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59" r:id="rId8"/>
    <p:sldId id="284" r:id="rId9"/>
    <p:sldId id="260" r:id="rId10"/>
    <p:sldId id="278" r:id="rId11"/>
    <p:sldId id="279" r:id="rId12"/>
    <p:sldId id="261" r:id="rId13"/>
    <p:sldId id="285" r:id="rId14"/>
    <p:sldId id="286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60" y="1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FC2D7-6AC6-48F2-AEC1-996368AD9D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0206C2-EF4E-4A3A-9543-29AF5936F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0EEBBB-3803-44DA-859F-55C45159D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EEBC3F-50AB-4139-8BD2-12A8795C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1D3529-2DAA-49EA-85F9-910FC9D7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88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472A2-9852-4B92-8AE8-D49A0809F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C06020-363B-4593-AF4B-80568D486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DD161C-6CBC-4462-B949-68B0982B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0DB36A-5842-47E1-972A-0D5AB487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382B51-6D3B-4D6E-A0DB-87ED74A3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14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13FB65F-58AA-4120-A75F-2BFD53DB0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12825D6-75A6-467A-A91F-E25F0A1EA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D1F411-4B14-4884-B3B3-918723C53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AE9866-2114-4BD2-AD5D-A5734B433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10A404-6F65-4263-944F-718616453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3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EF02E8-DC37-4B61-9487-ED1868890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D7C448-81A2-461A-AB8C-6DA256DBF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70F140-811D-47F3-9FFD-2CC3BB55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786684-5DB0-44AB-8AD9-CFE401861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4FCDCC-2900-4B6C-A23E-780F3EDA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93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E5F4D3-C650-4817-9641-19C04151F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46262D-9DB0-407F-BA25-98581EFB5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52022D-BFF5-4185-983F-4C8F4F43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199236-49DE-4C4C-8393-71A31C8B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683E7-EF6F-4692-B795-39389A46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58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2EE248-2D24-4A85-A39A-511FFACC9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396723-2B21-4B5F-BB07-C13DCC871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08B1CF9-8347-499E-89C8-2AFBCD279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51D4D4-5A89-44FD-B5A3-CB7E64CD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46E3B5-7E57-4071-9447-46AC74427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6E270CB-1399-43C5-AB86-37B95880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19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736E7D-9D26-49B5-B98A-DCD07B21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EAF524-A74A-4156-B32B-D133CF7D2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A51DF30-CC09-4B74-92AB-410907144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9A7B013-CA53-4235-B46C-A6E4DC511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C8581B5-F3D4-492E-BE57-04B6E97FD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2967A06-A5C6-4D2F-B9E4-00DC90377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DADEAC-37A3-4D0E-B1FC-B5B6E202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664F77-7C32-4524-9327-7CFC3676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42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9A0CD-7D2B-43AC-8522-CB5C479A6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7994D89-D01C-49BA-AA6A-FAF1BCED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34F9442-BFBA-42F6-BFD3-90D02967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E46AE0A-F6CE-411D-A711-600E6AF0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75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EC7426B-8B25-452B-BA67-3B829C813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E2302B5-F906-41BD-ACE1-28189222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9832CA-A508-4A88-B410-3B0B5CF31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894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65BC54-996B-449D-BEB7-F3AEE292E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2A144-DE3E-4CBF-8A5F-11D97F29B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08FFC18-6858-43DD-8D94-1E2D3E1EC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823D73-5923-4D20-884E-65048F27B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E0983E-4E60-4E96-A8A2-49FB9DDAE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055E0E-9E42-4CD4-AD77-F7F9F6F9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4305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9C4A8-B53A-4D88-B9D9-88FD0C3B0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3751552-C7D2-4E12-A980-1706B86D9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E51EDA-082D-482F-8FAF-6128F6D33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B81ABB-7508-4207-8126-C0E02733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F60192-E737-475E-B36C-4F9AE6B3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56AB54-E113-4439-AC8E-26EB812E1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20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B1564A8-6F9D-4EA9-89F1-B68F3312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98F98F-9945-4082-975D-2B2124B71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14A384-05B8-4513-BC9D-3C1E111C8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224C-1E29-4505-A974-1B32C0B17781}" type="datetimeFigureOut">
              <a:rPr lang="it-IT" smtClean="0"/>
              <a:t>05/03/2024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F8CDBA-FEBA-49A3-BE0C-D687699FA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6F17E3-FD24-4F7F-B54E-7D176243B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BDDE4-550A-4FCF-BF2C-336220CD91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05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146" y="1160282"/>
            <a:ext cx="10723707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sz="4000" b="1" dirty="0">
                <a:solidFill>
                  <a:srgbClr val="003399"/>
                </a:solidFill>
                <a:latin typeface="Titillium Web"/>
                <a:ea typeface="Calibri"/>
                <a:cs typeface="Calibri"/>
              </a:rPr>
              <a:t>I Servizi Pubblici Locali e il mito della dimensione territoriale ottimale</a:t>
            </a:r>
            <a:endParaRPr lang="en-US" b="1" dirty="0">
              <a:latin typeface="Titillium Web"/>
              <a:cs typeface="Calibri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D4533403-7125-4BBA-9EA0-CCDB4122B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829" y="2485902"/>
            <a:ext cx="11281025" cy="317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sz="1600" b="1" dirty="0">
                <a:solidFill>
                  <a:srgbClr val="002060"/>
                </a:solidFill>
                <a:latin typeface="Titillium Web"/>
                <a:ea typeface="Calibri"/>
                <a:cs typeface="Calibri"/>
              </a:rPr>
              <a:t>Tra filiere industriali e capacità tecnico-amministrative degli Enti Locali nelle analisi di REOPEN SPL e nel progetto ITALIAE</a:t>
            </a:r>
            <a:endParaRPr lang="en-US" dirty="0">
              <a:solidFill>
                <a:srgbClr val="002060"/>
              </a:solidFill>
              <a:latin typeface="Titillium Web"/>
              <a:cs typeface="Calibri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400" dirty="0">
              <a:solidFill>
                <a:srgbClr val="002060"/>
              </a:solidFill>
              <a:latin typeface="Titillium Web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400" dirty="0">
                <a:solidFill>
                  <a:srgbClr val="002060"/>
                </a:solidFill>
                <a:latin typeface="Titillium Web"/>
                <a:ea typeface="Microsoft YaHei"/>
              </a:rPr>
              <a:t>     </a:t>
            </a:r>
            <a:endParaRPr lang="it-IT" altLang="it-IT" sz="1400" dirty="0">
              <a:solidFill>
                <a:srgbClr val="002060"/>
              </a:solidFill>
              <a:latin typeface="Titillium Web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400" b="1" dirty="0">
                <a:solidFill>
                  <a:srgbClr val="002060"/>
                </a:solidFill>
                <a:latin typeface="Titillium Web"/>
                <a:ea typeface="Microsoft YaHei"/>
              </a:rPr>
              <a:t>Antonio Massarutto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400" b="1" dirty="0">
                <a:solidFill>
                  <a:srgbClr val="002060"/>
                </a:solidFill>
                <a:latin typeface="Titillium Web"/>
                <a:ea typeface="Microsoft YaHei"/>
              </a:rPr>
              <a:t>DIES, Università di Udine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400" b="1" dirty="0">
                <a:solidFill>
                  <a:srgbClr val="002060"/>
                </a:solidFill>
                <a:latin typeface="Titillium Web"/>
                <a:ea typeface="Microsoft YaHei"/>
              </a:rPr>
              <a:t>antonio.massarutto@uniud.it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sz="3600" b="0" i="1" cap="small" dirty="0">
                <a:solidFill>
                  <a:srgbClr val="003399"/>
                </a:solidFill>
                <a:effectLst/>
                <a:latin typeface="TitilliumWeb-Italic"/>
              </a:rPr>
              <a:t>Il settore idrico integrato in Italia</a:t>
            </a:r>
            <a:endParaRPr lang="it-IT" sz="3600" b="0" i="1" dirty="0">
              <a:solidFill>
                <a:srgbClr val="003399"/>
              </a:solidFill>
              <a:effectLst/>
              <a:latin typeface="TitilliumWeb-Italic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sz="1800" b="0" i="1" dirty="0">
                <a:solidFill>
                  <a:srgbClr val="003399"/>
                </a:solidFill>
                <a:effectLst/>
                <a:latin typeface="TitilliumWeb-Italic"/>
              </a:rPr>
              <a:t>Regolazione, governance e assetti gestionali, analisi delle performance di settore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sz="1800" b="0" i="1" dirty="0">
                <a:solidFill>
                  <a:srgbClr val="003399"/>
                </a:solidFill>
                <a:effectLst/>
                <a:latin typeface="TitilliumWeb-Italic"/>
              </a:rPr>
              <a:t>dagli oneri alla tariffazione in rapporto alla crescente esigenza di razionalizzazione e risparmio dei consumi</a:t>
            </a:r>
            <a:endParaRPr lang="it-IT" altLang="it-IT" sz="1400" b="1" dirty="0">
              <a:solidFill>
                <a:srgbClr val="002060"/>
              </a:solidFill>
              <a:latin typeface="Titillium Web"/>
              <a:ea typeface="Microsoft YaHei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400" b="1" dirty="0">
              <a:solidFill>
                <a:srgbClr val="002060"/>
              </a:solidFill>
              <a:latin typeface="Titillium Web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it-IT" altLang="it-IT" sz="1400" b="1" dirty="0">
                <a:solidFill>
                  <a:srgbClr val="002060"/>
                </a:solidFill>
                <a:latin typeface="Titillium Web"/>
                <a:ea typeface="Microsoft YaHei"/>
              </a:rPr>
              <a:t>SALA POLIFUNZIONALE – PRESIDENZA DEL CONSIGLIO DEI MINISTRI</a:t>
            </a:r>
            <a:endParaRPr lang="it-IT" dirty="0">
              <a:solidFill>
                <a:srgbClr val="002060"/>
              </a:solidFill>
              <a:latin typeface="Titillium Web"/>
              <a:cs typeface="Calibri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400" b="1" dirty="0">
                <a:solidFill>
                  <a:srgbClr val="002060"/>
                </a:solidFill>
                <a:latin typeface="Titillium Web"/>
                <a:ea typeface="Microsoft YaHei"/>
              </a:rPr>
              <a:t>7 MARZO 2024 – ORE 11:00</a:t>
            </a:r>
            <a:endParaRPr lang="it-IT" altLang="it-IT" sz="1600" dirty="0">
              <a:solidFill>
                <a:srgbClr val="0A51A1"/>
              </a:solidFill>
              <a:latin typeface="Titillium Web" panose="000005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A232C8-B733-D413-D465-0EE28A3022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49605F2-B910-B44D-8066-352403543B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98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113016" y="757265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16" y="833712"/>
            <a:ext cx="2302532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Fase I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1994 - 2011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120555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1" y="2314648"/>
            <a:ext cx="2538838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Titillium Web"/>
                <a:ea typeface="Microsoft YaHei"/>
              </a:rPr>
              <a:t>Testo</a:t>
            </a:r>
            <a:endParaRPr lang="it-IT" altLang="it-IT" sz="1600" dirty="0">
              <a:solidFill>
                <a:srgbClr val="002060"/>
              </a:solidFill>
              <a:latin typeface="Titillium Web"/>
              <a:ea typeface="Microsoft YaHei"/>
            </a:endParaRP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C6CBE36-48AB-41E1-A1DB-43B1BFA0B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443931"/>
              </p:ext>
            </p:extLst>
          </p:nvPr>
        </p:nvGraphicFramePr>
        <p:xfrm>
          <a:off x="2569788" y="794263"/>
          <a:ext cx="9584541" cy="4998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1533">
                  <a:extLst>
                    <a:ext uri="{9D8B030D-6E8A-4147-A177-3AD203B41FA5}">
                      <a16:colId xmlns:a16="http://schemas.microsoft.com/office/drawing/2014/main" val="2604129502"/>
                    </a:ext>
                  </a:extLst>
                </a:gridCol>
                <a:gridCol w="4104526">
                  <a:extLst>
                    <a:ext uri="{9D8B030D-6E8A-4147-A177-3AD203B41FA5}">
                      <a16:colId xmlns:a16="http://schemas.microsoft.com/office/drawing/2014/main" val="344882648"/>
                    </a:ext>
                  </a:extLst>
                </a:gridCol>
                <a:gridCol w="934949">
                  <a:extLst>
                    <a:ext uri="{9D8B030D-6E8A-4147-A177-3AD203B41FA5}">
                      <a16:colId xmlns:a16="http://schemas.microsoft.com/office/drawing/2014/main" val="2176700141"/>
                    </a:ext>
                  </a:extLst>
                </a:gridCol>
                <a:gridCol w="947466">
                  <a:extLst>
                    <a:ext uri="{9D8B030D-6E8A-4147-A177-3AD203B41FA5}">
                      <a16:colId xmlns:a16="http://schemas.microsoft.com/office/drawing/2014/main" val="622589476"/>
                    </a:ext>
                  </a:extLst>
                </a:gridCol>
                <a:gridCol w="1246067">
                  <a:extLst>
                    <a:ext uri="{9D8B030D-6E8A-4147-A177-3AD203B41FA5}">
                      <a16:colId xmlns:a16="http://schemas.microsoft.com/office/drawing/2014/main" val="1675066059"/>
                    </a:ext>
                  </a:extLst>
                </a:gridCol>
              </a:tblGrid>
              <a:tr h="277722">
                <a:tc>
                  <a:txBody>
                    <a:bodyPr/>
                    <a:lstStyle/>
                    <a:p>
                      <a:pPr algn="just"/>
                      <a:r>
                        <a:rPr lang="it-IT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Indicatore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IMPATTO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670856"/>
                  </a:ext>
                </a:extLst>
              </a:tr>
              <a:tr h="277722"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&lt; 1994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1994-2011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PROSPETTICO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7654756"/>
                  </a:ext>
                </a:extLst>
              </a:tr>
              <a:tr h="277722"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Contribuenti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400">
                          <a:effectLst/>
                        </a:rPr>
                        <a:t>Flussi netti a carico della fiscalità generale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effectLst/>
                        </a:rPr>
                        <a:t>--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6042625"/>
                  </a:ext>
                </a:extLst>
              </a:tr>
              <a:tr h="277722">
                <a:tc rowSpan="3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Utenti</a:t>
                      </a:r>
                      <a:r>
                        <a:rPr lang="en-US" sz="1800" dirty="0">
                          <a:effectLst/>
                        </a:rPr>
                        <a:t> – </a:t>
                      </a:r>
                      <a:r>
                        <a:rPr lang="en-US" sz="1800" dirty="0" err="1">
                          <a:effectLst/>
                        </a:rPr>
                        <a:t>aspetti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sociali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effectLst/>
                        </a:rPr>
                        <a:t>Livelli </a:t>
                      </a:r>
                      <a:r>
                        <a:rPr lang="en-US" sz="1400" dirty="0" err="1">
                          <a:effectLst/>
                        </a:rPr>
                        <a:t>medi</a:t>
                      </a:r>
                      <a:r>
                        <a:rPr lang="en-US" sz="1400" dirty="0">
                          <a:effectLst/>
                        </a:rPr>
                        <a:t> di </a:t>
                      </a:r>
                      <a:r>
                        <a:rPr lang="en-US" sz="1400" dirty="0" err="1">
                          <a:effectLst/>
                        </a:rPr>
                        <a:t>spesa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958597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400">
                          <a:effectLst/>
                        </a:rPr>
                        <a:t>Incidenza della spesa per il SII sul decile più povero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4258874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Copertura del servizio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2043868"/>
                  </a:ext>
                </a:extLst>
              </a:tr>
              <a:tr h="277722">
                <a:tc rowSpan="2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Utenti</a:t>
                      </a:r>
                      <a:r>
                        <a:rPr lang="en-US" sz="1800" dirty="0">
                          <a:effectLst/>
                        </a:rPr>
                        <a:t> - </a:t>
                      </a:r>
                      <a:r>
                        <a:rPr lang="en-US" sz="1800" dirty="0" err="1">
                          <a:effectLst/>
                        </a:rPr>
                        <a:t>qualità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Qualità acqua potabile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04360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Qualità contrattutale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296289"/>
                  </a:ext>
                </a:extLst>
              </a:tr>
              <a:tr h="277722">
                <a:tc rowSpan="4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Fattori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produttivi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Livelli occupazione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4758223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Valore aggiunto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1552033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Rendimento del capitale investito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5787637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Attrattività per gli investitori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9476818"/>
                  </a:ext>
                </a:extLst>
              </a:tr>
              <a:tr h="277722">
                <a:tc rowSpan="2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Generazioni</a:t>
                      </a:r>
                      <a:r>
                        <a:rPr lang="en-US" sz="1800" dirty="0">
                          <a:effectLst/>
                        </a:rPr>
                        <a:t> future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Valore dell’infrastruttura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7093795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Investimenti (€/anno pro-capite)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4695301"/>
                  </a:ext>
                </a:extLst>
              </a:tr>
              <a:tr h="277722">
                <a:tc rowSpan="2">
                  <a:txBody>
                    <a:bodyPr/>
                    <a:lstStyle/>
                    <a:p>
                      <a:pPr algn="just"/>
                      <a:r>
                        <a:rPr lang="en-US" sz="1800" dirty="0">
                          <a:effectLst/>
                        </a:rPr>
                        <a:t>Ambiente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Rispetto standard UWWD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 (?)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697519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Raggiungimento obiettivi WFD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 (?)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0174424"/>
                  </a:ext>
                </a:extLst>
              </a:tr>
              <a:tr h="277722">
                <a:tc rowSpan="2">
                  <a:txBody>
                    <a:bodyPr/>
                    <a:lstStyle/>
                    <a:p>
                      <a:pPr algn="just"/>
                      <a:r>
                        <a:rPr lang="en-US" sz="1800" dirty="0" err="1">
                          <a:effectLst/>
                        </a:rPr>
                        <a:t>Aziende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Incremento dell’efficienza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+/-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91573"/>
                  </a:ext>
                </a:extLst>
              </a:tr>
              <a:tr h="2777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>
                          <a:effectLst/>
                        </a:rPr>
                        <a:t>Equilibrio economico-finanziario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-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</a:rPr>
                        <a:t>+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3902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90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113016" y="757265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16" y="833712"/>
            <a:ext cx="2302532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Fase II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2011 - 2023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120555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DC038EE-9CAE-4FAA-B93E-1ED5949FA0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65729"/>
              </p:ext>
            </p:extLst>
          </p:nvPr>
        </p:nvGraphicFramePr>
        <p:xfrm>
          <a:off x="2934415" y="769834"/>
          <a:ext cx="9181650" cy="5008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311">
                  <a:extLst>
                    <a:ext uri="{9D8B030D-6E8A-4147-A177-3AD203B41FA5}">
                      <a16:colId xmlns:a16="http://schemas.microsoft.com/office/drawing/2014/main" val="861042139"/>
                    </a:ext>
                  </a:extLst>
                </a:gridCol>
                <a:gridCol w="3006195">
                  <a:extLst>
                    <a:ext uri="{9D8B030D-6E8A-4147-A177-3AD203B41FA5}">
                      <a16:colId xmlns:a16="http://schemas.microsoft.com/office/drawing/2014/main" val="3228716974"/>
                    </a:ext>
                  </a:extLst>
                </a:gridCol>
                <a:gridCol w="813828">
                  <a:extLst>
                    <a:ext uri="{9D8B030D-6E8A-4147-A177-3AD203B41FA5}">
                      <a16:colId xmlns:a16="http://schemas.microsoft.com/office/drawing/2014/main" val="2134436943"/>
                    </a:ext>
                  </a:extLst>
                </a:gridCol>
                <a:gridCol w="813828">
                  <a:extLst>
                    <a:ext uri="{9D8B030D-6E8A-4147-A177-3AD203B41FA5}">
                      <a16:colId xmlns:a16="http://schemas.microsoft.com/office/drawing/2014/main" val="2244544315"/>
                    </a:ext>
                  </a:extLst>
                </a:gridCol>
                <a:gridCol w="1141744">
                  <a:extLst>
                    <a:ext uri="{9D8B030D-6E8A-4147-A177-3AD203B41FA5}">
                      <a16:colId xmlns:a16="http://schemas.microsoft.com/office/drawing/2014/main" val="2103477626"/>
                    </a:ext>
                  </a:extLst>
                </a:gridCol>
                <a:gridCol w="1141744">
                  <a:extLst>
                    <a:ext uri="{9D8B030D-6E8A-4147-A177-3AD203B41FA5}">
                      <a16:colId xmlns:a16="http://schemas.microsoft.com/office/drawing/2014/main" val="116375070"/>
                    </a:ext>
                  </a:extLst>
                </a:gridCol>
              </a:tblGrid>
              <a:tr h="225434">
                <a:tc>
                  <a:txBody>
                    <a:bodyPr/>
                    <a:lstStyle/>
                    <a:p>
                      <a:pPr algn="just"/>
                      <a:r>
                        <a:rPr lang="it-IT" sz="1800" dirty="0">
                          <a:effectLst/>
                        </a:rPr>
                        <a:t>Dimensione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>
                          <a:effectLst/>
                        </a:rPr>
                        <a:t>Indicatore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IMPATTO 2011-2022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870310"/>
                  </a:ext>
                </a:extLst>
              </a:tr>
              <a:tr h="225434"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&lt; 1994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1994-2011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2011-2022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TREND IN CORSO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4819970"/>
                  </a:ext>
                </a:extLst>
              </a:tr>
              <a:tr h="225434"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(a)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(a)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(b)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(b)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5498179"/>
                  </a:ext>
                </a:extLst>
              </a:tr>
              <a:tr h="225434">
                <a:tc rowSpan="3"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effectLst/>
                        </a:rPr>
                        <a:t>Sociale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Livelli medi di spesa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2240842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100">
                          <a:effectLst/>
                        </a:rPr>
                        <a:t>Incidenza spesa per SII sul decile più povero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8573728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Copertura del servizio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6869100"/>
                  </a:ext>
                </a:extLst>
              </a:tr>
              <a:tr h="225434">
                <a:tc rowSpan="4"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effectLst/>
                        </a:rPr>
                        <a:t>Qualità</a:t>
                      </a:r>
                      <a:r>
                        <a:rPr lang="en-US" sz="1600" dirty="0">
                          <a:effectLst/>
                        </a:rPr>
                        <a:t> del </a:t>
                      </a:r>
                      <a:r>
                        <a:rPr lang="en-US" sz="1600" dirty="0" err="1">
                          <a:effectLst/>
                        </a:rPr>
                        <a:t>servizio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Qualità acqua potabile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617191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Continuità della fornitura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6434115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Qualità contrattuale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3619508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Qualità percepita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2997220"/>
                  </a:ext>
                </a:extLst>
              </a:tr>
              <a:tr h="225434">
                <a:tc rowSpan="4"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effectLst/>
                        </a:rPr>
                        <a:t>Fattori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produttivi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Equilibrio economico-finanziario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667180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Attrattività per gli investitori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440566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Rendimento capitale investito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3065050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Livelli occupazionali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6583596"/>
                  </a:ext>
                </a:extLst>
              </a:tr>
              <a:tr h="225434">
                <a:tc rowSpan="2"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effectLst/>
                        </a:rPr>
                        <a:t>Intergenerazionale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Valore dell’infrastruttura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9110569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Investimenti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363533"/>
                  </a:ext>
                </a:extLst>
              </a:tr>
              <a:tr h="225434">
                <a:tc rowSpan="4">
                  <a:txBody>
                    <a:bodyPr/>
                    <a:lstStyle/>
                    <a:p>
                      <a:pPr algn="just"/>
                      <a:r>
                        <a:rPr lang="en-US" sz="1600" dirty="0">
                          <a:effectLst/>
                        </a:rPr>
                        <a:t>Ambientale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Consumo pro-capite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6290395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Perdite di rete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2829841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Rispetto standard UWWD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 (?)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508365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Raggiungimento obiettivi WFD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 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 (?)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5043875"/>
                  </a:ext>
                </a:extLst>
              </a:tr>
              <a:tr h="225434">
                <a:tc rowSpan="2"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effectLst/>
                        </a:rPr>
                        <a:t>Aziende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Incremento dell’efficienza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+/-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4846973"/>
                  </a:ext>
                </a:extLst>
              </a:tr>
              <a:tr h="2254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</a:rPr>
                        <a:t>Equilibrio economico-finanziario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-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++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</a:rPr>
                        <a:t>+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2494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44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1" y="1204457"/>
            <a:ext cx="1896703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Indicazioni per la policy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C958942-71C1-42CF-A135-39C758F37A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40345"/>
              </p:ext>
            </p:extLst>
          </p:nvPr>
        </p:nvGraphicFramePr>
        <p:xfrm>
          <a:off x="2180098" y="1076376"/>
          <a:ext cx="9943405" cy="4786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681">
                  <a:extLst>
                    <a:ext uri="{9D8B030D-6E8A-4147-A177-3AD203B41FA5}">
                      <a16:colId xmlns:a16="http://schemas.microsoft.com/office/drawing/2014/main" val="4117403976"/>
                    </a:ext>
                  </a:extLst>
                </a:gridCol>
                <a:gridCol w="1988681">
                  <a:extLst>
                    <a:ext uri="{9D8B030D-6E8A-4147-A177-3AD203B41FA5}">
                      <a16:colId xmlns:a16="http://schemas.microsoft.com/office/drawing/2014/main" val="2567678559"/>
                    </a:ext>
                  </a:extLst>
                </a:gridCol>
                <a:gridCol w="1988681">
                  <a:extLst>
                    <a:ext uri="{9D8B030D-6E8A-4147-A177-3AD203B41FA5}">
                      <a16:colId xmlns:a16="http://schemas.microsoft.com/office/drawing/2014/main" val="3002050958"/>
                    </a:ext>
                  </a:extLst>
                </a:gridCol>
                <a:gridCol w="1988681">
                  <a:extLst>
                    <a:ext uri="{9D8B030D-6E8A-4147-A177-3AD203B41FA5}">
                      <a16:colId xmlns:a16="http://schemas.microsoft.com/office/drawing/2014/main" val="469609194"/>
                    </a:ext>
                  </a:extLst>
                </a:gridCol>
                <a:gridCol w="1988681">
                  <a:extLst>
                    <a:ext uri="{9D8B030D-6E8A-4147-A177-3AD203B41FA5}">
                      <a16:colId xmlns:a16="http://schemas.microsoft.com/office/drawing/2014/main" val="943715555"/>
                    </a:ext>
                  </a:extLst>
                </a:gridCol>
              </a:tblGrid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 dirty="0">
                          <a:effectLst/>
                        </a:rPr>
                        <a:t>DIMENSIONE SOSTENIBILITA’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ECOLOGICA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SOCIALE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FINANZIARIA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ECONOMICA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4795605"/>
                  </a:ext>
                </a:extLst>
              </a:tr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8818265"/>
                  </a:ext>
                </a:extLst>
              </a:tr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VALUTAZIONE SINTETICA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736981"/>
                  </a:ext>
                </a:extLst>
              </a:tr>
              <a:tr h="500021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Stato dell’arte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 dirty="0">
                          <a:effectLst/>
                        </a:rPr>
                        <a:t>Da carente a discreto; 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Forti differenze tra territori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Buono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Buono; 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Molto carente dove il sistema ancora non è a regime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Buono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309196"/>
                  </a:ext>
                </a:extLst>
              </a:tr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Trend di miglioramento 2011-2022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Da discreto a buono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Buono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Molto buono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Discreto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907338"/>
                  </a:ext>
                </a:extLst>
              </a:tr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MIsure adottate finora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Efficaci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Efficaci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Molto efficaci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Discreto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3496032"/>
                  </a:ext>
                </a:extLst>
              </a:tr>
              <a:tr h="166674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Potenziale di miglioramento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Elevato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Elevato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Elevato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Elevato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6722863"/>
                  </a:ext>
                </a:extLst>
              </a:tr>
              <a:tr h="1000043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CRITICITA’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Gli standard di qualità tecnica fanno riferimento solo al rispetto dei limiti autorizzati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Enfasi sulle perdite, anche laddove non si pongono problemi di scarsità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Accesso a BSI filtrato attraverso indicatori imperfetti come ISEE; limitazione del sussidio a 50 l/g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Mancano informazioni attendibili e sistematiche relative all’incidenza della spesa sulle famiglie bisognose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Nonostante gli incrementi in termini reali, tariffa ancora insufficiente a garantire a regime un adeguato volume di investimenti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Riconoscimento in tariffa di qualsiasi investimento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6672201"/>
                  </a:ext>
                </a:extLst>
              </a:tr>
              <a:tr h="2166760">
                <a:tc>
                  <a:txBody>
                    <a:bodyPr/>
                    <a:lstStyle/>
                    <a:p>
                      <a:pPr algn="just"/>
                      <a:r>
                        <a:rPr lang="en-US" sz="1000">
                          <a:effectLst/>
                        </a:rPr>
                        <a:t>RACCOMANDAZIONI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 dirty="0">
                          <a:effectLst/>
                        </a:rPr>
                        <a:t>Promuovere water conservation sul lato della domanda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Istituire componenti tariffarie specifiche per finanziare sistemi di premialità e interventi strategici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Consentire la creazione di soggetti sovra-ambito per la realizzazione e gestione di interventi strategici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Sperimentare strumenti economici come i “certificati blu”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>
                          <a:effectLst/>
                        </a:rPr>
                        <a:t>Valutare con attenzione incidenza ex-post della spesa e situazioni di incapienza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Nella definizione dei target di miglioramento degli indicatori di qualità tecnica e commerciale tenere conto delle specificità del territorio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Valutare l’introduzione di tariffe basate su budget idrici personalizzati</a:t>
                      </a:r>
                    </a:p>
                    <a:p>
                      <a:pPr algn="just"/>
                      <a:r>
                        <a:rPr lang="it-IT" sz="10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 dirty="0">
                          <a:effectLst/>
                        </a:rPr>
                        <a:t>Flessibilizzare maggiormente il modello gestionale, creando una cornice di norme più favorevole alla finanza di progetto e alla realizzazione di interventi “inter-ambito”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Costruzione di circuiti finanziari «blended» specializzati nel settore idrico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Estendere l’uso del FONI per il finanziamento di opere di interesse di più ambiti contermini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Veicolo di investimento ad-hoc per rafforzare capacità di investimento nel Mezzogiorno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000" dirty="0">
                          <a:effectLst/>
                        </a:rPr>
                        <a:t>Migliorare i sistemi di benchmarking applicando modelli diversi dalla SFA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Rafforzare sistemi di efficientamento per componenti di costo specifiche (es. EE)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Valutazione economica dei miglioramenti qualitativi</a:t>
                      </a:r>
                    </a:p>
                    <a:p>
                      <a:pPr algn="just"/>
                      <a:r>
                        <a:rPr lang="it-IT" sz="10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6497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493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34" y="1662240"/>
            <a:ext cx="12087546" cy="32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«Squadra che vince non si cambia»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Il SII presenta notevoli «inerzie» e necessita di uno sguardo al lungo periodo; nessuna politica può dare risultati immediati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Evitare la tentazione di «riforme» totalizzanti, che richiederebbero necessariamente tempi molto lunghi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Nonostante qualche interessante apertura possibile verso modelli orientati al mercato, il SII è e rimarrà ancora a lungo il prototipo </a:t>
            </a:r>
            <a:r>
              <a:rPr lang="it-IT" altLang="it-IT" sz="2000" dirty="0" err="1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del’utility</a:t>
            </a: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 pubblica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6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Chiave per il successo: garanzia della volontà politica di rispettare il «patto regolatorio» con gli investitori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Utilities idriche sono il destinatario ideale di «investimenti pazienti» in cerca di un porto sicuro e senza sorprese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Ma senza dimenticare tema della sostenibilità sociale, ancora poco significativo in Italia (ma per quanto ancora?)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Non solo ARERA, ma anche la «pace normativa» indotta dall’accettazione di </a:t>
            </a:r>
            <a:r>
              <a:rPr lang="it-IT" altLang="it-IT" sz="2000" i="1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acquis</a:t>
            </a: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 </a:t>
            </a:r>
            <a:r>
              <a:rPr lang="it-IT" altLang="it-IT" sz="2000" i="1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comunitario</a:t>
            </a: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CCDC2F7-06D3-4ADE-A5DB-07F681E42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121948"/>
            <a:ext cx="118141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Alcuni spunti conclusivi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16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8" y="1451431"/>
            <a:ext cx="12087546" cy="421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Non esiste la possibilità di «tornare indietro» 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Gestione industriale + mercato finanziario sono parte indelebile e irrinunciabile di un SII ben funzionante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Regolazione indipendente </a:t>
            </a: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  <a:sym typeface="Wingdings" panose="05000000000000000000" pitchFamily="2" charset="2"/>
              </a:rPr>
              <a:t> «single-mission», orientamento al lungo periodo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  <a:sym typeface="Wingdings" panose="05000000000000000000" pitchFamily="2" charset="2"/>
              </a:rPr>
              <a:t>Chiave del successo è stato l’aver investito di responsabilità progettuali i gestori  no al ritorno di una logica della «pianificazione», spesso fine a se stessa e dominata dalle opere</a:t>
            </a: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… ma occorre evitare nuove «fughe in avanti»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Ulteriori aumenti delle dimensioni territoriali potrebbero richiedere molto tempo e non essere risolutive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Dogma della «gestione integrata e autosufficiente» non va preso troppo alla lettera fino a divenirne schiavi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Meglio pensare a rendere possibili e finanziabili interventi e soluzioni «inter-ambito», eventualmente tramite sistemi «concentrici»; e ricerca di sinergie orizzontali con altri sistemi idrici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20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20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CCDC2F7-06D3-4ADE-A5DB-07F681E42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71" y="1024344"/>
            <a:ext cx="11814100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000" dirty="0">
                <a:solidFill>
                  <a:srgbClr val="0A51A1"/>
                </a:solidFill>
                <a:latin typeface="Titillium Web Black"/>
                <a:ea typeface="Microsoft YaHei"/>
              </a:rPr>
              <a:t>Alcuni spunti conclusivi</a:t>
            </a:r>
            <a:endParaRPr lang="it-IT" altLang="it-IT" sz="20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77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204457"/>
            <a:ext cx="4295053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Il gruppo di ricerca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D4533403-7125-4BBA-9EA0-CCDB4122B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70" y="1836902"/>
            <a:ext cx="11986867" cy="771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b="1" dirty="0">
                <a:solidFill>
                  <a:srgbClr val="002060"/>
                </a:solidFill>
                <a:latin typeface="Titillium Web"/>
                <a:ea typeface="Microsoft YaHei"/>
              </a:rPr>
              <a:t>Principal investigator e coordinamento generale: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000" dirty="0">
                <a:solidFill>
                  <a:srgbClr val="002060"/>
                </a:solidFill>
                <a:latin typeface="Titillium Web"/>
                <a:ea typeface="Microsoft YaHei"/>
              </a:rPr>
              <a:t>Antonio Massarutto (DIES, Università di Udine)</a:t>
            </a:r>
            <a:endParaRPr lang="it-IT" altLang="it-IT" sz="1400" dirty="0">
              <a:solidFill>
                <a:srgbClr val="002060"/>
              </a:solidFill>
              <a:latin typeface="Titillium Web"/>
              <a:ea typeface="Microsoft YaHe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3" name="Text Box 2">
            <a:extLst>
              <a:ext uri="{FF2B5EF4-FFF2-40B4-BE49-F238E27FC236}">
                <a16:creationId xmlns:a16="http://schemas.microsoft.com/office/drawing/2014/main" id="{C6FB421E-D5FA-4F02-9C32-CF9484BC0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35" y="2623882"/>
            <a:ext cx="11986867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b="1" dirty="0">
                <a:solidFill>
                  <a:srgbClr val="002060"/>
                </a:solidFill>
                <a:latin typeface="Titillium Web"/>
                <a:ea typeface="Microsoft YaHei"/>
              </a:rPr>
              <a:t>Gruppo di ricerca: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8BA54F2-4AD8-436E-ABD7-A280160CB331}"/>
              </a:ext>
            </a:extLst>
          </p:cNvPr>
          <p:cNvSpPr txBox="1"/>
          <p:nvPr/>
        </p:nvSpPr>
        <p:spPr>
          <a:xfrm>
            <a:off x="188950" y="3133926"/>
            <a:ext cx="449257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Donato Berardi (REF Ricerche)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Francesca Casarico (REF Ricerche)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Ernesto Cassetta (DIES, Università di Udine)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Giada De Angelis (REF Ricerche)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Paolo Fedele (DIES, Università di Udine)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Fabrizio Facchinetti (DIES, Università di Udine)</a:t>
            </a:r>
          </a:p>
          <a:p>
            <a:endParaRPr lang="it-IT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B05A94BA-CFE9-4211-B8E1-59F9F25A7A92}"/>
              </a:ext>
            </a:extLst>
          </p:cNvPr>
          <p:cNvSpPr txBox="1"/>
          <p:nvPr/>
        </p:nvSpPr>
        <p:spPr>
          <a:xfrm>
            <a:off x="7139593" y="3245989"/>
            <a:ext cx="43963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Andrea Garlatti (DIES, Università di Udine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Rubens Pauluzzo (DIES, Università di Udine)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Francesca Signori (REF Ricerche)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Michele Tettamanzi (REF Ricerche)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Samir Traini (REF Ricerche)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9384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121948"/>
            <a:ext cx="118141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Il contesto: la riforma del servizio idrico in Italia, 1994-2023 (1)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71" y="1727550"/>
            <a:ext cx="12024607" cy="3603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Nel 1994 il legislatore varava un’importante riforma del servizio idrico in Italia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TITOLARITA’: da comunale a intercomunale (ambiti territoriali ottimali)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GESTIONE: da modelli pubblicistici (pianificazione, erogazione) a modelli industriali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FINANZA: da fiscalità generale a tariffa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Le ragioni di questa scelta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LIVELLI DI SERVIZIO inadeguati in molte parti del Paese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INVESTIMENTI crollati con il venir meno dell’apporto pubblico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TARIFFE tra le più basse del mondo OECD, sufficienti a malapena a coprire i costi operativi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INFRASTRUTTURA degradata e bisognosa di manutenzione e rinnovo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IMPEGNI EUROPEI a migliorare la qualità ambientale (collettamento in fognatura, depurazione) e sanitaria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CRISI FISCALE DELLO STATO e indisponibilità di risorse da immettere nel sistema a carico della fiscalità generale</a:t>
            </a:r>
          </a:p>
        </p:txBody>
      </p:sp>
    </p:spTree>
    <p:extLst>
      <p:ext uri="{BB962C8B-B14F-4D97-AF65-F5344CB8AC3E}">
        <p14:creationId xmlns:p14="http://schemas.microsoft.com/office/powerpoint/2010/main" val="308057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121948"/>
            <a:ext cx="118141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Il contesto: la riforma del servizio idrico in Italia, 1994-2023 (2)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96" y="1489879"/>
            <a:ext cx="12024607" cy="443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Dal dire 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Secondo il legislatore, in 6+6 mesi il nuovo sistema basato sulla «gestione integrata a livello di ATO» si sarebbe insediato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Le oltre 13K gestioni idriche sarebbero diventate ≈ 90-100 gestioni industriali alla scala di ATO, affidate a gestori professionali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Modello gestionale basato sulla </a:t>
            </a:r>
            <a:r>
              <a:rPr lang="it-IT" altLang="it-IT" sz="1800" b="1" i="1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gestione delegata regolata da contratti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Il «metodo normalizzato» avrebbe assicurato la dinamica tariffaria necessaria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… al fare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Solo in poche aree del Paese l’impalcatura istituzionale si costituisce in tempi ragionevoli (comunque i «mesi» diventano «anni») e le gestioni vengono effettivamente affidate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Nel resto del Paese, innumerevoli resistenze e difficoltà di far transitare il vecchio sistema nel nuovo frenano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Dove le gestioni pubbliche evolvono più rapidamente verso modelli industriali (SpA quotate), l’energia «trascina con sé» anche l’acqua; altrove prevale la gestione pubblica diretta (più tardi detta «in-house»); riluttanza ad avallare rincari tariffari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 livelli di investimento migliorano solo di poco, con significative differenze tra aree territoriali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Ripetuti tentativi del governo centrale di forzare la mano agli EELL obbligando le gestioni pubbliche ad adottare modelli industriali, sempre frustrati</a:t>
            </a:r>
          </a:p>
        </p:txBody>
      </p:sp>
    </p:spTree>
    <p:extLst>
      <p:ext uri="{BB962C8B-B14F-4D97-AF65-F5344CB8AC3E}">
        <p14:creationId xmlns:p14="http://schemas.microsoft.com/office/powerpoint/2010/main" val="174237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002320"/>
            <a:ext cx="118141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Il contesto: la riforma del servizio idrico in Italia, 1994-2023 (3)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93" y="1382011"/>
            <a:ext cx="12024607" cy="443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La «riforma della riforma» nel 2011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Referendum popolare boccia l’ennesimo tentativo di obbligare l’affidamento con gara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Nel frattempo, la crisi finanziaria travolge la finanza pubblica; l’Italia rischia di uscire dall’UEM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Le competenze regolatorie per il SII, già in capo al Ministero dell’Ambiente, vengono trasferite ad un’Autorità indipendente (ARERA)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Nel periodo che è seguito: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Consolidamento dell’acquis comunitario sui SIEG (gestione «in-house pienamente legittimata purché non si espanda sul mercato)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«Metodi tariffari» con cadenza quadriennale, nell’intento prima di consolidare l’equilibrio economico-finanziario e poi di indirizzare le strategie degli operatori verso obiettivi di miglioramento traguardabili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Regolazione della qualità tecnica e contrattuale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Allentamento dei vincoli alla finanza pubblica </a:t>
            </a: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  <a:sym typeface="Wingdings" panose="05000000000000000000" pitchFamily="2" charset="2"/>
              </a:rPr>
              <a:t></a:t>
            </a: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 ripresa dei contributi a fondo perduto (mai cessati del tutto soprattutto al Sud)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Consolidamento pressoché completo del modello previsto dal legislatore del 1994, con alcune «zone grigie» dove tuttora il modello non ha attecchito (Calabria, Sicilia, parte della Campania, Molise)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Miglioramenti lenti ma continui degli indicatori di qualità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Ma nuove sfide sono alle porte</a:t>
            </a:r>
          </a:p>
        </p:txBody>
      </p:sp>
    </p:spTree>
    <p:extLst>
      <p:ext uri="{BB962C8B-B14F-4D97-AF65-F5344CB8AC3E}">
        <p14:creationId xmlns:p14="http://schemas.microsoft.com/office/powerpoint/2010/main" val="415979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121948"/>
            <a:ext cx="1181410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La valutazione ex-post della riforma del servizio idrico in Italia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71" y="1636097"/>
            <a:ext cx="12024607" cy="3326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«Endpoints» vs. «</a:t>
            </a:r>
            <a:r>
              <a:rPr lang="it-IT" altLang="it-IT" sz="2400" dirty="0" err="1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midpoints</a:t>
            </a: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»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La riforma è riuscita a raggiungere i suoi obiettivi?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 suoi obiettivi erano coerenti con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Esempi di «</a:t>
            </a:r>
            <a:r>
              <a:rPr lang="it-IT" altLang="it-IT" sz="1800" dirty="0" err="1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midpoints</a:t>
            </a: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»: costituzione degli ATO; completamento dell’architettura istituzionale; consolidamento gestioni industriali; investimenti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Esempi di «endpoints»: qualità dell’acqua; stato ecologico dei corpi idrici; accessibilità economica del servizio idrico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it-IT" altLang="it-IT" sz="1800" dirty="0">
              <a:solidFill>
                <a:srgbClr val="002060"/>
              </a:solidFill>
              <a:latin typeface="Arial Narrow" panose="020B0606020202030204" pitchFamily="34" charset="0"/>
              <a:ea typeface="Microsoft YaHei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Il metodo di indagine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Misurazione della variazione dei livelli di benessere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Scomposti tenendo conto delle diverse componenti della sostenibilità: ecologica, sociale, economica e finanziaria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1800" dirty="0">
                <a:solidFill>
                  <a:srgbClr val="002060"/>
                </a:solidFill>
                <a:latin typeface="Arial Narrow" panose="020B0606020202030204" pitchFamily="34" charset="0"/>
                <a:ea typeface="Microsoft YaHei"/>
              </a:rPr>
              <a:t>Riferiti ai diversi «portatori di interesse»</a:t>
            </a:r>
          </a:p>
        </p:txBody>
      </p:sp>
    </p:spTree>
    <p:extLst>
      <p:ext uri="{BB962C8B-B14F-4D97-AF65-F5344CB8AC3E}">
        <p14:creationId xmlns:p14="http://schemas.microsoft.com/office/powerpoint/2010/main" val="325629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70532"/>
            <a:ext cx="191613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Acqua 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sostenibilità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0B5AEEB-A428-4042-A827-7C73530022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9119"/>
              </p:ext>
            </p:extLst>
          </p:nvPr>
        </p:nvGraphicFramePr>
        <p:xfrm>
          <a:off x="1869897" y="1006053"/>
          <a:ext cx="10207794" cy="4831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7150">
                  <a:extLst>
                    <a:ext uri="{9D8B030D-6E8A-4147-A177-3AD203B41FA5}">
                      <a16:colId xmlns:a16="http://schemas.microsoft.com/office/drawing/2014/main" val="3941372053"/>
                    </a:ext>
                  </a:extLst>
                </a:gridCol>
                <a:gridCol w="4880644">
                  <a:extLst>
                    <a:ext uri="{9D8B030D-6E8A-4147-A177-3AD203B41FA5}">
                      <a16:colId xmlns:a16="http://schemas.microsoft.com/office/drawing/2014/main" val="2008199123"/>
                    </a:ext>
                  </a:extLst>
                </a:gridCol>
              </a:tblGrid>
              <a:tr h="2090609">
                <a:tc>
                  <a:txBody>
                    <a:bodyPr/>
                    <a:lstStyle/>
                    <a:p>
                      <a:pPr algn="just"/>
                      <a:r>
                        <a:rPr lang="it-IT" sz="1800" dirty="0">
                          <a:effectLst/>
                        </a:rPr>
                        <a:t>SOSTENIBILITA’ ECOLOGICA</a:t>
                      </a:r>
                      <a:endParaRPr lang="it-IT" sz="1600" dirty="0">
                        <a:effectLst/>
                      </a:endParaRP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Preservare l’integrità del capitale naturale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Garantire le funzioni ecologiche svolte dal capitale naturale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Ridurre al minimo indispensabile l’artificializzazione dei cicli idrici naturali e l’interferenza con i processi naturali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dirty="0">
                          <a:effectLst/>
                        </a:rPr>
                        <a:t>SOSTENIBILITA’ SOCIALE</a:t>
                      </a:r>
                      <a:endParaRPr lang="it-IT" sz="1600" dirty="0">
                        <a:effectLst/>
                      </a:endParaRP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 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Garantire il diritto all’acqua intesa come diritto essenziale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Assicurare esternalità positive (soprattutto sanitarie)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Accessibilità del prezzo per le classi più vulnerabili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Condividere e ripartire le risorse naturali disponibili e i costi economici secondo un principio di equità 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Incoraggiare la partecipazione dei cittadini alle decisioni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4065112"/>
                  </a:ext>
                </a:extLst>
              </a:tr>
              <a:tr h="2606102"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Assicurare recupero dei costi finanziari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Garantire equilibrio economico-finanziario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Remunerare i fattori produttivi al loro valore di mercato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Attirare input e capitale umano di qualità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Generare in modo stabile e continuativo i flussi di cassa necessari per sostenere il servizio del debito e assicurare l’afflusso di capitali per gli investimenti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Ridurre al minimo i «costi affondati»</a:t>
                      </a:r>
                    </a:p>
                    <a:p>
                      <a:pPr algn="just"/>
                      <a:r>
                        <a:rPr lang="it-IT" sz="160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US" sz="1800" dirty="0">
                          <a:effectLst/>
                        </a:rPr>
                        <a:t>SOSTENIBILITA’ FINANZIARIA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>
                          <a:effectLst/>
                        </a:rPr>
                        <a:t>Allocare le risorse dove queste sono più produttive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Nuove infrastrutture solo se giustificato dal valore creato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Incentivare l’innovazione cost-saving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Non impiegare input in eccesso (overstaffing, gold-plating)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Remunerare i fattori produttivi al loro costo marginale sociale</a:t>
                      </a:r>
                    </a:p>
                    <a:p>
                      <a:pPr algn="r"/>
                      <a:r>
                        <a:rPr lang="it-IT" sz="1600" dirty="0">
                          <a:effectLst/>
                        </a:rPr>
                        <a:t>Utilizzare le risorse economiche in modo efficiente</a:t>
                      </a:r>
                    </a:p>
                    <a:p>
                      <a:pPr algn="r"/>
                      <a:endParaRPr lang="it-IT" sz="1600" dirty="0">
                        <a:effectLst/>
                      </a:endParaRPr>
                    </a:p>
                    <a:p>
                      <a:pPr algn="r"/>
                      <a:r>
                        <a:rPr lang="en-US" sz="1800" dirty="0">
                          <a:effectLst/>
                        </a:rPr>
                        <a:t>SOSTENIBILITA’ ECONOMICA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0337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73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0" y="988292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6" y="1097942"/>
            <a:ext cx="4295053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Metodologia di valutazione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233570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0" y="1662239"/>
            <a:ext cx="4661439" cy="231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Titillium Web"/>
                <a:ea typeface="Microsoft YaHei"/>
              </a:rPr>
              <a:t>Applicare alla scala «macro» un approccio mutuato dai «bilanci di sostenibilità» redatti a livello aziendale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Titillium Web"/>
                <a:ea typeface="Microsoft YaHei"/>
              </a:rPr>
              <a:t>Identificazione degli «stakeholder» interessati all’output</a:t>
            </a:r>
            <a:endParaRPr lang="it-IT" altLang="it-IT" sz="1600" dirty="0">
              <a:solidFill>
                <a:srgbClr val="002060"/>
              </a:solidFill>
              <a:latin typeface="Titillium Web"/>
              <a:ea typeface="Microsoft YaHei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A6A606D-EDA5-483C-B194-865642E36F0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389" y="1064741"/>
            <a:ext cx="7077907" cy="47285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295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2ADE276E-D28C-427E-A7EC-2FE9D17A59F8}"/>
              </a:ext>
            </a:extLst>
          </p:cNvPr>
          <p:cNvCxnSpPr>
            <a:cxnSpLocks/>
          </p:cNvCxnSpPr>
          <p:nvPr/>
        </p:nvCxnSpPr>
        <p:spPr>
          <a:xfrm flipV="1">
            <a:off x="113016" y="757265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EE5AE3A9-D378-42C7-A584-1A6D76B71E99}"/>
              </a:ext>
            </a:extLst>
          </p:cNvPr>
          <p:cNvCxnSpPr>
            <a:cxnSpLocks/>
          </p:cNvCxnSpPr>
          <p:nvPr/>
        </p:nvCxnSpPr>
        <p:spPr>
          <a:xfrm flipV="1">
            <a:off x="0" y="5869708"/>
            <a:ext cx="1219200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">
            <a:extLst>
              <a:ext uri="{FF2B5EF4-FFF2-40B4-BE49-F238E27FC236}">
                <a16:creationId xmlns:a16="http://schemas.microsoft.com/office/drawing/2014/main" id="{16EB8C55-C563-4886-B41A-E73E7F602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16" y="833712"/>
            <a:ext cx="2302532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it-IT" altLang="it-IT" sz="2400" dirty="0">
                <a:solidFill>
                  <a:srgbClr val="0A51A1"/>
                </a:solidFill>
                <a:latin typeface="Titillium Web Black"/>
                <a:ea typeface="Microsoft YaHei"/>
              </a:rPr>
              <a:t>Gli indicatori utilizzati</a:t>
            </a:r>
            <a:endParaRPr lang="it-IT" altLang="it-IT" sz="2400" dirty="0">
              <a:solidFill>
                <a:srgbClr val="0A51A1"/>
              </a:solidFill>
              <a:latin typeface="Titillium Web Black" panose="00000A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EF78DB-0975-CEEF-E500-EBBEC71D2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76" b="6557"/>
          <a:stretch/>
        </p:blipFill>
        <p:spPr>
          <a:xfrm>
            <a:off x="0" y="120555"/>
            <a:ext cx="12201302" cy="536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AB24D9-BC85-5107-21E8-6FC6C08EC6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1" b="1075"/>
          <a:stretch/>
        </p:blipFill>
        <p:spPr>
          <a:xfrm>
            <a:off x="151471" y="5946155"/>
            <a:ext cx="11926219" cy="848034"/>
          </a:xfrm>
          <a:prstGeom prst="rect">
            <a:avLst/>
          </a:prstGeom>
        </p:spPr>
      </p:pic>
      <p:sp>
        <p:nvSpPr>
          <p:cNvPr id="14" name="Text Box 2">
            <a:extLst>
              <a:ext uri="{FF2B5EF4-FFF2-40B4-BE49-F238E27FC236}">
                <a16:creationId xmlns:a16="http://schemas.microsoft.com/office/drawing/2014/main" id="{8A48E572-FB35-410F-8C7E-009DA757D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51" y="2314648"/>
            <a:ext cx="2538838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it-IT" altLang="it-IT" sz="2400" dirty="0">
                <a:solidFill>
                  <a:srgbClr val="002060"/>
                </a:solidFill>
                <a:latin typeface="Titillium Web"/>
                <a:ea typeface="Microsoft YaHei"/>
              </a:rPr>
              <a:t>Testo</a:t>
            </a:r>
            <a:endParaRPr lang="it-IT" altLang="it-IT" sz="1600" dirty="0">
              <a:solidFill>
                <a:srgbClr val="002060"/>
              </a:solidFill>
              <a:latin typeface="Titillium Web"/>
              <a:ea typeface="Microsoft YaHei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826D7F16-11DF-43CE-9CF3-9C81FECBE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069931"/>
              </p:ext>
            </p:extLst>
          </p:nvPr>
        </p:nvGraphicFramePr>
        <p:xfrm>
          <a:off x="2843799" y="798887"/>
          <a:ext cx="9280122" cy="509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1908">
                  <a:extLst>
                    <a:ext uri="{9D8B030D-6E8A-4147-A177-3AD203B41FA5}">
                      <a16:colId xmlns:a16="http://schemas.microsoft.com/office/drawing/2014/main" val="3969691842"/>
                    </a:ext>
                  </a:extLst>
                </a:gridCol>
                <a:gridCol w="3236360">
                  <a:extLst>
                    <a:ext uri="{9D8B030D-6E8A-4147-A177-3AD203B41FA5}">
                      <a16:colId xmlns:a16="http://schemas.microsoft.com/office/drawing/2014/main" val="3679141081"/>
                    </a:ext>
                  </a:extLst>
                </a:gridCol>
                <a:gridCol w="2296274">
                  <a:extLst>
                    <a:ext uri="{9D8B030D-6E8A-4147-A177-3AD203B41FA5}">
                      <a16:colId xmlns:a16="http://schemas.microsoft.com/office/drawing/2014/main" val="3794189955"/>
                    </a:ext>
                  </a:extLst>
                </a:gridCol>
                <a:gridCol w="1505580">
                  <a:extLst>
                    <a:ext uri="{9D8B030D-6E8A-4147-A177-3AD203B41FA5}">
                      <a16:colId xmlns:a16="http://schemas.microsoft.com/office/drawing/2014/main" val="1663989094"/>
                    </a:ext>
                  </a:extLst>
                </a:gridCol>
              </a:tblGrid>
              <a:tr h="160345"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 CATEGORIA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 SOTTOCATEGORIA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dirty="0">
                          <a:effectLst/>
                        </a:rPr>
                        <a:t> Indicatore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dirty="0" err="1">
                          <a:effectLst/>
                        </a:rPr>
                        <a:t>Dimensione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sostenibilità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793122366"/>
                  </a:ext>
                </a:extLst>
              </a:tr>
              <a:tr h="136198">
                <a:tc rowSpan="8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UTENTI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6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Utenti</a:t>
                      </a:r>
                      <a:r>
                        <a:rPr lang="en-US" sz="1400" dirty="0">
                          <a:effectLst/>
                        </a:rPr>
                        <a:t> in generale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Spesa</a:t>
                      </a:r>
                      <a:r>
                        <a:rPr lang="en-US" sz="900" dirty="0">
                          <a:effectLst/>
                        </a:rPr>
                        <a:t> per il </a:t>
                      </a:r>
                      <a:r>
                        <a:rPr lang="en-US" sz="900" dirty="0" err="1">
                          <a:effectLst/>
                        </a:rPr>
                        <a:t>servizio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122856747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Dinamica</a:t>
                      </a:r>
                      <a:r>
                        <a:rPr lang="en-US" sz="900" dirty="0">
                          <a:effectLst/>
                        </a:rPr>
                        <a:t> della </a:t>
                      </a:r>
                      <a:r>
                        <a:rPr lang="en-US" sz="900" dirty="0" err="1">
                          <a:effectLst/>
                        </a:rPr>
                        <a:t>spesa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865982157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Qualità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contrattuale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747124307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Continuità</a:t>
                      </a:r>
                      <a:r>
                        <a:rPr lang="en-US" sz="900" dirty="0">
                          <a:effectLst/>
                        </a:rPr>
                        <a:t> del </a:t>
                      </a:r>
                      <a:r>
                        <a:rPr lang="en-US" sz="900" dirty="0" err="1">
                          <a:effectLst/>
                        </a:rPr>
                        <a:t>servizio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500259125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Qualità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effettiva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acqua</a:t>
                      </a:r>
                      <a:r>
                        <a:rPr lang="en-US" sz="900" dirty="0">
                          <a:effectLst/>
                        </a:rPr>
                        <a:t> potabile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96618094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Qualità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percepita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acqua</a:t>
                      </a:r>
                      <a:r>
                        <a:rPr lang="en-US" sz="900" dirty="0">
                          <a:effectLst/>
                        </a:rPr>
                        <a:t> potabile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501542316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Fasce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sociali</a:t>
                      </a:r>
                      <a:r>
                        <a:rPr lang="en-US" sz="1400" dirty="0">
                          <a:effectLst/>
                        </a:rPr>
                        <a:t> deboli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Incidenza della spesa per il SII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513048488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>
                          <a:effectLst/>
                        </a:rPr>
                        <a:t>Bonus </a:t>
                      </a:r>
                      <a:r>
                        <a:rPr lang="en-US" sz="900" dirty="0" err="1">
                          <a:effectLst/>
                        </a:rPr>
                        <a:t>idrici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erogati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S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245518488"/>
                  </a:ext>
                </a:extLst>
              </a:tr>
              <a:tr h="136198">
                <a:tc rowSpan="2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CONTRIBUENTI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>
                          <a:effectLst/>
                        </a:rPr>
                        <a:t>Sussidi a carico della fiscalità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510295592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Risorse trasferite alla fiscalità (IRES+IRAP+IVA)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317018682"/>
                  </a:ext>
                </a:extLst>
              </a:tr>
              <a:tr h="136198">
                <a:tc rowSpan="6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AZIENDE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Equilibrio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economico-finanziario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DSCR, ADSCR, ECR attuale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4074804581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DSCR, ADSCR, ECR programmato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519230817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>
                          <a:effectLst/>
                        </a:rPr>
                        <a:t>DSCR, ADSCR, ECR con investimenti a regime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643601146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Efficienza</a:t>
                      </a:r>
                      <a:r>
                        <a:rPr lang="en-US" sz="1400" dirty="0">
                          <a:effectLst/>
                        </a:rPr>
                        <a:t> economica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Dinamica</a:t>
                      </a:r>
                      <a:r>
                        <a:rPr lang="en-US" sz="900" dirty="0">
                          <a:effectLst/>
                        </a:rPr>
                        <a:t> dei costi </a:t>
                      </a:r>
                      <a:r>
                        <a:rPr lang="en-US" sz="900" dirty="0" err="1">
                          <a:effectLst/>
                        </a:rPr>
                        <a:t>operativi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52337626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Attrattività per gli investimenti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4004166198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Innovazione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39585710"/>
                  </a:ext>
                </a:extLst>
              </a:tr>
              <a:tr h="136198">
                <a:tc rowSpan="4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FATTORI PRODUTTIVI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effectLst/>
                        </a:rPr>
                        <a:t>Lavoro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Livelli di occupazione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016053713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Spesa per il personale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4526112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Capitale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>
                          <a:effectLst/>
                        </a:rPr>
                        <a:t>ROE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678373142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ROI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E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224923722"/>
                  </a:ext>
                </a:extLst>
              </a:tr>
              <a:tr h="136198">
                <a:tc rowSpan="7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AMBIENTE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5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Qualità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corpi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idrici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Volume di risorsa prelevato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323584068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>
                          <a:effectLst/>
                        </a:rPr>
                        <a:t>Dispersioni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477485429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Stato qualitativo dei corpi idrici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898026777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>
                          <a:effectLst/>
                        </a:rPr>
                        <a:t>Stato quantitative dei corpi idrici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446789366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Stato ecologico dei corpi idrici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654572318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it-IT" sz="1400" dirty="0">
                          <a:effectLst/>
                        </a:rPr>
                        <a:t>Cambiamento climatico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Emissioni CO2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673924018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Fanghi avviati al recupero energetico o di materia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A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581233407"/>
                  </a:ext>
                </a:extLst>
              </a:tr>
              <a:tr h="136198">
                <a:tc rowSpan="5"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GENERAZIONI FUTURE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 rowSpan="4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Infrastruttura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idrica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>
                          <a:effectLst/>
                        </a:rPr>
                        <a:t>Tasso </a:t>
                      </a:r>
                      <a:r>
                        <a:rPr lang="en-US" sz="900" dirty="0" err="1">
                          <a:effectLst/>
                        </a:rPr>
                        <a:t>rinnovo</a:t>
                      </a:r>
                      <a:r>
                        <a:rPr lang="en-US" sz="900" dirty="0">
                          <a:effectLst/>
                        </a:rPr>
                        <a:t> reti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86482853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900" dirty="0">
                          <a:effectLst/>
                        </a:rPr>
                        <a:t>Tempo necessario per ricostruzione completa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4288664645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Investimenti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attuali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F</a:t>
                      </a:r>
                      <a:endParaRPr lang="it-IT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178250625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Investimenti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programmati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</a:rPr>
                        <a:t>F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899622331"/>
                  </a:ext>
                </a:extLst>
              </a:tr>
              <a:tr h="1361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effectLst/>
                        </a:rPr>
                        <a:t>Adattamento</a:t>
                      </a:r>
                      <a:r>
                        <a:rPr lang="en-US" sz="1400" dirty="0">
                          <a:effectLst/>
                        </a:rPr>
                        <a:t> ai cambiamento </a:t>
                      </a:r>
                      <a:r>
                        <a:rPr lang="en-US" sz="1400" dirty="0" err="1">
                          <a:effectLst/>
                        </a:rPr>
                        <a:t>climatici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900" dirty="0" err="1">
                          <a:effectLst/>
                        </a:rPr>
                        <a:t>Adozione</a:t>
                      </a:r>
                      <a:r>
                        <a:rPr lang="en-US" sz="900" dirty="0">
                          <a:effectLst/>
                        </a:rPr>
                        <a:t> del Water Safety Plan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</a:rPr>
                        <a:t>F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162" marR="62162" marT="0" marB="0"/>
                </a:tc>
                <a:extLst>
                  <a:ext uri="{0D108BD9-81ED-4DB2-BD59-A6C34878D82A}">
                    <a16:rowId xmlns:a16="http://schemas.microsoft.com/office/drawing/2014/main" val="2854308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2721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2223</Words>
  <Application>Microsoft Office PowerPoint</Application>
  <PresentationFormat>Widescreen</PresentationFormat>
  <Paragraphs>483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Times New Roman</vt:lpstr>
      <vt:lpstr>Titillium Web</vt:lpstr>
      <vt:lpstr>Titillium Web Black</vt:lpstr>
      <vt:lpstr>TitilliumWeb-Italic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Pennone Massimiliano</dc:creator>
  <cp:lastModifiedBy>Antonio Massarutto</cp:lastModifiedBy>
  <cp:revision>64</cp:revision>
  <dcterms:created xsi:type="dcterms:W3CDTF">2023-06-09T13:11:20Z</dcterms:created>
  <dcterms:modified xsi:type="dcterms:W3CDTF">2024-03-05T22:56:02Z</dcterms:modified>
</cp:coreProperties>
</file>