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8288000" cy="10287000"/>
  <p:notesSz cx="6669088" cy="9926638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26027-E99A-405F-A622-BA84ACB1C006}" v="26" dt="2025-05-06T07:47:02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AEAB9A7-1B9C-E504-DBBC-C3C95FD1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" y="-90854"/>
            <a:ext cx="18304412" cy="104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533400" y="735330"/>
            <a:ext cx="16573500" cy="7807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6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Una collaborazione decennale tra DARA e Agenzia del </a:t>
            </a:r>
            <a:r>
              <a:rPr lang="en-US" sz="3600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Demanio</a:t>
            </a:r>
            <a:r>
              <a:rPr lang="en-US" sz="3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  <a:p>
            <a:pPr algn="just">
              <a:lnSpc>
                <a:spcPts val="5599"/>
              </a:lnSpc>
            </a:pPr>
            <a:endParaRPr lang="en-US" sz="36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en-US" sz="24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2015: </a:t>
            </a:r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predisposizione e diffusione dello </a:t>
            </a:r>
            <a:r>
              <a:rPr lang="it-IT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Studio “Strategia e strumenti per la valorizzazione del patrimonio immobiliare pubblico”</a:t>
            </a:r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, nell’ambito del </a:t>
            </a:r>
            <a:r>
              <a:rPr lang="it-IT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Progetto EPAS</a:t>
            </a:r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. Lo Studio rappresenta un punto di riferimento per una lettura completa delle potenzialità offerte dagli strumenti per la migliore gestione degli immobili pubblici. </a:t>
            </a:r>
          </a:p>
          <a:p>
            <a:pPr algn="just"/>
            <a:endParaRPr lang="it-IT" sz="30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it-IT" sz="3000"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it-IT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2021: Protocollo d’intesa sottoscritto con una formula innovativa di “aggiornamento” dello Studio citato, </a:t>
            </a:r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che ha incluso la preparazione e lo svolgimento di sei webinar tematici, la contemporanea realizzazione di sei “Toolkit” e tre importanti conferenze territoriali</a:t>
            </a:r>
            <a:endParaRPr lang="en-US" sz="3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3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2024: Accordo </a:t>
            </a:r>
            <a:r>
              <a:rPr lang="en-US" sz="3000" b="1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sottoscritto</a:t>
            </a:r>
            <a:r>
              <a:rPr lang="en-US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per la realizzazione di attività di collaborazione, gestione e supporto tecnico-operativo all’implementazione della Linea di attività “Urban regeneration flagship projects”</a:t>
            </a:r>
            <a:endParaRPr lang="en-US" sz="3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01A588-9D4D-435C-E76D-C28E58555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1562100"/>
            <a:ext cx="2572703" cy="645066"/>
          </a:xfrm>
          <a:prstGeom prst="rect">
            <a:avLst/>
          </a:prstGeom>
          <a:noFill/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BB81D3C1-1B9E-DA8A-A06A-6514FD27D205}"/>
              </a:ext>
            </a:extLst>
          </p:cNvPr>
          <p:cNvSpPr/>
          <p:nvPr/>
        </p:nvSpPr>
        <p:spPr>
          <a:xfrm>
            <a:off x="15624281" y="266700"/>
            <a:ext cx="2663719" cy="93726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535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257203" y="329292"/>
            <a:ext cx="15058998" cy="206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it-IT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Toolkit </a:t>
            </a:r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sono un </a:t>
            </a:r>
            <a:r>
              <a:rPr lang="it-IT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potente strumento di consultazione</a:t>
            </a:r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per favorire un processo di miglioramento delle competenze specialistiche del  personale degli Enti locali,  delle Unioni di Comuni e delle forme di cooperazione sovracomunale.</a:t>
            </a:r>
          </a:p>
          <a:p>
            <a:pPr algn="just">
              <a:tabLst>
                <a:tab pos="14531975" algn="l"/>
                <a:tab pos="15249525" algn="l"/>
              </a:tabLst>
            </a:pPr>
            <a:endParaRPr lang="en-US" sz="24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2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5A2318-BCC2-C99A-B1E0-A7FECAAF513C}"/>
              </a:ext>
            </a:extLst>
          </p:cNvPr>
          <p:cNvSpPr txBox="1"/>
          <p:nvPr/>
        </p:nvSpPr>
        <p:spPr>
          <a:xfrm>
            <a:off x="1930790" y="2146793"/>
            <a:ext cx="71628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531975" algn="l"/>
                <a:tab pos="15249525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n°1: </a:t>
            </a:r>
            <a:r>
              <a:rPr kumimoji="0" lang="it-IT" sz="2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Piano Nazionale di Ripresa e Resilienza - Le risorse e gli strumenti operativi a favore delle Unioni di Comuni e sistemi intercomunali per programmi di valorizzazione del patrimonio immobiliare pubblico.</a:t>
            </a:r>
          </a:p>
          <a:p>
            <a:pPr marL="13509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n°2: </a:t>
            </a:r>
            <a:r>
              <a:rPr kumimoji="0" lang="it-IT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Politiche di gestione degli immobili pubblici: outline metodologico e operativo.</a:t>
            </a: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n°3: </a:t>
            </a:r>
            <a:r>
              <a:rPr kumimoji="0" lang="it-IT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Tecniche di marketing e condivisione progettuale con le comunità locali: efficaci strategie per la valorizzazione del patrimonio immobiliare pubblico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C4EA01-0830-11C5-9655-3C4345851FC4}"/>
              </a:ext>
            </a:extLst>
          </p:cNvPr>
          <p:cNvSpPr txBox="1"/>
          <p:nvPr/>
        </p:nvSpPr>
        <p:spPr>
          <a:xfrm>
            <a:off x="11252983" y="2224310"/>
            <a:ext cx="7009226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n°4: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La concessione di valorizzazione: strumento di Partenariato Pubblico Privato nei programmi di valorizzazione del patrimonio immobiliare pubblico – Focus tecnico-giuridico e modalità attuative.</a:t>
            </a: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n°5: </a:t>
            </a:r>
            <a:r>
              <a:rPr kumimoji="0" lang="it-IT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 veicoli finanziari e societari per incrementare il valore economico e sociale dei patrimoni immobiliari pubblici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n°6: </a:t>
            </a:r>
            <a:r>
              <a:rPr kumimoji="0" lang="it-IT" sz="2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Il federalismo culturale: opportunità e strumento per la rigenerazione e valorizzazione del patrimonio immobiliare pubblico.</a:t>
            </a:r>
          </a:p>
        </p:txBody>
      </p:sp>
      <p:pic>
        <p:nvPicPr>
          <p:cNvPr id="10" name="Immagine 9" descr="Immagine che contiene testo, grafica, schermata, Blu intenso&#10;&#10;Descrizione generata automaticamente">
            <a:extLst>
              <a:ext uri="{FF2B5EF4-FFF2-40B4-BE49-F238E27FC236}">
                <a16:creationId xmlns:a16="http://schemas.microsoft.com/office/drawing/2014/main" id="{84B4E4F9-581D-1DCB-684C-02957CAB6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1" y="2146793"/>
            <a:ext cx="3037401" cy="1934117"/>
          </a:xfrm>
          <a:prstGeom prst="rect">
            <a:avLst/>
          </a:prstGeom>
          <a:noFill/>
        </p:spPr>
      </p:pic>
      <p:pic>
        <p:nvPicPr>
          <p:cNvPr id="11" name="Immagine 10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4602799E-8264-1C32-41BD-431AD810B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4" y="4613855"/>
            <a:ext cx="3008094" cy="1812005"/>
          </a:xfrm>
          <a:prstGeom prst="rect">
            <a:avLst/>
          </a:prstGeom>
          <a:noFill/>
        </p:spPr>
      </p:pic>
      <p:pic>
        <p:nvPicPr>
          <p:cNvPr id="12" name="Immagine 11" descr="Immagine che contiene testo, schermata, mappa&#10;&#10;Descrizione generata automaticamente">
            <a:extLst>
              <a:ext uri="{FF2B5EF4-FFF2-40B4-BE49-F238E27FC236}">
                <a16:creationId xmlns:a16="http://schemas.microsoft.com/office/drawing/2014/main" id="{3464C0E4-6913-6525-A705-78DCAC0C95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51" y="2224310"/>
            <a:ext cx="3025002" cy="1856600"/>
          </a:xfrm>
          <a:prstGeom prst="rect">
            <a:avLst/>
          </a:prstGeom>
          <a:noFill/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D700DA-FED9-0A29-31ED-56C3F34DCD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8" y="6947486"/>
            <a:ext cx="3037401" cy="1880628"/>
          </a:xfrm>
          <a:prstGeom prst="rect">
            <a:avLst/>
          </a:prstGeom>
          <a:noFill/>
        </p:spPr>
      </p:pic>
      <p:pic>
        <p:nvPicPr>
          <p:cNvPr id="14" name="Immagine 13" descr="Immagine che contiene schermata, poster, striscione, bandiera&#10;&#10;Descrizione generata automaticamente">
            <a:extLst>
              <a:ext uri="{FF2B5EF4-FFF2-40B4-BE49-F238E27FC236}">
                <a16:creationId xmlns:a16="http://schemas.microsoft.com/office/drawing/2014/main" id="{423B0708-D658-323B-6D99-75841510B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50" y="4537785"/>
            <a:ext cx="3266049" cy="1941008"/>
          </a:xfrm>
          <a:prstGeom prst="rect">
            <a:avLst/>
          </a:prstGeom>
          <a:noFill/>
        </p:spPr>
      </p:pic>
      <p:pic>
        <p:nvPicPr>
          <p:cNvPr id="15" name="Immagine 14" descr="Immagine che contiene testo, casa, schermata&#10;&#10;Descrizione generata automaticamente">
            <a:extLst>
              <a:ext uri="{FF2B5EF4-FFF2-40B4-BE49-F238E27FC236}">
                <a16:creationId xmlns:a16="http://schemas.microsoft.com/office/drawing/2014/main" id="{8B954971-B981-6FD9-9064-CC96D5D644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51" y="6857165"/>
            <a:ext cx="3266048" cy="1961188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637858F2-84C2-3815-F844-3E97DBFEA1F8}"/>
              </a:ext>
            </a:extLst>
          </p:cNvPr>
          <p:cNvSpPr/>
          <p:nvPr/>
        </p:nvSpPr>
        <p:spPr>
          <a:xfrm>
            <a:off x="15598490" y="212663"/>
            <a:ext cx="2663719" cy="93726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055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304800" y="1014130"/>
            <a:ext cx="16840200" cy="854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La nuova fase prevede la </a:t>
            </a:r>
            <a:r>
              <a:rPr lang="it-IT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realizzazione di alcuni interventi “faro”</a:t>
            </a:r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e mirati </a:t>
            </a:r>
          </a:p>
          <a:p>
            <a:pPr algn="just"/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di affiancamento per la costruzione di </a:t>
            </a:r>
            <a:r>
              <a:rPr lang="it-IT" sz="3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programmi e progetti di rigenerazione di immobili pubblici, ampliando l’azione ad ambiti metropolitani</a:t>
            </a:r>
            <a:r>
              <a:rPr lang="it-IT" sz="3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, incluso asset e aree colpite da eventi catastrofici, per affrontare sotto altri profili e con diversa modalità il tema della “capacità” degli enti locali territoriali al fine di costruire ipotesi di sviluppo sostenibile attraverso un processo partecipato e condiviso.   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it-IT" sz="35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35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30.04.2024 -Protocollo d’Intesa DARA  - Città Metropolitana di Milano</a:t>
            </a:r>
          </a:p>
          <a:p>
            <a:pPr algn="just"/>
            <a:endParaRPr lang="it-IT" sz="3500"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3500"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it-IT" sz="35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05.02.2025 -Protocollo d’Intesa DARA - Roma Capitale</a:t>
            </a:r>
          </a:p>
          <a:p>
            <a:pPr lvl="0" algn="just"/>
            <a:endParaRPr lang="it-IT" sz="3500"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/>
            <a:endParaRPr lang="it-IT" sz="3500"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it-IT" sz="35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27.12.2024 -Lettera d’intenti DARA -  Commissario straordinario del Governo per le aree sisma 2016</a:t>
            </a:r>
            <a:endParaRPr lang="it-IT" sz="35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2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9BA91D2-156F-C5AB-E359-100D99D16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978" y="4512442"/>
            <a:ext cx="628443" cy="7720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CD62B14-1FBB-668E-AC4F-FCEA93617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0" y="6286500"/>
            <a:ext cx="1600201" cy="403329"/>
          </a:xfrm>
          <a:prstGeom prst="rect">
            <a:avLst/>
          </a:prstGeom>
        </p:spPr>
      </p:pic>
      <p:pic>
        <p:nvPicPr>
          <p:cNvPr id="13" name="Immagine 12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3B634721-2C33-5F99-2555-33F832B7F3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4" t="18049" r="68329" b="73656"/>
          <a:stretch/>
        </p:blipFill>
        <p:spPr bwMode="auto">
          <a:xfrm>
            <a:off x="8057880" y="8420100"/>
            <a:ext cx="671099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3D9EA477-C5D5-D96F-951A-DD96ADCC3F1C}"/>
              </a:ext>
            </a:extLst>
          </p:cNvPr>
          <p:cNvSpPr/>
          <p:nvPr/>
        </p:nvSpPr>
        <p:spPr>
          <a:xfrm>
            <a:off x="15501326" y="282059"/>
            <a:ext cx="2663719" cy="93726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605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685800" y="2693750"/>
            <a:ext cx="16649701" cy="3954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4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Le nuove sfide</a:t>
            </a:r>
          </a:p>
          <a:p>
            <a:pPr algn="just"/>
            <a:endParaRPr lang="it-IT" sz="4000"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it-IT" sz="43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Empowerment della policy pubblica nazionale e UE su VPI, Partnership con il MEF, collaborazione con Primari Centri Universitari e Think tank nazionali,  pillar tematici: social housing e  strumenti finanziari.  </a:t>
            </a:r>
            <a:endParaRPr lang="en-US" sz="43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Immagine 5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DFC32896-F46A-630F-CB9A-C35E7287B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8" t="34646" r="6834" b="43777"/>
          <a:stretch/>
        </p:blipFill>
        <p:spPr bwMode="auto">
          <a:xfrm>
            <a:off x="476934" y="376768"/>
            <a:ext cx="2571066" cy="1090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 descr="Immagine che contiene testo, software, Icona del computer, Software multimediale&#10;&#10;Il contenuto generato dall'IA potrebbe non essere corretto.">
            <a:extLst>
              <a:ext uri="{FF2B5EF4-FFF2-40B4-BE49-F238E27FC236}">
                <a16:creationId xmlns:a16="http://schemas.microsoft.com/office/drawing/2014/main" id="{B6C77955-D9FF-9FD8-6271-E943FF63F7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1" t="39624" r="5744" b="32573"/>
          <a:stretch/>
        </p:blipFill>
        <p:spPr bwMode="auto">
          <a:xfrm>
            <a:off x="13868400" y="7222332"/>
            <a:ext cx="2605327" cy="1250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A508121-0077-6736-00C5-13DE06FDF809}"/>
              </a:ext>
            </a:extLst>
          </p:cNvPr>
          <p:cNvSpPr/>
          <p:nvPr/>
        </p:nvSpPr>
        <p:spPr>
          <a:xfrm>
            <a:off x="463061" y="1790700"/>
            <a:ext cx="5169877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DD84395-68AB-E119-D587-AE8DA0894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600" y="8779431"/>
            <a:ext cx="5194242" cy="67062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CC7AE54-A06C-2FC0-0950-12E66BD19564}"/>
              </a:ext>
            </a:extLst>
          </p:cNvPr>
          <p:cNvSpPr/>
          <p:nvPr/>
        </p:nvSpPr>
        <p:spPr>
          <a:xfrm>
            <a:off x="15602007" y="266700"/>
            <a:ext cx="2663719" cy="93726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044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470</Words>
  <Application>Microsoft Office PowerPoint</Application>
  <PresentationFormat>Personalizzato</PresentationFormat>
  <Paragraphs>43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Wingdings</vt:lpstr>
      <vt:lpstr>Arial</vt:lpstr>
      <vt:lpstr>Open Sans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Aggiungi un titolo</dc:title>
  <dc:creator>Piana Annamaria</dc:creator>
  <cp:lastModifiedBy>utente</cp:lastModifiedBy>
  <cp:revision>43</cp:revision>
  <cp:lastPrinted>2025-05-08T08:41:55Z</cp:lastPrinted>
  <dcterms:created xsi:type="dcterms:W3CDTF">2006-08-16T00:00:00Z</dcterms:created>
  <dcterms:modified xsi:type="dcterms:W3CDTF">2025-05-09T09:01:43Z</dcterms:modified>
  <dc:identifier>DAGlcA0IC-M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2025-04-23T08:37:20Z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ec20d75f-3a0f-4412-aedb-f4ab8a84250f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5097a60d-5525-435b-8989-8eb48ac0c8cd_Tag">
    <vt:lpwstr>10, 3, 0, 1</vt:lpwstr>
  </property>
</Properties>
</file>