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6" r:id="rId3"/>
    <p:sldId id="2147469853" r:id="rId4"/>
    <p:sldId id="259" r:id="rId5"/>
    <p:sldId id="2147469855" r:id="rId6"/>
    <p:sldId id="2147469852" r:id="rId7"/>
    <p:sldId id="2147469856" r:id="rId8"/>
    <p:sldId id="2147469864" r:id="rId9"/>
    <p:sldId id="2147469865" r:id="rId10"/>
    <p:sldId id="2147469867" r:id="rId11"/>
    <p:sldId id="2147469863" r:id="rId12"/>
    <p:sldId id="2147469861" r:id="rId13"/>
    <p:sldId id="2147469875" r:id="rId14"/>
    <p:sldId id="2147469866" r:id="rId15"/>
    <p:sldId id="2147469872" r:id="rId16"/>
    <p:sldId id="2147469870" r:id="rId1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287" userDrawn="1">
          <p15:clr>
            <a:srgbClr val="A4A3A4"/>
          </p15:clr>
        </p15:guide>
        <p15:guide id="3" pos="529" userDrawn="1">
          <p15:clr>
            <a:srgbClr val="A4A3A4"/>
          </p15:clr>
        </p15:guide>
        <p15:guide id="4" orient="horz" pos="25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5278"/>
    <a:srgbClr val="D1D4E3"/>
    <a:srgbClr val="203864"/>
    <a:srgbClr val="004089"/>
    <a:srgbClr val="003F89"/>
    <a:srgbClr val="6D7591"/>
    <a:srgbClr val="D9DC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5" autoAdjust="0"/>
    <p:restoredTop sz="94660"/>
  </p:normalViewPr>
  <p:slideViewPr>
    <p:cSldViewPr snapToGrid="0">
      <p:cViewPr varScale="1">
        <p:scale>
          <a:sx n="121" d="100"/>
          <a:sy n="121" d="100"/>
        </p:scale>
        <p:origin x="114" y="180"/>
      </p:cViewPr>
      <p:guideLst>
        <p:guide orient="horz" pos="2160"/>
        <p:guide pos="7287"/>
        <p:guide pos="529"/>
        <p:guide orient="horz" pos="254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CCHI' ANTONIO OTTAVIO" userId="cd48e3f9-d305-40b5-ba8b-7871fcb6365f" providerId="ADAL" clId="{BAFC2F70-33E4-4009-94D5-B328839A7AAE}"/>
    <pc:docChg chg="modSld sldOrd">
      <pc:chgData name="FICCHI' ANTONIO OTTAVIO" userId="cd48e3f9-d305-40b5-ba8b-7871fcb6365f" providerId="ADAL" clId="{BAFC2F70-33E4-4009-94D5-B328839A7AAE}" dt="2023-11-30T09:30:30.205" v="12"/>
      <pc:docMkLst>
        <pc:docMk/>
      </pc:docMkLst>
      <pc:sldChg chg="modSp mod">
        <pc:chgData name="FICCHI' ANTONIO OTTAVIO" userId="cd48e3f9-d305-40b5-ba8b-7871fcb6365f" providerId="ADAL" clId="{BAFC2F70-33E4-4009-94D5-B328839A7AAE}" dt="2023-11-30T09:18:56.260" v="1" actId="20577"/>
        <pc:sldMkLst>
          <pc:docMk/>
          <pc:sldMk cId="3372720314" sldId="259"/>
        </pc:sldMkLst>
        <pc:spChg chg="mod">
          <ac:chgData name="FICCHI' ANTONIO OTTAVIO" userId="cd48e3f9-d305-40b5-ba8b-7871fcb6365f" providerId="ADAL" clId="{BAFC2F70-33E4-4009-94D5-B328839A7AAE}" dt="2023-11-30T09:18:56.260" v="1" actId="20577"/>
          <ac:spMkLst>
            <pc:docMk/>
            <pc:sldMk cId="3372720314" sldId="259"/>
            <ac:spMk id="7" creationId="{00000000-0000-0000-0000-000000000000}"/>
          </ac:spMkLst>
        </pc:spChg>
      </pc:sldChg>
      <pc:sldChg chg="ord">
        <pc:chgData name="FICCHI' ANTONIO OTTAVIO" userId="cd48e3f9-d305-40b5-ba8b-7871fcb6365f" providerId="ADAL" clId="{BAFC2F70-33E4-4009-94D5-B328839A7AAE}" dt="2023-11-30T09:28:13.813" v="10"/>
        <pc:sldMkLst>
          <pc:docMk/>
          <pc:sldMk cId="3695473683" sldId="2147469852"/>
        </pc:sldMkLst>
      </pc:sldChg>
      <pc:sldChg chg="ord">
        <pc:chgData name="FICCHI' ANTONIO OTTAVIO" userId="cd48e3f9-d305-40b5-ba8b-7871fcb6365f" providerId="ADAL" clId="{BAFC2F70-33E4-4009-94D5-B328839A7AAE}" dt="2023-11-30T09:24:46.837" v="6"/>
        <pc:sldMkLst>
          <pc:docMk/>
          <pc:sldMk cId="992836616" sldId="2147469855"/>
        </pc:sldMkLst>
      </pc:sldChg>
      <pc:sldChg chg="modSp mod ord">
        <pc:chgData name="FICCHI' ANTONIO OTTAVIO" userId="cd48e3f9-d305-40b5-ba8b-7871fcb6365f" providerId="ADAL" clId="{BAFC2F70-33E4-4009-94D5-B328839A7AAE}" dt="2023-11-30T09:22:29.729" v="4" actId="115"/>
        <pc:sldMkLst>
          <pc:docMk/>
          <pc:sldMk cId="3594751162" sldId="2147469856"/>
        </pc:sldMkLst>
        <pc:spChg chg="mod">
          <ac:chgData name="FICCHI' ANTONIO OTTAVIO" userId="cd48e3f9-d305-40b5-ba8b-7871fcb6365f" providerId="ADAL" clId="{BAFC2F70-33E4-4009-94D5-B328839A7AAE}" dt="2023-11-30T09:22:29.729" v="4" actId="115"/>
          <ac:spMkLst>
            <pc:docMk/>
            <pc:sldMk cId="3594751162" sldId="2147469856"/>
            <ac:spMk id="15" creationId="{63EC4CC2-69D5-41FC-4526-7B2B47202CE9}"/>
          </ac:spMkLst>
        </pc:spChg>
      </pc:sldChg>
      <pc:sldChg chg="ord">
        <pc:chgData name="FICCHI' ANTONIO OTTAVIO" userId="cd48e3f9-d305-40b5-ba8b-7871fcb6365f" providerId="ADAL" clId="{BAFC2F70-33E4-4009-94D5-B328839A7AAE}" dt="2023-11-30T09:30:30.205" v="12"/>
        <pc:sldMkLst>
          <pc:docMk/>
          <pc:sldMk cId="2469147912" sldId="2147469864"/>
        </pc:sldMkLst>
      </pc:sldChg>
    </pc:docChg>
  </pc:docChgLst>
</pc:chgInfo>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000" b="0" i="0" u="none" strike="noStrike" kern="1200" spc="0" baseline="0">
                <a:solidFill>
                  <a:schemeClr val="bg1">
                    <a:lumMod val="75000"/>
                  </a:schemeClr>
                </a:solidFill>
                <a:latin typeface="Century Gothic" panose="020B0502020202020204" pitchFamily="34" charset="0"/>
                <a:ea typeface="+mn-ea"/>
                <a:cs typeface="+mn-cs"/>
              </a:defRPr>
            </a:pPr>
            <a:r>
              <a:rPr lang="en-US" sz="800" dirty="0" err="1">
                <a:solidFill>
                  <a:schemeClr val="bg1">
                    <a:lumMod val="65000"/>
                  </a:schemeClr>
                </a:solidFill>
                <a:latin typeface="Century Gothic" panose="020B0502020202020204" pitchFamily="34" charset="0"/>
              </a:rPr>
              <a:t>Progettazione</a:t>
            </a:r>
            <a:endParaRPr lang="en-US" sz="800" dirty="0">
              <a:solidFill>
                <a:schemeClr val="bg1">
                  <a:lumMod val="65000"/>
                </a:schemeClr>
              </a:solidFill>
              <a:latin typeface="Century Gothic" panose="020B0502020202020204" pitchFamily="34" charset="0"/>
            </a:endParaRPr>
          </a:p>
        </c:rich>
      </c:tx>
      <c:layout>
        <c:manualLayout>
          <c:xMode val="edge"/>
          <c:yMode val="edge"/>
          <c:x val="0.57417565504334123"/>
          <c:y val="0.77181677062143095"/>
        </c:manualLayout>
      </c:layout>
      <c:overlay val="0"/>
      <c:spPr>
        <a:noFill/>
        <a:ln>
          <a:noFill/>
        </a:ln>
        <a:effectLst/>
      </c:spPr>
      <c:txPr>
        <a:bodyPr rot="0" spcFirstLastPara="1" vertOverflow="ellipsis" vert="horz" wrap="square" anchor="ctr" anchorCtr="1"/>
        <a:lstStyle/>
        <a:p>
          <a:pPr algn="l">
            <a:defRPr sz="1000" b="0" i="0" u="none" strike="noStrike" kern="1200" spc="0" baseline="0">
              <a:solidFill>
                <a:schemeClr val="bg1">
                  <a:lumMod val="75000"/>
                </a:schemeClr>
              </a:solidFill>
              <a:latin typeface="Century Gothic" panose="020B0502020202020204" pitchFamily="34" charset="0"/>
              <a:ea typeface="+mn-ea"/>
              <a:cs typeface="+mn-cs"/>
            </a:defRPr>
          </a:pPr>
          <a:endParaRPr lang="it-IT"/>
        </a:p>
      </c:txPr>
    </c:title>
    <c:autoTitleDeleted val="0"/>
    <c:plotArea>
      <c:layout>
        <c:manualLayout>
          <c:layoutTarget val="inner"/>
          <c:xMode val="edge"/>
          <c:yMode val="edge"/>
          <c:x val="0.26807852788837921"/>
          <c:y val="0.29213884711033017"/>
          <c:w val="0.31379254873911316"/>
          <c:h val="0.57127422122284599"/>
        </c:manualLayout>
      </c:layout>
      <c:doughnutChart>
        <c:varyColors val="1"/>
        <c:ser>
          <c:idx val="0"/>
          <c:order val="0"/>
          <c:tx>
            <c:strRef>
              <c:f>Foglio1!$B$1</c:f>
              <c:strCache>
                <c:ptCount val="1"/>
                <c:pt idx="0">
                  <c:v>Vendite</c:v>
                </c:pt>
              </c:strCache>
            </c:strRef>
          </c:tx>
          <c:dPt>
            <c:idx val="0"/>
            <c:bubble3D val="0"/>
            <c:spPr>
              <a:solidFill>
                <a:srgbClr val="ECECEC"/>
              </a:solidFill>
              <a:ln w="19050">
                <a:solidFill>
                  <a:schemeClr val="lt1"/>
                </a:solidFill>
              </a:ln>
              <a:effectLst/>
            </c:spPr>
            <c:extLst>
              <c:ext xmlns:c16="http://schemas.microsoft.com/office/drawing/2014/chart" uri="{C3380CC4-5D6E-409C-BE32-E72D297353CC}">
                <c16:uniqueId val="{00000001-12F0-4C61-A528-85A87F82599F}"/>
              </c:ext>
            </c:extLst>
          </c:dPt>
          <c:dPt>
            <c:idx val="1"/>
            <c:bubble3D val="0"/>
            <c:spPr>
              <a:solidFill>
                <a:srgbClr val="ECECEC"/>
              </a:solidFill>
              <a:ln w="19050">
                <a:solidFill>
                  <a:schemeClr val="lt1"/>
                </a:solidFill>
              </a:ln>
              <a:effectLst/>
            </c:spPr>
            <c:extLst>
              <c:ext xmlns:c16="http://schemas.microsoft.com/office/drawing/2014/chart" uri="{C3380CC4-5D6E-409C-BE32-E72D297353CC}">
                <c16:uniqueId val="{00000003-12F0-4C61-A528-85A87F82599F}"/>
              </c:ext>
            </c:extLst>
          </c:dPt>
          <c:dPt>
            <c:idx val="2"/>
            <c:bubble3D val="0"/>
            <c:spPr>
              <a:solidFill>
                <a:srgbClr val="ECECEC"/>
              </a:solidFill>
              <a:ln w="19050">
                <a:solidFill>
                  <a:schemeClr val="lt1"/>
                </a:solidFill>
              </a:ln>
              <a:effectLst/>
            </c:spPr>
            <c:extLst>
              <c:ext xmlns:c16="http://schemas.microsoft.com/office/drawing/2014/chart" uri="{C3380CC4-5D6E-409C-BE32-E72D297353CC}">
                <c16:uniqueId val="{00000005-12F0-4C61-A528-85A87F82599F}"/>
              </c:ext>
            </c:extLst>
          </c:dPt>
          <c:dPt>
            <c:idx val="3"/>
            <c:bubble3D val="0"/>
            <c:spPr>
              <a:solidFill>
                <a:schemeClr val="bg1">
                  <a:lumMod val="75000"/>
                  <a:alpha val="50000"/>
                </a:schemeClr>
              </a:solidFill>
              <a:ln w="19050">
                <a:solidFill>
                  <a:schemeClr val="lt1"/>
                </a:solidFill>
              </a:ln>
              <a:effectLst/>
            </c:spPr>
            <c:extLst>
              <c:ext xmlns:c16="http://schemas.microsoft.com/office/drawing/2014/chart" uri="{C3380CC4-5D6E-409C-BE32-E72D297353CC}">
                <c16:uniqueId val="{00000007-12F0-4C61-A528-85A87F82599F}"/>
              </c:ext>
            </c:extLst>
          </c:dPt>
          <c:dPt>
            <c:idx val="4"/>
            <c:bubble3D val="0"/>
            <c:spPr>
              <a:solidFill>
                <a:schemeClr val="bg1">
                  <a:lumMod val="85000"/>
                  <a:alpha val="50000"/>
                </a:schemeClr>
              </a:solidFill>
              <a:ln w="19050">
                <a:solidFill>
                  <a:schemeClr val="lt1"/>
                </a:solidFill>
              </a:ln>
              <a:effectLst/>
            </c:spPr>
            <c:extLst>
              <c:ext xmlns:c16="http://schemas.microsoft.com/office/drawing/2014/chart" uri="{C3380CC4-5D6E-409C-BE32-E72D297353CC}">
                <c16:uniqueId val="{00000009-12F0-4C61-A528-85A87F82599F}"/>
              </c:ext>
            </c:extLst>
          </c:dPt>
          <c:dPt>
            <c:idx val="5"/>
            <c:bubble3D val="0"/>
            <c:explosion val="17"/>
            <c:spPr>
              <a:solidFill>
                <a:srgbClr val="9CBDA2"/>
              </a:solidFill>
              <a:ln w="19050">
                <a:solidFill>
                  <a:schemeClr val="lt1"/>
                </a:solidFill>
              </a:ln>
              <a:effectLst/>
            </c:spPr>
            <c:extLst>
              <c:ext xmlns:c16="http://schemas.microsoft.com/office/drawing/2014/chart" uri="{C3380CC4-5D6E-409C-BE32-E72D297353CC}">
                <c16:uniqueId val="{0000000B-12F0-4C61-A528-85A87F82599F}"/>
              </c:ext>
            </c:extLst>
          </c:dPt>
          <c:cat>
            <c:strRef>
              <c:f>Foglio1!$A$2:$A$7</c:f>
              <c:strCache>
                <c:ptCount val="6"/>
                <c:pt idx="0">
                  <c:v>1° trim.</c:v>
                </c:pt>
                <c:pt idx="1">
                  <c:v>1° trim.</c:v>
                </c:pt>
                <c:pt idx="2">
                  <c:v>1° trim.</c:v>
                </c:pt>
                <c:pt idx="3">
                  <c:v>2° trim.</c:v>
                </c:pt>
                <c:pt idx="4">
                  <c:v>3° trim.</c:v>
                </c:pt>
                <c:pt idx="5">
                  <c:v>4° trim.</c:v>
                </c:pt>
              </c:strCache>
            </c:strRef>
          </c:cat>
          <c:val>
            <c:numRef>
              <c:f>Foglio1!$B$2:$B$7</c:f>
              <c:numCache>
                <c:formatCode>General</c:formatCode>
                <c:ptCount val="6"/>
                <c:pt idx="0">
                  <c:v>0.33</c:v>
                </c:pt>
                <c:pt idx="1">
                  <c:v>0.33</c:v>
                </c:pt>
                <c:pt idx="2">
                  <c:v>0.33</c:v>
                </c:pt>
                <c:pt idx="3">
                  <c:v>1</c:v>
                </c:pt>
                <c:pt idx="4">
                  <c:v>1</c:v>
                </c:pt>
                <c:pt idx="5">
                  <c:v>1</c:v>
                </c:pt>
              </c:numCache>
            </c:numRef>
          </c:val>
          <c:extLst>
            <c:ext xmlns:c16="http://schemas.microsoft.com/office/drawing/2014/chart" uri="{C3380CC4-5D6E-409C-BE32-E72D297353CC}">
              <c16:uniqueId val="{0000000C-12F0-4C61-A528-85A87F82599F}"/>
            </c:ext>
          </c:extLst>
        </c:ser>
        <c:dLbls>
          <c:showLegendKey val="0"/>
          <c:showVal val="0"/>
          <c:showCatName val="0"/>
          <c:showSerName val="0"/>
          <c:showPercent val="0"/>
          <c:showBubbleSize val="0"/>
          <c:showLeaderLines val="1"/>
        </c:dLbls>
        <c:firstSliceAng val="90"/>
        <c:holeSize val="64"/>
      </c:doughnutChart>
      <c:spPr>
        <a:noFill/>
        <a:ln>
          <a:noFill/>
        </a:ln>
        <a:effectLst/>
      </c:spPr>
    </c:plotArea>
    <c:plotVisOnly val="1"/>
    <c:dispBlanksAs val="gap"/>
    <c:showDLblsOverMax val="0"/>
  </c:chart>
  <c:spPr>
    <a:noFill/>
    <a:ln>
      <a:noFill/>
    </a:ln>
    <a:effectLst/>
  </c:spPr>
  <c:txPr>
    <a:bodyPr/>
    <a:lstStyle/>
    <a:p>
      <a:pPr>
        <a:defRPr/>
      </a:pPr>
      <a:endParaRPr lang="it-IT"/>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B9F265-CFEC-430E-B898-6456763F06A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CFE09283-6BB0-41A9-8EC5-073294A56C36}">
      <dgm:prSet phldrT="[Testo]" custT="1"/>
      <dgm:spPr>
        <a:solidFill>
          <a:schemeClr val="accent1">
            <a:lumMod val="75000"/>
          </a:schemeClr>
        </a:solidFill>
      </dgm:spPr>
      <dgm:t>
        <a:bodyPr/>
        <a:lstStyle/>
        <a:p>
          <a:r>
            <a:rPr lang="it-IT" sz="1100" dirty="0">
              <a:latin typeface="Titillium Web" panose="00000500000000000000" pitchFamily="2" charset="0"/>
            </a:rPr>
            <a:t>SOGGETTI INTERESSATI E AMBITO TERRITORIALE</a:t>
          </a:r>
        </a:p>
      </dgm:t>
    </dgm:pt>
    <dgm:pt modelId="{A43DB294-526E-4C4B-B3CF-D7103116DB65}" type="parTrans" cxnId="{E14D6821-97F6-491F-A7C2-4BDC3B7F73AD}">
      <dgm:prSet/>
      <dgm:spPr/>
      <dgm:t>
        <a:bodyPr/>
        <a:lstStyle/>
        <a:p>
          <a:endParaRPr lang="it-IT" sz="1000">
            <a:latin typeface="Titillium Web" panose="00000500000000000000" pitchFamily="2" charset="0"/>
          </a:endParaRPr>
        </a:p>
      </dgm:t>
    </dgm:pt>
    <dgm:pt modelId="{78FA5BAE-A78F-4B0F-A060-8F97ECE8F39F}" type="sibTrans" cxnId="{E14D6821-97F6-491F-A7C2-4BDC3B7F73AD}">
      <dgm:prSet/>
      <dgm:spPr/>
      <dgm:t>
        <a:bodyPr/>
        <a:lstStyle/>
        <a:p>
          <a:endParaRPr lang="it-IT" sz="1000">
            <a:latin typeface="Titillium Web" panose="00000500000000000000" pitchFamily="2" charset="0"/>
          </a:endParaRPr>
        </a:p>
      </dgm:t>
    </dgm:pt>
    <dgm:pt modelId="{1F21BC0E-3259-493A-B03C-3EE883DEAB0F}">
      <dgm:prSet phldrT="[Testo]" custT="1"/>
      <dgm:spPr/>
      <dgm:t>
        <a:bodyPr/>
        <a:lstStyle/>
        <a:p>
          <a:pPr marL="0" indent="0" algn="just">
            <a:lnSpc>
              <a:spcPct val="90000"/>
            </a:lnSpc>
            <a:spcBef>
              <a:spcPct val="0"/>
            </a:spcBef>
            <a:spcAft>
              <a:spcPts val="0"/>
            </a:spcAft>
            <a:buFont typeface="Arial" panose="020B0604020202020204" pitchFamily="34" charset="0"/>
            <a:buNone/>
          </a:pPr>
          <a:r>
            <a:rPr lang="it-IT" sz="1200" b="1" kern="1200" dirty="0">
              <a:solidFill>
                <a:srgbClr val="0A51A1"/>
              </a:solidFill>
              <a:latin typeface="Titillium Web" panose="00000500000000000000" pitchFamily="2" charset="0"/>
              <a:ea typeface="Microsoft YaHei" panose="020B0503020204020204" pitchFamily="34" charset="-122"/>
              <a:cs typeface="+mn-cs"/>
            </a:rPr>
            <a:t>Province e Città metropolitane delle Regioni Campania, Basilicata, Puglia, Calabria.</a:t>
          </a:r>
        </a:p>
      </dgm:t>
    </dgm:pt>
    <dgm:pt modelId="{637A0D79-302F-44D9-8595-AE368156CF39}" type="parTrans" cxnId="{D1D582BE-4280-47E4-95D5-D3DB8D4D0711}">
      <dgm:prSet/>
      <dgm:spPr/>
      <dgm:t>
        <a:bodyPr/>
        <a:lstStyle/>
        <a:p>
          <a:endParaRPr lang="it-IT" sz="1000">
            <a:latin typeface="Titillium Web" panose="00000500000000000000" pitchFamily="2" charset="0"/>
          </a:endParaRPr>
        </a:p>
      </dgm:t>
    </dgm:pt>
    <dgm:pt modelId="{EB7FE9DF-AD2F-4913-9A7A-51D893DE28C2}" type="sibTrans" cxnId="{D1D582BE-4280-47E4-95D5-D3DB8D4D0711}">
      <dgm:prSet/>
      <dgm:spPr/>
      <dgm:t>
        <a:bodyPr/>
        <a:lstStyle/>
        <a:p>
          <a:endParaRPr lang="it-IT" sz="1000">
            <a:latin typeface="Titillium Web" panose="00000500000000000000" pitchFamily="2" charset="0"/>
          </a:endParaRPr>
        </a:p>
      </dgm:t>
    </dgm:pt>
    <dgm:pt modelId="{DF30361D-4376-468D-87D7-97F80320CCF7}">
      <dgm:prSet phldrT="[Testo]" custT="1"/>
      <dgm:spPr>
        <a:solidFill>
          <a:srgbClr val="4472C4">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41910" tIns="20955" rIns="41910" bIns="20955" numCol="1" spcCol="1270" anchor="ctr" anchorCtr="0"/>
        <a:lstStyle/>
        <a:p>
          <a:pPr marL="0" lvl="0" indent="0" algn="ctr" defTabSz="488950">
            <a:lnSpc>
              <a:spcPct val="90000"/>
            </a:lnSpc>
            <a:spcBef>
              <a:spcPct val="0"/>
            </a:spcBef>
            <a:spcAft>
              <a:spcPct val="35000"/>
            </a:spcAft>
            <a:buNone/>
          </a:pPr>
          <a:r>
            <a:rPr lang="it-IT" sz="1100" kern="1200" dirty="0">
              <a:solidFill>
                <a:prstClr val="white"/>
              </a:solidFill>
              <a:latin typeface="Titillium Web" panose="00000500000000000000" pitchFamily="2" charset="0"/>
              <a:ea typeface="+mn-ea"/>
              <a:cs typeface="+mn-cs"/>
            </a:rPr>
            <a:t>PATRIMONIO INTERESSATO</a:t>
          </a:r>
        </a:p>
      </dgm:t>
    </dgm:pt>
    <dgm:pt modelId="{0F5CF482-C4E8-4E17-B65C-8D53048A3E21}" type="parTrans" cxnId="{7C8DCFC0-2A1A-49D6-844C-CF7265305719}">
      <dgm:prSet/>
      <dgm:spPr/>
      <dgm:t>
        <a:bodyPr/>
        <a:lstStyle/>
        <a:p>
          <a:endParaRPr lang="it-IT" sz="1000">
            <a:latin typeface="Titillium Web" panose="00000500000000000000" pitchFamily="2" charset="0"/>
          </a:endParaRPr>
        </a:p>
      </dgm:t>
    </dgm:pt>
    <dgm:pt modelId="{ADE6ECE6-4091-4ECF-A407-135EA0AE72C6}" type="sibTrans" cxnId="{7C8DCFC0-2A1A-49D6-844C-CF7265305719}">
      <dgm:prSet/>
      <dgm:spPr/>
      <dgm:t>
        <a:bodyPr/>
        <a:lstStyle/>
        <a:p>
          <a:endParaRPr lang="it-IT" sz="1000">
            <a:latin typeface="Titillium Web" panose="00000500000000000000" pitchFamily="2" charset="0"/>
          </a:endParaRPr>
        </a:p>
      </dgm:t>
    </dgm:pt>
    <dgm:pt modelId="{FE15C372-C71C-4A3C-8663-2F2EAB31917A}">
      <dgm:prSet phldrT="[Testo]" custT="1"/>
      <dgm:spPr/>
      <dgm:t>
        <a:bodyPr/>
        <a:lstStyle/>
        <a:p>
          <a:pPr algn="just">
            <a:buNone/>
          </a:pPr>
          <a:r>
            <a:rPr lang="it-IT" sz="1200" b="1" kern="1200" dirty="0">
              <a:solidFill>
                <a:srgbClr val="0A51A1"/>
              </a:solidFill>
              <a:latin typeface="Titillium Web" panose="00000500000000000000" pitchFamily="2" charset="0"/>
              <a:ea typeface="Microsoft YaHei" panose="020B0503020204020204" pitchFamily="34" charset="-122"/>
              <a:cs typeface="+mn-cs"/>
            </a:rPr>
            <a:t>Patrimonio immobiliare scolastico di competenza</a:t>
          </a:r>
        </a:p>
      </dgm:t>
    </dgm:pt>
    <dgm:pt modelId="{A4F5F3E6-7867-44E3-8449-A64CE5CF5BA9}" type="parTrans" cxnId="{6E5B5011-278A-4869-AA46-3D80BF06BA80}">
      <dgm:prSet/>
      <dgm:spPr/>
      <dgm:t>
        <a:bodyPr/>
        <a:lstStyle/>
        <a:p>
          <a:endParaRPr lang="it-IT" sz="1000">
            <a:latin typeface="Titillium Web" panose="00000500000000000000" pitchFamily="2" charset="0"/>
          </a:endParaRPr>
        </a:p>
      </dgm:t>
    </dgm:pt>
    <dgm:pt modelId="{1349BAAF-ACD6-4239-9790-9409DFE5326A}" type="sibTrans" cxnId="{6E5B5011-278A-4869-AA46-3D80BF06BA80}">
      <dgm:prSet/>
      <dgm:spPr/>
      <dgm:t>
        <a:bodyPr/>
        <a:lstStyle/>
        <a:p>
          <a:endParaRPr lang="it-IT" sz="1000">
            <a:latin typeface="Titillium Web" panose="00000500000000000000" pitchFamily="2" charset="0"/>
          </a:endParaRPr>
        </a:p>
      </dgm:t>
    </dgm:pt>
    <dgm:pt modelId="{5873CA04-5F7D-4A3A-B0D5-23AD076AFFE5}">
      <dgm:prSet phldrT="[Testo]" custT="1"/>
      <dgm:spPr>
        <a:solidFill>
          <a:srgbClr val="4472C4">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41910" tIns="20955" rIns="41910" bIns="20955" numCol="1" spcCol="1270" anchor="ctr" anchorCtr="0"/>
        <a:lstStyle/>
        <a:p>
          <a:pPr marL="0" lvl="0" indent="0" algn="ctr" defTabSz="1066800">
            <a:lnSpc>
              <a:spcPct val="100000"/>
            </a:lnSpc>
            <a:spcBef>
              <a:spcPct val="0"/>
            </a:spcBef>
            <a:spcAft>
              <a:spcPts val="0"/>
            </a:spcAft>
            <a:buNone/>
          </a:pPr>
          <a:r>
            <a:rPr lang="it-IT" sz="1100" kern="1200" dirty="0">
              <a:solidFill>
                <a:prstClr val="white"/>
              </a:solidFill>
              <a:latin typeface="Titillium Web" panose="00000500000000000000" pitchFamily="2" charset="0"/>
              <a:ea typeface="+mn-ea"/>
              <a:cs typeface="+mn-cs"/>
            </a:rPr>
            <a:t>PRIMA FASE </a:t>
          </a:r>
        </a:p>
        <a:p>
          <a:pPr marL="0" lvl="0" indent="0" algn="ctr" defTabSz="1066800">
            <a:lnSpc>
              <a:spcPct val="100000"/>
            </a:lnSpc>
            <a:spcBef>
              <a:spcPct val="0"/>
            </a:spcBef>
            <a:spcAft>
              <a:spcPts val="0"/>
            </a:spcAft>
            <a:buNone/>
          </a:pPr>
          <a:r>
            <a:rPr lang="it-IT" sz="1100" kern="1200" dirty="0">
              <a:solidFill>
                <a:prstClr val="white"/>
              </a:solidFill>
              <a:latin typeface="Titillium Web" panose="00000500000000000000" pitchFamily="2" charset="0"/>
              <a:ea typeface="+mn-ea"/>
              <a:cs typeface="+mn-cs"/>
            </a:rPr>
            <a:t>DEL PROGETTO</a:t>
          </a:r>
        </a:p>
      </dgm:t>
    </dgm:pt>
    <dgm:pt modelId="{324A82DE-C666-4442-BB3A-6B623313B1CE}" type="parTrans" cxnId="{2F75443A-D06A-4FAC-990A-D4FC4B7501A0}">
      <dgm:prSet/>
      <dgm:spPr/>
      <dgm:t>
        <a:bodyPr/>
        <a:lstStyle/>
        <a:p>
          <a:endParaRPr lang="it-IT" sz="1000">
            <a:latin typeface="Titillium Web" panose="00000500000000000000" pitchFamily="2" charset="0"/>
          </a:endParaRPr>
        </a:p>
      </dgm:t>
    </dgm:pt>
    <dgm:pt modelId="{E6FC66A5-B932-45B0-949A-F9B25CAD7AE5}" type="sibTrans" cxnId="{2F75443A-D06A-4FAC-990A-D4FC4B7501A0}">
      <dgm:prSet/>
      <dgm:spPr/>
      <dgm:t>
        <a:bodyPr/>
        <a:lstStyle/>
        <a:p>
          <a:endParaRPr lang="it-IT" sz="1000">
            <a:latin typeface="Titillium Web" panose="00000500000000000000" pitchFamily="2" charset="0"/>
          </a:endParaRPr>
        </a:p>
      </dgm:t>
    </dgm:pt>
    <dgm:pt modelId="{CFFE41FD-9540-4EBA-819A-2B311B887EC9}">
      <dgm:prSet phldrT="[Testo]" custT="1"/>
      <dgm:spPr/>
      <dgm:t>
        <a:bodyPr/>
        <a:lstStyle/>
        <a:p>
          <a:pPr marL="0" indent="0" algn="just">
            <a:buNone/>
          </a:pPr>
          <a:r>
            <a:rPr lang="it-IT" sz="1200" b="1" kern="1200" dirty="0">
              <a:solidFill>
                <a:srgbClr val="0A51A1"/>
              </a:solidFill>
              <a:latin typeface="Titillium Web" panose="00000500000000000000" pitchFamily="2" charset="0"/>
              <a:ea typeface="Microsoft YaHei" panose="020B0503020204020204" pitchFamily="34" charset="-122"/>
              <a:cs typeface="+mn-cs"/>
            </a:rPr>
            <a:t>Effettuare una ricognizione del fabbisogno delle Province per delineare il quadro della domanda e modulare coerentemente l’offerta dei servizi che la Struttura può offrire</a:t>
          </a:r>
        </a:p>
      </dgm:t>
    </dgm:pt>
    <dgm:pt modelId="{6EFF3FBC-C355-4EFF-B573-790113B01457}" type="parTrans" cxnId="{5AB8A5DB-CB82-4ED9-AA1C-97B3ACB2AC51}">
      <dgm:prSet/>
      <dgm:spPr/>
      <dgm:t>
        <a:bodyPr/>
        <a:lstStyle/>
        <a:p>
          <a:endParaRPr lang="it-IT" sz="1000">
            <a:latin typeface="Titillium Web" panose="00000500000000000000" pitchFamily="2" charset="0"/>
          </a:endParaRPr>
        </a:p>
      </dgm:t>
    </dgm:pt>
    <dgm:pt modelId="{3E0C97EC-06E0-48C7-B5F3-E87BD6BA1040}" type="sibTrans" cxnId="{5AB8A5DB-CB82-4ED9-AA1C-97B3ACB2AC51}">
      <dgm:prSet/>
      <dgm:spPr/>
      <dgm:t>
        <a:bodyPr/>
        <a:lstStyle/>
        <a:p>
          <a:endParaRPr lang="it-IT" sz="1000">
            <a:latin typeface="Titillium Web" panose="00000500000000000000" pitchFamily="2" charset="0"/>
          </a:endParaRPr>
        </a:p>
      </dgm:t>
    </dgm:pt>
    <dgm:pt modelId="{6DF88ED2-8339-492A-9392-DA1F73D12A4A}">
      <dgm:prSet phldrT="[Testo]" custT="1"/>
      <dgm:spPr>
        <a:solidFill>
          <a:srgbClr val="4472C4">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41910" tIns="20955" rIns="41910" bIns="20955" numCol="1" spcCol="1270" anchor="ctr" anchorCtr="0"/>
        <a:lstStyle/>
        <a:p>
          <a:pPr marL="0" lvl="0" indent="0" algn="ctr" defTabSz="1066800">
            <a:lnSpc>
              <a:spcPct val="100000"/>
            </a:lnSpc>
            <a:spcBef>
              <a:spcPct val="0"/>
            </a:spcBef>
            <a:spcAft>
              <a:spcPts val="0"/>
            </a:spcAft>
            <a:buNone/>
          </a:pPr>
          <a:r>
            <a:rPr lang="it-IT" sz="1100" kern="1200" dirty="0">
              <a:solidFill>
                <a:prstClr val="white"/>
              </a:solidFill>
              <a:latin typeface="Titillium Web" panose="00000500000000000000" pitchFamily="2" charset="0"/>
              <a:ea typeface="+mn-ea"/>
              <a:cs typeface="+mn-cs"/>
            </a:rPr>
            <a:t>SECONDA FASE </a:t>
          </a:r>
        </a:p>
        <a:p>
          <a:pPr marL="0" lvl="0" indent="0" algn="ctr" defTabSz="1066800">
            <a:lnSpc>
              <a:spcPct val="100000"/>
            </a:lnSpc>
            <a:spcBef>
              <a:spcPct val="0"/>
            </a:spcBef>
            <a:spcAft>
              <a:spcPts val="0"/>
            </a:spcAft>
            <a:buNone/>
          </a:pPr>
          <a:r>
            <a:rPr lang="it-IT" sz="1100" kern="1200" dirty="0">
              <a:solidFill>
                <a:prstClr val="white"/>
              </a:solidFill>
              <a:latin typeface="Titillium Web" panose="00000500000000000000" pitchFamily="2" charset="0"/>
              <a:ea typeface="+mn-ea"/>
              <a:cs typeface="+mn-cs"/>
            </a:rPr>
            <a:t>DEL PROGETTO</a:t>
          </a:r>
        </a:p>
      </dgm:t>
    </dgm:pt>
    <dgm:pt modelId="{0973F0C4-8D6F-43C9-90E4-EA4A60ABB952}" type="parTrans" cxnId="{6F0819A9-2D90-42AB-AFEE-340864FCC0BB}">
      <dgm:prSet/>
      <dgm:spPr/>
      <dgm:t>
        <a:bodyPr/>
        <a:lstStyle/>
        <a:p>
          <a:endParaRPr lang="it-IT" sz="1000">
            <a:latin typeface="Titillium Web" panose="00000500000000000000" pitchFamily="2" charset="0"/>
          </a:endParaRPr>
        </a:p>
      </dgm:t>
    </dgm:pt>
    <dgm:pt modelId="{B9C880C5-007E-42FD-A249-45770C1DF692}" type="sibTrans" cxnId="{6F0819A9-2D90-42AB-AFEE-340864FCC0BB}">
      <dgm:prSet/>
      <dgm:spPr/>
      <dgm:t>
        <a:bodyPr/>
        <a:lstStyle/>
        <a:p>
          <a:endParaRPr lang="it-IT" sz="1000">
            <a:latin typeface="Titillium Web" panose="00000500000000000000" pitchFamily="2" charset="0"/>
          </a:endParaRPr>
        </a:p>
      </dgm:t>
    </dgm:pt>
    <dgm:pt modelId="{CB03B747-2536-49E3-B822-58B933C1712F}">
      <dgm:prSet phldrT="[Testo]" custT="1"/>
      <dgm:spPr/>
      <dgm:t>
        <a:bodyPr/>
        <a:lstStyle/>
        <a:p>
          <a:pPr marL="0" lvl="1" indent="0" algn="just" defTabSz="444500">
            <a:lnSpc>
              <a:spcPct val="90000"/>
            </a:lnSpc>
            <a:spcBef>
              <a:spcPct val="0"/>
            </a:spcBef>
            <a:spcAft>
              <a:spcPts val="0"/>
            </a:spcAft>
            <a:buNone/>
          </a:pPr>
          <a:r>
            <a:rPr lang="it-IT" sz="1200" b="1" kern="1200" dirty="0">
              <a:solidFill>
                <a:srgbClr val="0A51A1"/>
              </a:solidFill>
              <a:latin typeface="Titillium Web" panose="00000500000000000000" pitchFamily="2" charset="0"/>
              <a:ea typeface="Microsoft YaHei" panose="020B0503020204020204" pitchFamily="34" charset="-122"/>
              <a:cs typeface="+mn-cs"/>
            </a:rPr>
            <a:t>Valutare l’impatto della domanda e individuare i criteri per selezionare gli interventi (ipotesi di concordarli con UPI) per stipulare e far partire le prime progettualità</a:t>
          </a:r>
        </a:p>
      </dgm:t>
    </dgm:pt>
    <dgm:pt modelId="{CA795031-39DE-4E85-ABC4-F31845575E0F}" type="parTrans" cxnId="{857485FC-6313-4045-B05D-21112C5697FE}">
      <dgm:prSet/>
      <dgm:spPr/>
      <dgm:t>
        <a:bodyPr/>
        <a:lstStyle/>
        <a:p>
          <a:endParaRPr lang="it-IT" sz="1000">
            <a:latin typeface="Titillium Web" panose="00000500000000000000" pitchFamily="2" charset="0"/>
          </a:endParaRPr>
        </a:p>
      </dgm:t>
    </dgm:pt>
    <dgm:pt modelId="{8958B42C-5CD4-496E-A16A-867990453E3A}" type="sibTrans" cxnId="{857485FC-6313-4045-B05D-21112C5697FE}">
      <dgm:prSet/>
      <dgm:spPr/>
      <dgm:t>
        <a:bodyPr/>
        <a:lstStyle/>
        <a:p>
          <a:endParaRPr lang="it-IT" sz="1000">
            <a:latin typeface="Titillium Web" panose="00000500000000000000" pitchFamily="2" charset="0"/>
          </a:endParaRPr>
        </a:p>
      </dgm:t>
    </dgm:pt>
    <dgm:pt modelId="{0B0E58CD-9536-40A6-B2C3-97DAEF14B04A}">
      <dgm:prSet phldrT="[Testo]" custT="1"/>
      <dgm:spPr/>
      <dgm:t>
        <a:bodyPr/>
        <a:lstStyle/>
        <a:p>
          <a:pPr marL="0" indent="0" algn="just">
            <a:lnSpc>
              <a:spcPct val="90000"/>
            </a:lnSpc>
            <a:spcBef>
              <a:spcPct val="0"/>
            </a:spcBef>
            <a:spcAft>
              <a:spcPts val="0"/>
            </a:spcAft>
            <a:buFont typeface="Arial" panose="020B0604020202020204" pitchFamily="34" charset="0"/>
            <a:buNone/>
          </a:pPr>
          <a:r>
            <a:rPr lang="it-IT" sz="1200" b="0" kern="1200" dirty="0">
              <a:solidFill>
                <a:srgbClr val="0A51A1"/>
              </a:solidFill>
              <a:latin typeface="Titillium Web" panose="00000500000000000000" pitchFamily="2" charset="0"/>
              <a:ea typeface="Microsoft YaHei" panose="020B0503020204020204" pitchFamily="34" charset="-122"/>
              <a:cs typeface="+mn-cs"/>
            </a:rPr>
            <a:t>Al momento si esclude la Sicilia, che essendo a Statuto Speciale, non rientra nel computo delle previsioni normative.</a:t>
          </a:r>
        </a:p>
      </dgm:t>
    </dgm:pt>
    <dgm:pt modelId="{AC660362-5523-415F-9393-C6382C066567}" type="parTrans" cxnId="{5801C1A9-5C52-4A1D-9AD1-516C1D5D3C18}">
      <dgm:prSet/>
      <dgm:spPr/>
      <dgm:t>
        <a:bodyPr/>
        <a:lstStyle/>
        <a:p>
          <a:endParaRPr lang="it-IT"/>
        </a:p>
      </dgm:t>
    </dgm:pt>
    <dgm:pt modelId="{5254C713-90AD-49A0-8E2E-B383E5EDB369}" type="sibTrans" cxnId="{5801C1A9-5C52-4A1D-9AD1-516C1D5D3C18}">
      <dgm:prSet/>
      <dgm:spPr/>
      <dgm:t>
        <a:bodyPr/>
        <a:lstStyle/>
        <a:p>
          <a:endParaRPr lang="it-IT"/>
        </a:p>
      </dgm:t>
    </dgm:pt>
    <dgm:pt modelId="{BBCBE4C4-9979-46F9-BA7C-A756A56F1365}" type="pres">
      <dgm:prSet presAssocID="{17B9F265-CFEC-430E-B898-6456763F06AB}" presName="Name0" presStyleCnt="0">
        <dgm:presLayoutVars>
          <dgm:dir/>
          <dgm:animLvl val="lvl"/>
          <dgm:resizeHandles val="exact"/>
        </dgm:presLayoutVars>
      </dgm:prSet>
      <dgm:spPr/>
    </dgm:pt>
    <dgm:pt modelId="{E7490CD8-ED50-44DD-92E3-EFB1DF7AD4B2}" type="pres">
      <dgm:prSet presAssocID="{CFE09283-6BB0-41A9-8EC5-073294A56C36}" presName="linNode" presStyleCnt="0"/>
      <dgm:spPr/>
    </dgm:pt>
    <dgm:pt modelId="{172EA5B3-0A0E-41B4-8C01-6365996F54C5}" type="pres">
      <dgm:prSet presAssocID="{CFE09283-6BB0-41A9-8EC5-073294A56C36}" presName="parentText" presStyleLbl="node1" presStyleIdx="0" presStyleCnt="4" custScaleY="27617" custLinFactNeighborX="437" custLinFactNeighborY="2976">
        <dgm:presLayoutVars>
          <dgm:chMax val="1"/>
          <dgm:bulletEnabled val="1"/>
        </dgm:presLayoutVars>
      </dgm:prSet>
      <dgm:spPr/>
    </dgm:pt>
    <dgm:pt modelId="{A5A401A4-F914-45DD-86F3-ECE15EB5E3E4}" type="pres">
      <dgm:prSet presAssocID="{CFE09283-6BB0-41A9-8EC5-073294A56C36}" presName="descendantText" presStyleLbl="alignAccFollowNode1" presStyleIdx="0" presStyleCnt="4" custScaleY="34524" custLinFactNeighborY="3728">
        <dgm:presLayoutVars>
          <dgm:bulletEnabled val="1"/>
        </dgm:presLayoutVars>
      </dgm:prSet>
      <dgm:spPr/>
    </dgm:pt>
    <dgm:pt modelId="{8702B279-D7C2-4C3F-B3AB-16A71330B5AD}" type="pres">
      <dgm:prSet presAssocID="{78FA5BAE-A78F-4B0F-A060-8F97ECE8F39F}" presName="sp" presStyleCnt="0"/>
      <dgm:spPr/>
    </dgm:pt>
    <dgm:pt modelId="{90C20828-0139-4778-A447-49966385D065}" type="pres">
      <dgm:prSet presAssocID="{DF30361D-4376-468D-87D7-97F80320CCF7}" presName="linNode" presStyleCnt="0"/>
      <dgm:spPr/>
    </dgm:pt>
    <dgm:pt modelId="{9AEAF7EF-61DF-4AF2-9054-9B28AD34AB38}" type="pres">
      <dgm:prSet presAssocID="{DF30361D-4376-468D-87D7-97F80320CCF7}" presName="parentText" presStyleLbl="node1" presStyleIdx="1" presStyleCnt="4" custScaleY="18635" custLinFactNeighborX="437" custLinFactNeighborY="1764">
        <dgm:presLayoutVars>
          <dgm:chMax val="1"/>
          <dgm:bulletEnabled val="1"/>
        </dgm:presLayoutVars>
      </dgm:prSet>
      <dgm:spPr>
        <a:xfrm>
          <a:off x="20078" y="1099381"/>
          <a:ext cx="2584447" cy="595730"/>
        </a:xfrm>
        <a:prstGeom prst="roundRect">
          <a:avLst/>
        </a:prstGeom>
      </dgm:spPr>
    </dgm:pt>
    <dgm:pt modelId="{9F285D71-FA03-42B7-ADDF-47FC825009B8}" type="pres">
      <dgm:prSet presAssocID="{DF30361D-4376-468D-87D7-97F80320CCF7}" presName="descendantText" presStyleLbl="alignAccFollowNode1" presStyleIdx="1" presStyleCnt="4" custScaleY="21975" custLinFactNeighborX="0" custLinFactNeighborY="2146">
        <dgm:presLayoutVars>
          <dgm:bulletEnabled val="1"/>
        </dgm:presLayoutVars>
      </dgm:prSet>
      <dgm:spPr/>
    </dgm:pt>
    <dgm:pt modelId="{3C4F8BC5-5F76-4B38-94CB-765ADF3E26A9}" type="pres">
      <dgm:prSet presAssocID="{ADE6ECE6-4091-4ECF-A407-135EA0AE72C6}" presName="sp" presStyleCnt="0"/>
      <dgm:spPr/>
    </dgm:pt>
    <dgm:pt modelId="{0D16C650-DA16-46F4-8D40-E988F4EE56D9}" type="pres">
      <dgm:prSet presAssocID="{5873CA04-5F7D-4A3A-B0D5-23AD076AFFE5}" presName="linNode" presStyleCnt="0"/>
      <dgm:spPr/>
    </dgm:pt>
    <dgm:pt modelId="{48EABED2-19D7-4C41-AEAB-536B0B291A98}" type="pres">
      <dgm:prSet presAssocID="{5873CA04-5F7D-4A3A-B0D5-23AD076AFFE5}" presName="parentText" presStyleLbl="node1" presStyleIdx="2" presStyleCnt="4" custScaleY="26992" custLinFactNeighborX="437" custLinFactNeighborY="299">
        <dgm:presLayoutVars>
          <dgm:chMax val="1"/>
          <dgm:bulletEnabled val="1"/>
        </dgm:presLayoutVars>
      </dgm:prSet>
      <dgm:spPr>
        <a:xfrm>
          <a:off x="20078" y="1808119"/>
          <a:ext cx="2584447" cy="711583"/>
        </a:xfrm>
        <a:prstGeom prst="roundRect">
          <a:avLst/>
        </a:prstGeom>
      </dgm:spPr>
    </dgm:pt>
    <dgm:pt modelId="{8A4E95E8-5C22-4D14-AA05-8375BFBEF56F}" type="pres">
      <dgm:prSet presAssocID="{5873CA04-5F7D-4A3A-B0D5-23AD076AFFE5}" presName="descendantText" presStyleLbl="alignAccFollowNode1" presStyleIdx="2" presStyleCnt="4" custScaleY="32010" custLinFactNeighborY="423">
        <dgm:presLayoutVars>
          <dgm:bulletEnabled val="1"/>
        </dgm:presLayoutVars>
      </dgm:prSet>
      <dgm:spPr/>
    </dgm:pt>
    <dgm:pt modelId="{9187C3BF-13EF-46BB-9261-41C4C87DF964}" type="pres">
      <dgm:prSet presAssocID="{E6FC66A5-B932-45B0-949A-F9B25CAD7AE5}" presName="sp" presStyleCnt="0"/>
      <dgm:spPr/>
    </dgm:pt>
    <dgm:pt modelId="{C376514B-8396-4825-9DE2-209413AF69E6}" type="pres">
      <dgm:prSet presAssocID="{6DF88ED2-8339-492A-9392-DA1F73D12A4A}" presName="linNode" presStyleCnt="0"/>
      <dgm:spPr/>
    </dgm:pt>
    <dgm:pt modelId="{17C84539-6C1B-46A3-BB03-4A3D03BDDBDE}" type="pres">
      <dgm:prSet presAssocID="{6DF88ED2-8339-492A-9392-DA1F73D12A4A}" presName="parentText" presStyleLbl="node1" presStyleIdx="3" presStyleCnt="4" custScaleY="22259" custLinFactNeighborY="-1231">
        <dgm:presLayoutVars>
          <dgm:chMax val="1"/>
          <dgm:bulletEnabled val="1"/>
        </dgm:presLayoutVars>
      </dgm:prSet>
      <dgm:spPr>
        <a:xfrm>
          <a:off x="0" y="2630633"/>
          <a:ext cx="2584447" cy="711583"/>
        </a:xfrm>
        <a:prstGeom prst="roundRect">
          <a:avLst/>
        </a:prstGeom>
      </dgm:spPr>
    </dgm:pt>
    <dgm:pt modelId="{27CE7FF9-6DB5-4981-98E3-5E020B947982}" type="pres">
      <dgm:prSet presAssocID="{6DF88ED2-8339-492A-9392-DA1F73D12A4A}" presName="descendantText" presStyleLbl="alignAccFollowNode1" presStyleIdx="3" presStyleCnt="4" custScaleY="24753" custLinFactNeighborY="-1689">
        <dgm:presLayoutVars>
          <dgm:bulletEnabled val="1"/>
        </dgm:presLayoutVars>
      </dgm:prSet>
      <dgm:spPr/>
    </dgm:pt>
  </dgm:ptLst>
  <dgm:cxnLst>
    <dgm:cxn modelId="{F32D090B-EE8F-4413-9EEC-D971CCB0FE5B}" type="presOf" srcId="{CB03B747-2536-49E3-B822-58B933C1712F}" destId="{27CE7FF9-6DB5-4981-98E3-5E020B947982}" srcOrd="0" destOrd="0" presId="urn:microsoft.com/office/officeart/2005/8/layout/vList5"/>
    <dgm:cxn modelId="{6E5B5011-278A-4869-AA46-3D80BF06BA80}" srcId="{DF30361D-4376-468D-87D7-97F80320CCF7}" destId="{FE15C372-C71C-4A3C-8663-2F2EAB31917A}" srcOrd="0" destOrd="0" parTransId="{A4F5F3E6-7867-44E3-8449-A64CE5CF5BA9}" sibTransId="{1349BAAF-ACD6-4239-9790-9409DFE5326A}"/>
    <dgm:cxn modelId="{E14D6821-97F6-491F-A7C2-4BDC3B7F73AD}" srcId="{17B9F265-CFEC-430E-B898-6456763F06AB}" destId="{CFE09283-6BB0-41A9-8EC5-073294A56C36}" srcOrd="0" destOrd="0" parTransId="{A43DB294-526E-4C4B-B3CF-D7103116DB65}" sibTransId="{78FA5BAE-A78F-4B0F-A060-8F97ECE8F39F}"/>
    <dgm:cxn modelId="{D572782F-5451-4A48-8B44-32D7E39CE346}" type="presOf" srcId="{CFFE41FD-9540-4EBA-819A-2B311B887EC9}" destId="{8A4E95E8-5C22-4D14-AA05-8375BFBEF56F}" srcOrd="0" destOrd="0" presId="urn:microsoft.com/office/officeart/2005/8/layout/vList5"/>
    <dgm:cxn modelId="{2F75443A-D06A-4FAC-990A-D4FC4B7501A0}" srcId="{17B9F265-CFEC-430E-B898-6456763F06AB}" destId="{5873CA04-5F7D-4A3A-B0D5-23AD076AFFE5}" srcOrd="2" destOrd="0" parTransId="{324A82DE-C666-4442-BB3A-6B623313B1CE}" sibTransId="{E6FC66A5-B932-45B0-949A-F9B25CAD7AE5}"/>
    <dgm:cxn modelId="{608CCA44-7CD9-4140-BD96-BFFEDC3050DA}" type="presOf" srcId="{0B0E58CD-9536-40A6-B2C3-97DAEF14B04A}" destId="{A5A401A4-F914-45DD-86F3-ECE15EB5E3E4}" srcOrd="0" destOrd="1" presId="urn:microsoft.com/office/officeart/2005/8/layout/vList5"/>
    <dgm:cxn modelId="{0E06F264-A123-46E4-B3EA-B362F8645853}" type="presOf" srcId="{17B9F265-CFEC-430E-B898-6456763F06AB}" destId="{BBCBE4C4-9979-46F9-BA7C-A756A56F1365}" srcOrd="0" destOrd="0" presId="urn:microsoft.com/office/officeart/2005/8/layout/vList5"/>
    <dgm:cxn modelId="{ACA52053-D063-4D9C-BF10-11FB39F8C913}" type="presOf" srcId="{DF30361D-4376-468D-87D7-97F80320CCF7}" destId="{9AEAF7EF-61DF-4AF2-9054-9B28AD34AB38}" srcOrd="0" destOrd="0" presId="urn:microsoft.com/office/officeart/2005/8/layout/vList5"/>
    <dgm:cxn modelId="{DD931493-DEE7-4EA3-8F19-CF7556AB4968}" type="presOf" srcId="{1F21BC0E-3259-493A-B03C-3EE883DEAB0F}" destId="{A5A401A4-F914-45DD-86F3-ECE15EB5E3E4}" srcOrd="0" destOrd="0" presId="urn:microsoft.com/office/officeart/2005/8/layout/vList5"/>
    <dgm:cxn modelId="{6F0819A9-2D90-42AB-AFEE-340864FCC0BB}" srcId="{17B9F265-CFEC-430E-B898-6456763F06AB}" destId="{6DF88ED2-8339-492A-9392-DA1F73D12A4A}" srcOrd="3" destOrd="0" parTransId="{0973F0C4-8D6F-43C9-90E4-EA4A60ABB952}" sibTransId="{B9C880C5-007E-42FD-A249-45770C1DF692}"/>
    <dgm:cxn modelId="{5801C1A9-5C52-4A1D-9AD1-516C1D5D3C18}" srcId="{CFE09283-6BB0-41A9-8EC5-073294A56C36}" destId="{0B0E58CD-9536-40A6-B2C3-97DAEF14B04A}" srcOrd="1" destOrd="0" parTransId="{AC660362-5523-415F-9393-C6382C066567}" sibTransId="{5254C713-90AD-49A0-8E2E-B383E5EDB369}"/>
    <dgm:cxn modelId="{F45DC4AA-182B-4F99-AE01-ED9BC8DB4484}" type="presOf" srcId="{5873CA04-5F7D-4A3A-B0D5-23AD076AFFE5}" destId="{48EABED2-19D7-4C41-AEAB-536B0B291A98}" srcOrd="0" destOrd="0" presId="urn:microsoft.com/office/officeart/2005/8/layout/vList5"/>
    <dgm:cxn modelId="{01882BAD-FF8A-40CF-B28F-E0D6DEFE50E4}" type="presOf" srcId="{CFE09283-6BB0-41A9-8EC5-073294A56C36}" destId="{172EA5B3-0A0E-41B4-8C01-6365996F54C5}" srcOrd="0" destOrd="0" presId="urn:microsoft.com/office/officeart/2005/8/layout/vList5"/>
    <dgm:cxn modelId="{D1D582BE-4280-47E4-95D5-D3DB8D4D0711}" srcId="{CFE09283-6BB0-41A9-8EC5-073294A56C36}" destId="{1F21BC0E-3259-493A-B03C-3EE883DEAB0F}" srcOrd="0" destOrd="0" parTransId="{637A0D79-302F-44D9-8595-AE368156CF39}" sibTransId="{EB7FE9DF-AD2F-4913-9A7A-51D893DE28C2}"/>
    <dgm:cxn modelId="{7C8DCFC0-2A1A-49D6-844C-CF7265305719}" srcId="{17B9F265-CFEC-430E-B898-6456763F06AB}" destId="{DF30361D-4376-468D-87D7-97F80320CCF7}" srcOrd="1" destOrd="0" parTransId="{0F5CF482-C4E8-4E17-B65C-8D53048A3E21}" sibTransId="{ADE6ECE6-4091-4ECF-A407-135EA0AE72C6}"/>
    <dgm:cxn modelId="{BC5E39CD-A4AD-4BFD-9ABD-CB79F30F6337}" type="presOf" srcId="{6DF88ED2-8339-492A-9392-DA1F73D12A4A}" destId="{17C84539-6C1B-46A3-BB03-4A3D03BDDBDE}" srcOrd="0" destOrd="0" presId="urn:microsoft.com/office/officeart/2005/8/layout/vList5"/>
    <dgm:cxn modelId="{5AB8A5DB-CB82-4ED9-AA1C-97B3ACB2AC51}" srcId="{5873CA04-5F7D-4A3A-B0D5-23AD076AFFE5}" destId="{CFFE41FD-9540-4EBA-819A-2B311B887EC9}" srcOrd="0" destOrd="0" parTransId="{6EFF3FBC-C355-4EFF-B573-790113B01457}" sibTransId="{3E0C97EC-06E0-48C7-B5F3-E87BD6BA1040}"/>
    <dgm:cxn modelId="{F2890AFA-0462-444B-BD5A-4C0DE4883051}" type="presOf" srcId="{FE15C372-C71C-4A3C-8663-2F2EAB31917A}" destId="{9F285D71-FA03-42B7-ADDF-47FC825009B8}" srcOrd="0" destOrd="0" presId="urn:microsoft.com/office/officeart/2005/8/layout/vList5"/>
    <dgm:cxn modelId="{857485FC-6313-4045-B05D-21112C5697FE}" srcId="{6DF88ED2-8339-492A-9392-DA1F73D12A4A}" destId="{CB03B747-2536-49E3-B822-58B933C1712F}" srcOrd="0" destOrd="0" parTransId="{CA795031-39DE-4E85-ABC4-F31845575E0F}" sibTransId="{8958B42C-5CD4-496E-A16A-867990453E3A}"/>
    <dgm:cxn modelId="{F4E18FBA-0DDF-4756-9D5B-D6A8C2B41A51}" type="presParOf" srcId="{BBCBE4C4-9979-46F9-BA7C-A756A56F1365}" destId="{E7490CD8-ED50-44DD-92E3-EFB1DF7AD4B2}" srcOrd="0" destOrd="0" presId="urn:microsoft.com/office/officeart/2005/8/layout/vList5"/>
    <dgm:cxn modelId="{C29900EF-14FE-4059-BE1A-0CE3A8321015}" type="presParOf" srcId="{E7490CD8-ED50-44DD-92E3-EFB1DF7AD4B2}" destId="{172EA5B3-0A0E-41B4-8C01-6365996F54C5}" srcOrd="0" destOrd="0" presId="urn:microsoft.com/office/officeart/2005/8/layout/vList5"/>
    <dgm:cxn modelId="{79796028-3F7D-4D1D-B400-5C344D625900}" type="presParOf" srcId="{E7490CD8-ED50-44DD-92E3-EFB1DF7AD4B2}" destId="{A5A401A4-F914-45DD-86F3-ECE15EB5E3E4}" srcOrd="1" destOrd="0" presId="urn:microsoft.com/office/officeart/2005/8/layout/vList5"/>
    <dgm:cxn modelId="{0F19AE83-716D-4615-9CFC-C28392894E7B}" type="presParOf" srcId="{BBCBE4C4-9979-46F9-BA7C-A756A56F1365}" destId="{8702B279-D7C2-4C3F-B3AB-16A71330B5AD}" srcOrd="1" destOrd="0" presId="urn:microsoft.com/office/officeart/2005/8/layout/vList5"/>
    <dgm:cxn modelId="{95C4B115-85AB-44AB-8E8E-7F11137643DC}" type="presParOf" srcId="{BBCBE4C4-9979-46F9-BA7C-A756A56F1365}" destId="{90C20828-0139-4778-A447-49966385D065}" srcOrd="2" destOrd="0" presId="urn:microsoft.com/office/officeart/2005/8/layout/vList5"/>
    <dgm:cxn modelId="{45841C7B-C133-4D18-8276-60FF49B10748}" type="presParOf" srcId="{90C20828-0139-4778-A447-49966385D065}" destId="{9AEAF7EF-61DF-4AF2-9054-9B28AD34AB38}" srcOrd="0" destOrd="0" presId="urn:microsoft.com/office/officeart/2005/8/layout/vList5"/>
    <dgm:cxn modelId="{EFF89530-BED4-4C24-A4BB-1CF5B9E5B1AD}" type="presParOf" srcId="{90C20828-0139-4778-A447-49966385D065}" destId="{9F285D71-FA03-42B7-ADDF-47FC825009B8}" srcOrd="1" destOrd="0" presId="urn:microsoft.com/office/officeart/2005/8/layout/vList5"/>
    <dgm:cxn modelId="{E6CCCEF0-C372-410E-835F-A68B1C81A912}" type="presParOf" srcId="{BBCBE4C4-9979-46F9-BA7C-A756A56F1365}" destId="{3C4F8BC5-5F76-4B38-94CB-765ADF3E26A9}" srcOrd="3" destOrd="0" presId="urn:microsoft.com/office/officeart/2005/8/layout/vList5"/>
    <dgm:cxn modelId="{40101EAE-812D-4BD8-8E14-1039B21E6F7F}" type="presParOf" srcId="{BBCBE4C4-9979-46F9-BA7C-A756A56F1365}" destId="{0D16C650-DA16-46F4-8D40-E988F4EE56D9}" srcOrd="4" destOrd="0" presId="urn:microsoft.com/office/officeart/2005/8/layout/vList5"/>
    <dgm:cxn modelId="{BD8E0F7B-7BBA-4A09-B3F0-7A585DB55033}" type="presParOf" srcId="{0D16C650-DA16-46F4-8D40-E988F4EE56D9}" destId="{48EABED2-19D7-4C41-AEAB-536B0B291A98}" srcOrd="0" destOrd="0" presId="urn:microsoft.com/office/officeart/2005/8/layout/vList5"/>
    <dgm:cxn modelId="{C5C76014-B83C-4B52-B02E-0EEB7DC319EF}" type="presParOf" srcId="{0D16C650-DA16-46F4-8D40-E988F4EE56D9}" destId="{8A4E95E8-5C22-4D14-AA05-8375BFBEF56F}" srcOrd="1" destOrd="0" presId="urn:microsoft.com/office/officeart/2005/8/layout/vList5"/>
    <dgm:cxn modelId="{21EE5E19-22C2-40A5-9AB7-CCCA3B1D4E97}" type="presParOf" srcId="{BBCBE4C4-9979-46F9-BA7C-A756A56F1365}" destId="{9187C3BF-13EF-46BB-9261-41C4C87DF964}" srcOrd="5" destOrd="0" presId="urn:microsoft.com/office/officeart/2005/8/layout/vList5"/>
    <dgm:cxn modelId="{360FB9EF-9BAF-4FE4-9FAD-7175978E7826}" type="presParOf" srcId="{BBCBE4C4-9979-46F9-BA7C-A756A56F1365}" destId="{C376514B-8396-4825-9DE2-209413AF69E6}" srcOrd="6" destOrd="0" presId="urn:microsoft.com/office/officeart/2005/8/layout/vList5"/>
    <dgm:cxn modelId="{6731727D-9BE1-4A17-A6B2-1F20920D39D2}" type="presParOf" srcId="{C376514B-8396-4825-9DE2-209413AF69E6}" destId="{17C84539-6C1B-46A3-BB03-4A3D03BDDBDE}" srcOrd="0" destOrd="0" presId="urn:microsoft.com/office/officeart/2005/8/layout/vList5"/>
    <dgm:cxn modelId="{9BADFB72-982C-4424-8D43-DF8FCCA603B1}" type="presParOf" srcId="{C376514B-8396-4825-9DE2-209413AF69E6}" destId="{27CE7FF9-6DB5-4981-98E3-5E020B94798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401A4-F914-45DD-86F3-ECE15EB5E3E4}">
      <dsp:nvSpPr>
        <dsp:cNvPr id="0" name=""/>
        <dsp:cNvSpPr/>
      </dsp:nvSpPr>
      <dsp:spPr>
        <a:xfrm rot="5400000">
          <a:off x="4995200" y="-2044474"/>
          <a:ext cx="818520" cy="508655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just" defTabSz="533400">
            <a:lnSpc>
              <a:spcPct val="90000"/>
            </a:lnSpc>
            <a:spcBef>
              <a:spcPct val="0"/>
            </a:spcBef>
            <a:spcAft>
              <a:spcPts val="0"/>
            </a:spcAft>
            <a:buFont typeface="Arial" panose="020B0604020202020204" pitchFamily="34" charset="0"/>
            <a:buNone/>
          </a:pPr>
          <a:r>
            <a:rPr lang="it-IT" sz="1200" b="1" kern="1200" dirty="0">
              <a:solidFill>
                <a:srgbClr val="0A51A1"/>
              </a:solidFill>
              <a:latin typeface="Titillium Web" panose="00000500000000000000" pitchFamily="2" charset="0"/>
              <a:ea typeface="Microsoft YaHei" panose="020B0503020204020204" pitchFamily="34" charset="-122"/>
              <a:cs typeface="+mn-cs"/>
            </a:rPr>
            <a:t>Province e Città metropolitane delle Regioni Campania, Basilicata, Puglia, Calabria.</a:t>
          </a:r>
        </a:p>
        <a:p>
          <a:pPr marL="0" lvl="1" indent="0" algn="just" defTabSz="533400">
            <a:lnSpc>
              <a:spcPct val="90000"/>
            </a:lnSpc>
            <a:spcBef>
              <a:spcPct val="0"/>
            </a:spcBef>
            <a:spcAft>
              <a:spcPts val="0"/>
            </a:spcAft>
            <a:buFont typeface="Arial" panose="020B0604020202020204" pitchFamily="34" charset="0"/>
            <a:buNone/>
          </a:pPr>
          <a:r>
            <a:rPr lang="it-IT" sz="1200" b="0" kern="1200" dirty="0">
              <a:solidFill>
                <a:srgbClr val="0A51A1"/>
              </a:solidFill>
              <a:latin typeface="Titillium Web" panose="00000500000000000000" pitchFamily="2" charset="0"/>
              <a:ea typeface="Microsoft YaHei" panose="020B0503020204020204" pitchFamily="34" charset="-122"/>
              <a:cs typeface="+mn-cs"/>
            </a:rPr>
            <a:t>Al momento si esclude la Sicilia, che essendo a Statuto Speciale, non rientra nel computo delle previsioni normative.</a:t>
          </a:r>
        </a:p>
      </dsp:txBody>
      <dsp:txXfrm rot="-5400000">
        <a:off x="2861185" y="129498"/>
        <a:ext cx="5046594" cy="738606"/>
      </dsp:txXfrm>
    </dsp:sp>
    <dsp:sp modelId="{172EA5B3-0A0E-41B4-8C01-6365996F54C5}">
      <dsp:nvSpPr>
        <dsp:cNvPr id="0" name=""/>
        <dsp:cNvSpPr/>
      </dsp:nvSpPr>
      <dsp:spPr>
        <a:xfrm>
          <a:off x="22228" y="89384"/>
          <a:ext cx="2861184" cy="818455"/>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it-IT" sz="1100" kern="1200" dirty="0">
              <a:latin typeface="Titillium Web" panose="00000500000000000000" pitchFamily="2" charset="0"/>
            </a:rPr>
            <a:t>SOGGETTI INTERESSATI E AMBITO TERRITORIALE</a:t>
          </a:r>
        </a:p>
      </dsp:txBody>
      <dsp:txXfrm>
        <a:off x="62182" y="129338"/>
        <a:ext cx="2781276" cy="738547"/>
      </dsp:txXfrm>
    </dsp:sp>
    <dsp:sp modelId="{9F285D71-FA03-42B7-ADDF-47FC825009B8}">
      <dsp:nvSpPr>
        <dsp:cNvPr id="0" name=""/>
        <dsp:cNvSpPr/>
      </dsp:nvSpPr>
      <dsp:spPr>
        <a:xfrm rot="5400000">
          <a:off x="5143960" y="-1248408"/>
          <a:ext cx="520999" cy="508655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533400">
            <a:lnSpc>
              <a:spcPct val="90000"/>
            </a:lnSpc>
            <a:spcBef>
              <a:spcPct val="0"/>
            </a:spcBef>
            <a:spcAft>
              <a:spcPct val="15000"/>
            </a:spcAft>
            <a:buNone/>
          </a:pPr>
          <a:r>
            <a:rPr lang="it-IT" sz="1200" b="1" kern="1200" dirty="0">
              <a:solidFill>
                <a:srgbClr val="0A51A1"/>
              </a:solidFill>
              <a:latin typeface="Titillium Web" panose="00000500000000000000" pitchFamily="2" charset="0"/>
              <a:ea typeface="Microsoft YaHei" panose="020B0503020204020204" pitchFamily="34" charset="-122"/>
              <a:cs typeface="+mn-cs"/>
            </a:rPr>
            <a:t>Patrimonio immobiliare scolastico di competenza</a:t>
          </a:r>
        </a:p>
      </dsp:txBody>
      <dsp:txXfrm rot="-5400000">
        <a:off x="2861185" y="1059800"/>
        <a:ext cx="5061118" cy="470133"/>
      </dsp:txXfrm>
    </dsp:sp>
    <dsp:sp modelId="{9AEAF7EF-61DF-4AF2-9054-9B28AD34AB38}">
      <dsp:nvSpPr>
        <dsp:cNvPr id="0" name=""/>
        <dsp:cNvSpPr/>
      </dsp:nvSpPr>
      <dsp:spPr>
        <a:xfrm>
          <a:off x="22228" y="1020132"/>
          <a:ext cx="2861184" cy="552265"/>
        </a:xfrm>
        <a:prstGeom prst="roundRect">
          <a:avLst/>
        </a:prstGeom>
        <a:solidFill>
          <a:srgbClr val="4472C4">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it-IT" sz="1100" kern="1200" dirty="0">
              <a:solidFill>
                <a:prstClr val="white"/>
              </a:solidFill>
              <a:latin typeface="Titillium Web" panose="00000500000000000000" pitchFamily="2" charset="0"/>
              <a:ea typeface="+mn-ea"/>
              <a:cs typeface="+mn-cs"/>
            </a:rPr>
            <a:t>PATRIMONIO INTERESSATO</a:t>
          </a:r>
        </a:p>
      </dsp:txBody>
      <dsp:txXfrm>
        <a:off x="49187" y="1047091"/>
        <a:ext cx="2807266" cy="498347"/>
      </dsp:txXfrm>
    </dsp:sp>
    <dsp:sp modelId="{8A4E95E8-5C22-4D14-AA05-8375BFBEF56F}">
      <dsp:nvSpPr>
        <dsp:cNvPr id="0" name=""/>
        <dsp:cNvSpPr/>
      </dsp:nvSpPr>
      <dsp:spPr>
        <a:xfrm rot="5400000">
          <a:off x="5025002" y="-464980"/>
          <a:ext cx="758916" cy="508655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just" defTabSz="533400">
            <a:lnSpc>
              <a:spcPct val="90000"/>
            </a:lnSpc>
            <a:spcBef>
              <a:spcPct val="0"/>
            </a:spcBef>
            <a:spcAft>
              <a:spcPct val="15000"/>
            </a:spcAft>
            <a:buNone/>
          </a:pPr>
          <a:r>
            <a:rPr lang="it-IT" sz="1200" b="1" kern="1200" dirty="0">
              <a:solidFill>
                <a:srgbClr val="0A51A1"/>
              </a:solidFill>
              <a:latin typeface="Titillium Web" panose="00000500000000000000" pitchFamily="2" charset="0"/>
              <a:ea typeface="Microsoft YaHei" panose="020B0503020204020204" pitchFamily="34" charset="-122"/>
              <a:cs typeface="+mn-cs"/>
            </a:rPr>
            <a:t>Effettuare una ricognizione del fabbisogno delle Province per delineare il quadro della domanda e modulare coerentemente l’offerta dei servizi che la Struttura può offrire</a:t>
          </a:r>
        </a:p>
      </dsp:txBody>
      <dsp:txXfrm rot="-5400000">
        <a:off x="2861185" y="1735884"/>
        <a:ext cx="5049504" cy="684822"/>
      </dsp:txXfrm>
    </dsp:sp>
    <dsp:sp modelId="{48EABED2-19D7-4C41-AEAB-536B0B291A98}">
      <dsp:nvSpPr>
        <dsp:cNvPr id="0" name=""/>
        <dsp:cNvSpPr/>
      </dsp:nvSpPr>
      <dsp:spPr>
        <a:xfrm>
          <a:off x="22228" y="1677160"/>
          <a:ext cx="2861184" cy="799932"/>
        </a:xfrm>
        <a:prstGeom prst="roundRect">
          <a:avLst/>
        </a:prstGeom>
        <a:solidFill>
          <a:srgbClr val="4472C4">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1066800">
            <a:lnSpc>
              <a:spcPct val="100000"/>
            </a:lnSpc>
            <a:spcBef>
              <a:spcPct val="0"/>
            </a:spcBef>
            <a:spcAft>
              <a:spcPts val="0"/>
            </a:spcAft>
            <a:buNone/>
          </a:pPr>
          <a:r>
            <a:rPr lang="it-IT" sz="1100" kern="1200" dirty="0">
              <a:solidFill>
                <a:prstClr val="white"/>
              </a:solidFill>
              <a:latin typeface="Titillium Web" panose="00000500000000000000" pitchFamily="2" charset="0"/>
              <a:ea typeface="+mn-ea"/>
              <a:cs typeface="+mn-cs"/>
            </a:rPr>
            <a:t>PRIMA FASE </a:t>
          </a:r>
        </a:p>
        <a:p>
          <a:pPr marL="0" lvl="0" indent="0" algn="ctr" defTabSz="1066800">
            <a:lnSpc>
              <a:spcPct val="100000"/>
            </a:lnSpc>
            <a:spcBef>
              <a:spcPct val="0"/>
            </a:spcBef>
            <a:spcAft>
              <a:spcPts val="0"/>
            </a:spcAft>
            <a:buNone/>
          </a:pPr>
          <a:r>
            <a:rPr lang="it-IT" sz="1100" kern="1200" dirty="0">
              <a:solidFill>
                <a:prstClr val="white"/>
              </a:solidFill>
              <a:latin typeface="Titillium Web" panose="00000500000000000000" pitchFamily="2" charset="0"/>
              <a:ea typeface="+mn-ea"/>
              <a:cs typeface="+mn-cs"/>
            </a:rPr>
            <a:t>DEL PROGETTO</a:t>
          </a:r>
        </a:p>
      </dsp:txBody>
      <dsp:txXfrm>
        <a:off x="61277" y="1716209"/>
        <a:ext cx="2783086" cy="721834"/>
      </dsp:txXfrm>
    </dsp:sp>
    <dsp:sp modelId="{27CE7FF9-6DB5-4981-98E3-5E020B947982}">
      <dsp:nvSpPr>
        <dsp:cNvPr id="0" name=""/>
        <dsp:cNvSpPr/>
      </dsp:nvSpPr>
      <dsp:spPr>
        <a:xfrm rot="5400000">
          <a:off x="5111029" y="362925"/>
          <a:ext cx="586862" cy="508655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just" defTabSz="444500">
            <a:lnSpc>
              <a:spcPct val="90000"/>
            </a:lnSpc>
            <a:spcBef>
              <a:spcPct val="0"/>
            </a:spcBef>
            <a:spcAft>
              <a:spcPts val="0"/>
            </a:spcAft>
            <a:buNone/>
          </a:pPr>
          <a:r>
            <a:rPr lang="it-IT" sz="1200" b="1" kern="1200" dirty="0">
              <a:solidFill>
                <a:srgbClr val="0A51A1"/>
              </a:solidFill>
              <a:latin typeface="Titillium Web" panose="00000500000000000000" pitchFamily="2" charset="0"/>
              <a:ea typeface="Microsoft YaHei" panose="020B0503020204020204" pitchFamily="34" charset="-122"/>
              <a:cs typeface="+mn-cs"/>
            </a:rPr>
            <a:t>Valutare l’impatto della domanda e individuare i criteri per selezionare gli interventi (ipotesi di concordarli con UPI) per stipulare e far partire le prime progettualità</a:t>
          </a:r>
        </a:p>
      </dsp:txBody>
      <dsp:txXfrm rot="-5400000">
        <a:off x="2861185" y="2641417"/>
        <a:ext cx="5057903" cy="529566"/>
      </dsp:txXfrm>
    </dsp:sp>
    <dsp:sp modelId="{17C84539-6C1B-46A3-BB03-4A3D03BDDBDE}">
      <dsp:nvSpPr>
        <dsp:cNvPr id="0" name=""/>
        <dsp:cNvSpPr/>
      </dsp:nvSpPr>
      <dsp:spPr>
        <a:xfrm>
          <a:off x="0" y="2579930"/>
          <a:ext cx="2861184" cy="659665"/>
        </a:xfrm>
        <a:prstGeom prst="roundRect">
          <a:avLst/>
        </a:prstGeom>
        <a:solidFill>
          <a:srgbClr val="4472C4">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1066800">
            <a:lnSpc>
              <a:spcPct val="100000"/>
            </a:lnSpc>
            <a:spcBef>
              <a:spcPct val="0"/>
            </a:spcBef>
            <a:spcAft>
              <a:spcPts val="0"/>
            </a:spcAft>
            <a:buNone/>
          </a:pPr>
          <a:r>
            <a:rPr lang="it-IT" sz="1100" kern="1200" dirty="0">
              <a:solidFill>
                <a:prstClr val="white"/>
              </a:solidFill>
              <a:latin typeface="Titillium Web" panose="00000500000000000000" pitchFamily="2" charset="0"/>
              <a:ea typeface="+mn-ea"/>
              <a:cs typeface="+mn-cs"/>
            </a:rPr>
            <a:t>SECONDA FASE </a:t>
          </a:r>
        </a:p>
        <a:p>
          <a:pPr marL="0" lvl="0" indent="0" algn="ctr" defTabSz="1066800">
            <a:lnSpc>
              <a:spcPct val="100000"/>
            </a:lnSpc>
            <a:spcBef>
              <a:spcPct val="0"/>
            </a:spcBef>
            <a:spcAft>
              <a:spcPts val="0"/>
            </a:spcAft>
            <a:buNone/>
          </a:pPr>
          <a:r>
            <a:rPr lang="it-IT" sz="1100" kern="1200" dirty="0">
              <a:solidFill>
                <a:prstClr val="white"/>
              </a:solidFill>
              <a:latin typeface="Titillium Web" panose="00000500000000000000" pitchFamily="2" charset="0"/>
              <a:ea typeface="+mn-ea"/>
              <a:cs typeface="+mn-cs"/>
            </a:rPr>
            <a:t>DEL PROGETTO</a:t>
          </a:r>
        </a:p>
      </dsp:txBody>
      <dsp:txXfrm>
        <a:off x="32202" y="2612132"/>
        <a:ext cx="2796780" cy="59526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17417E-AEE7-4799-9FFF-B8FF53E8DB3E}" type="datetimeFigureOut">
              <a:rPr lang="it-IT" smtClean="0"/>
              <a:t>30/11/2023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D0A81-DAD4-4D77-B0C1-DF72A59E3FF0}" type="slidenum">
              <a:rPr lang="it-IT" smtClean="0"/>
              <a:t>‹N›</a:t>
            </a:fld>
            <a:endParaRPr lang="it-IT"/>
          </a:p>
        </p:txBody>
      </p:sp>
    </p:spTree>
    <p:extLst>
      <p:ext uri="{BB962C8B-B14F-4D97-AF65-F5344CB8AC3E}">
        <p14:creationId xmlns:p14="http://schemas.microsoft.com/office/powerpoint/2010/main" val="2106427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D6F19A-175F-6309-A995-4511D60C41F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BE36486-5EF9-27EB-2698-A54AB74657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5F71561-5342-B264-5F29-AA17375E61B3}"/>
              </a:ext>
            </a:extLst>
          </p:cNvPr>
          <p:cNvSpPr>
            <a:spLocks noGrp="1"/>
          </p:cNvSpPr>
          <p:nvPr>
            <p:ph type="dt" sz="half" idx="10"/>
          </p:nvPr>
        </p:nvSpPr>
        <p:spPr/>
        <p:txBody>
          <a:bodyPr/>
          <a:lstStyle/>
          <a:p>
            <a:fld id="{FC25903C-DF83-4BAC-BD5C-A9ED9CD3356B}" type="datetimeFigureOut">
              <a:rPr lang="it-IT" smtClean="0"/>
              <a:t>30/11/2023</a:t>
            </a:fld>
            <a:endParaRPr lang="it-IT"/>
          </a:p>
        </p:txBody>
      </p:sp>
      <p:sp>
        <p:nvSpPr>
          <p:cNvPr id="5" name="Segnaposto piè di pagina 4">
            <a:extLst>
              <a:ext uri="{FF2B5EF4-FFF2-40B4-BE49-F238E27FC236}">
                <a16:creationId xmlns:a16="http://schemas.microsoft.com/office/drawing/2014/main" id="{4D61A3D8-B141-BC8D-048F-0E4137EE379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FFC16F0-8C37-413A-321B-41445E60F7EE}"/>
              </a:ext>
            </a:extLst>
          </p:cNvPr>
          <p:cNvSpPr>
            <a:spLocks noGrp="1"/>
          </p:cNvSpPr>
          <p:nvPr>
            <p:ph type="sldNum" sz="quarter" idx="12"/>
          </p:nvPr>
        </p:nvSpPr>
        <p:spPr/>
        <p:txBody>
          <a:bodyPr/>
          <a:lstStyle/>
          <a:p>
            <a:fld id="{1BEB3927-D3D8-4BBA-9DB6-D324418FA2E6}" type="slidenum">
              <a:rPr lang="it-IT" smtClean="0"/>
              <a:t>‹N›</a:t>
            </a:fld>
            <a:endParaRPr lang="it-IT"/>
          </a:p>
        </p:txBody>
      </p:sp>
    </p:spTree>
    <p:extLst>
      <p:ext uri="{BB962C8B-B14F-4D97-AF65-F5344CB8AC3E}">
        <p14:creationId xmlns:p14="http://schemas.microsoft.com/office/powerpoint/2010/main" val="2621519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790E68-9AB1-B27D-3333-0C775172A8C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F06654E-BDC5-BE7B-B96D-B852503B021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7A1D918-8934-0D88-A1C2-1CEB6D493826}"/>
              </a:ext>
            </a:extLst>
          </p:cNvPr>
          <p:cNvSpPr>
            <a:spLocks noGrp="1"/>
          </p:cNvSpPr>
          <p:nvPr>
            <p:ph type="dt" sz="half" idx="10"/>
          </p:nvPr>
        </p:nvSpPr>
        <p:spPr/>
        <p:txBody>
          <a:bodyPr/>
          <a:lstStyle/>
          <a:p>
            <a:fld id="{FC25903C-DF83-4BAC-BD5C-A9ED9CD3356B}" type="datetimeFigureOut">
              <a:rPr lang="it-IT" smtClean="0"/>
              <a:t>30/11/2023</a:t>
            </a:fld>
            <a:endParaRPr lang="it-IT"/>
          </a:p>
        </p:txBody>
      </p:sp>
      <p:sp>
        <p:nvSpPr>
          <p:cNvPr id="5" name="Segnaposto piè di pagina 4">
            <a:extLst>
              <a:ext uri="{FF2B5EF4-FFF2-40B4-BE49-F238E27FC236}">
                <a16:creationId xmlns:a16="http://schemas.microsoft.com/office/drawing/2014/main" id="{C254867E-0A60-CBAB-2795-5409DD70B7D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C4499F4-2A78-9A7C-B769-D2F31DCF2516}"/>
              </a:ext>
            </a:extLst>
          </p:cNvPr>
          <p:cNvSpPr>
            <a:spLocks noGrp="1"/>
          </p:cNvSpPr>
          <p:nvPr>
            <p:ph type="sldNum" sz="quarter" idx="12"/>
          </p:nvPr>
        </p:nvSpPr>
        <p:spPr/>
        <p:txBody>
          <a:bodyPr/>
          <a:lstStyle/>
          <a:p>
            <a:fld id="{1BEB3927-D3D8-4BBA-9DB6-D324418FA2E6}" type="slidenum">
              <a:rPr lang="it-IT" smtClean="0"/>
              <a:t>‹N›</a:t>
            </a:fld>
            <a:endParaRPr lang="it-IT"/>
          </a:p>
        </p:txBody>
      </p:sp>
    </p:spTree>
    <p:extLst>
      <p:ext uri="{BB962C8B-B14F-4D97-AF65-F5344CB8AC3E}">
        <p14:creationId xmlns:p14="http://schemas.microsoft.com/office/powerpoint/2010/main" val="1764428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5A438B1-1471-5C52-230F-E1C3E4E2A19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C604710-D046-9160-10D9-36D850391245}"/>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8320581-3D4F-02F8-1A7B-2FC76A137383}"/>
              </a:ext>
            </a:extLst>
          </p:cNvPr>
          <p:cNvSpPr>
            <a:spLocks noGrp="1"/>
          </p:cNvSpPr>
          <p:nvPr>
            <p:ph type="dt" sz="half" idx="10"/>
          </p:nvPr>
        </p:nvSpPr>
        <p:spPr/>
        <p:txBody>
          <a:bodyPr/>
          <a:lstStyle/>
          <a:p>
            <a:fld id="{FC25903C-DF83-4BAC-BD5C-A9ED9CD3356B}" type="datetimeFigureOut">
              <a:rPr lang="it-IT" smtClean="0"/>
              <a:t>30/11/2023</a:t>
            </a:fld>
            <a:endParaRPr lang="it-IT"/>
          </a:p>
        </p:txBody>
      </p:sp>
      <p:sp>
        <p:nvSpPr>
          <p:cNvPr id="5" name="Segnaposto piè di pagina 4">
            <a:extLst>
              <a:ext uri="{FF2B5EF4-FFF2-40B4-BE49-F238E27FC236}">
                <a16:creationId xmlns:a16="http://schemas.microsoft.com/office/drawing/2014/main" id="{B5AE0AC6-A930-7605-E6D6-0C0820631E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19B51F9-C1E1-2D75-210D-6A04CB20C5F7}"/>
              </a:ext>
            </a:extLst>
          </p:cNvPr>
          <p:cNvSpPr>
            <a:spLocks noGrp="1"/>
          </p:cNvSpPr>
          <p:nvPr>
            <p:ph type="sldNum" sz="quarter" idx="12"/>
          </p:nvPr>
        </p:nvSpPr>
        <p:spPr/>
        <p:txBody>
          <a:bodyPr/>
          <a:lstStyle/>
          <a:p>
            <a:fld id="{1BEB3927-D3D8-4BBA-9DB6-D324418FA2E6}" type="slidenum">
              <a:rPr lang="it-IT" smtClean="0"/>
              <a:t>‹N›</a:t>
            </a:fld>
            <a:endParaRPr lang="it-IT"/>
          </a:p>
        </p:txBody>
      </p:sp>
    </p:spTree>
    <p:extLst>
      <p:ext uri="{BB962C8B-B14F-4D97-AF65-F5344CB8AC3E}">
        <p14:creationId xmlns:p14="http://schemas.microsoft.com/office/powerpoint/2010/main" val="1167648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DFC2D7-6AC6-48F2-AEC1-996368AD9D8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00206C2-EF4E-4A3A-9543-29AF5936F9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80EEBBB-3803-44DA-859F-55C45159D527}"/>
              </a:ext>
            </a:extLst>
          </p:cNvPr>
          <p:cNvSpPr>
            <a:spLocks noGrp="1"/>
          </p:cNvSpPr>
          <p:nvPr>
            <p:ph type="dt" sz="half" idx="10"/>
          </p:nvPr>
        </p:nvSpPr>
        <p:spPr/>
        <p:txBody>
          <a:bodyPr/>
          <a:lstStyle/>
          <a:p>
            <a:fld id="{EDD7224C-1E29-4505-A974-1B32C0B17781}" type="datetimeFigureOut">
              <a:rPr lang="it-IT" smtClean="0"/>
              <a:t>30/11/2023</a:t>
            </a:fld>
            <a:endParaRPr lang="it-IT"/>
          </a:p>
        </p:txBody>
      </p:sp>
      <p:sp>
        <p:nvSpPr>
          <p:cNvPr id="5" name="Segnaposto piè di pagina 4">
            <a:extLst>
              <a:ext uri="{FF2B5EF4-FFF2-40B4-BE49-F238E27FC236}">
                <a16:creationId xmlns:a16="http://schemas.microsoft.com/office/drawing/2014/main" id="{5CEEBC3F-50AB-4139-8BD2-12A8795C285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71D3529-2DAA-49EA-85F9-910FC9D777D9}"/>
              </a:ext>
            </a:extLst>
          </p:cNvPr>
          <p:cNvSpPr>
            <a:spLocks noGrp="1"/>
          </p:cNvSpPr>
          <p:nvPr>
            <p:ph type="sldNum" sz="quarter" idx="12"/>
          </p:nvPr>
        </p:nvSpPr>
        <p:spPr/>
        <p:txBody>
          <a:bodyPr/>
          <a:lstStyle/>
          <a:p>
            <a:fld id="{B5BBDDE4-550A-4FCF-BF2C-336220CD913F}" type="slidenum">
              <a:rPr lang="it-IT" smtClean="0"/>
              <a:t>‹N›</a:t>
            </a:fld>
            <a:endParaRPr lang="it-IT"/>
          </a:p>
        </p:txBody>
      </p:sp>
    </p:spTree>
    <p:extLst>
      <p:ext uri="{BB962C8B-B14F-4D97-AF65-F5344CB8AC3E}">
        <p14:creationId xmlns:p14="http://schemas.microsoft.com/office/powerpoint/2010/main" val="168636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EF02E8-DC37-4B61-9487-ED18688901D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BD7C448-81A2-461A-AB8C-6DA256DBF392}"/>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E70F140-811D-47F3-9FFD-2CC3BB55B217}"/>
              </a:ext>
            </a:extLst>
          </p:cNvPr>
          <p:cNvSpPr>
            <a:spLocks noGrp="1"/>
          </p:cNvSpPr>
          <p:nvPr>
            <p:ph type="dt" sz="half" idx="10"/>
          </p:nvPr>
        </p:nvSpPr>
        <p:spPr/>
        <p:txBody>
          <a:bodyPr/>
          <a:lstStyle/>
          <a:p>
            <a:fld id="{EDD7224C-1E29-4505-A974-1B32C0B17781}" type="datetimeFigureOut">
              <a:rPr lang="it-IT" smtClean="0"/>
              <a:t>30/11/2023</a:t>
            </a:fld>
            <a:endParaRPr lang="it-IT"/>
          </a:p>
        </p:txBody>
      </p:sp>
      <p:sp>
        <p:nvSpPr>
          <p:cNvPr id="5" name="Segnaposto piè di pagina 4">
            <a:extLst>
              <a:ext uri="{FF2B5EF4-FFF2-40B4-BE49-F238E27FC236}">
                <a16:creationId xmlns:a16="http://schemas.microsoft.com/office/drawing/2014/main" id="{DA786684-5DB0-44AB-8AD9-CFE4018611D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F4FCDCC-2900-4B6C-A23E-780F3EDAD13C}"/>
              </a:ext>
            </a:extLst>
          </p:cNvPr>
          <p:cNvSpPr>
            <a:spLocks noGrp="1"/>
          </p:cNvSpPr>
          <p:nvPr>
            <p:ph type="sldNum" sz="quarter" idx="12"/>
          </p:nvPr>
        </p:nvSpPr>
        <p:spPr/>
        <p:txBody>
          <a:bodyPr/>
          <a:lstStyle/>
          <a:p>
            <a:fld id="{B5BBDDE4-550A-4FCF-BF2C-336220CD913F}" type="slidenum">
              <a:rPr lang="it-IT" smtClean="0"/>
              <a:t>‹N›</a:t>
            </a:fld>
            <a:endParaRPr lang="it-IT"/>
          </a:p>
        </p:txBody>
      </p:sp>
    </p:spTree>
    <p:extLst>
      <p:ext uri="{BB962C8B-B14F-4D97-AF65-F5344CB8AC3E}">
        <p14:creationId xmlns:p14="http://schemas.microsoft.com/office/powerpoint/2010/main" val="2029858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E5F4D3-C650-4817-9641-19C04151F20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E46262D-9DB0-407F-BA25-98581EFB56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6052022D-BFF5-4185-983F-4C8F4F43418A}"/>
              </a:ext>
            </a:extLst>
          </p:cNvPr>
          <p:cNvSpPr>
            <a:spLocks noGrp="1"/>
          </p:cNvSpPr>
          <p:nvPr>
            <p:ph type="dt" sz="half" idx="10"/>
          </p:nvPr>
        </p:nvSpPr>
        <p:spPr/>
        <p:txBody>
          <a:bodyPr/>
          <a:lstStyle/>
          <a:p>
            <a:fld id="{EDD7224C-1E29-4505-A974-1B32C0B17781}" type="datetimeFigureOut">
              <a:rPr lang="it-IT" smtClean="0"/>
              <a:t>30/11/2023</a:t>
            </a:fld>
            <a:endParaRPr lang="it-IT"/>
          </a:p>
        </p:txBody>
      </p:sp>
      <p:sp>
        <p:nvSpPr>
          <p:cNvPr id="5" name="Segnaposto piè di pagina 4">
            <a:extLst>
              <a:ext uri="{FF2B5EF4-FFF2-40B4-BE49-F238E27FC236}">
                <a16:creationId xmlns:a16="http://schemas.microsoft.com/office/drawing/2014/main" id="{6E199236-49DE-4C4C-8393-71A31C8B9AF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88683E7-EF6F-4692-B795-39389A463E7C}"/>
              </a:ext>
            </a:extLst>
          </p:cNvPr>
          <p:cNvSpPr>
            <a:spLocks noGrp="1"/>
          </p:cNvSpPr>
          <p:nvPr>
            <p:ph type="sldNum" sz="quarter" idx="12"/>
          </p:nvPr>
        </p:nvSpPr>
        <p:spPr/>
        <p:txBody>
          <a:bodyPr/>
          <a:lstStyle/>
          <a:p>
            <a:fld id="{B5BBDDE4-550A-4FCF-BF2C-336220CD913F}" type="slidenum">
              <a:rPr lang="it-IT" smtClean="0"/>
              <a:t>‹N›</a:t>
            </a:fld>
            <a:endParaRPr lang="it-IT"/>
          </a:p>
        </p:txBody>
      </p:sp>
    </p:spTree>
    <p:extLst>
      <p:ext uri="{BB962C8B-B14F-4D97-AF65-F5344CB8AC3E}">
        <p14:creationId xmlns:p14="http://schemas.microsoft.com/office/powerpoint/2010/main" val="2591028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2EE248-2D24-4A85-A39A-511FFACC92A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6396723-2B21-4B5F-BB07-C13DCC871490}"/>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08B1CF9-8347-499E-89C8-2AFBCD279C86}"/>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451D4D4-5A89-44FD-B5A3-CB7E64CDDF45}"/>
              </a:ext>
            </a:extLst>
          </p:cNvPr>
          <p:cNvSpPr>
            <a:spLocks noGrp="1"/>
          </p:cNvSpPr>
          <p:nvPr>
            <p:ph type="dt" sz="half" idx="10"/>
          </p:nvPr>
        </p:nvSpPr>
        <p:spPr/>
        <p:txBody>
          <a:bodyPr/>
          <a:lstStyle/>
          <a:p>
            <a:fld id="{EDD7224C-1E29-4505-A974-1B32C0B17781}" type="datetimeFigureOut">
              <a:rPr lang="it-IT" smtClean="0"/>
              <a:t>30/11/2023</a:t>
            </a:fld>
            <a:endParaRPr lang="it-IT"/>
          </a:p>
        </p:txBody>
      </p:sp>
      <p:sp>
        <p:nvSpPr>
          <p:cNvPr id="6" name="Segnaposto piè di pagina 5">
            <a:extLst>
              <a:ext uri="{FF2B5EF4-FFF2-40B4-BE49-F238E27FC236}">
                <a16:creationId xmlns:a16="http://schemas.microsoft.com/office/drawing/2014/main" id="{FD46E3B5-7E57-4071-9447-46AC744279B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6E270CB-1399-43C5-AB86-37B95880B6F9}"/>
              </a:ext>
            </a:extLst>
          </p:cNvPr>
          <p:cNvSpPr>
            <a:spLocks noGrp="1"/>
          </p:cNvSpPr>
          <p:nvPr>
            <p:ph type="sldNum" sz="quarter" idx="12"/>
          </p:nvPr>
        </p:nvSpPr>
        <p:spPr/>
        <p:txBody>
          <a:bodyPr/>
          <a:lstStyle/>
          <a:p>
            <a:fld id="{B5BBDDE4-550A-4FCF-BF2C-336220CD913F}" type="slidenum">
              <a:rPr lang="it-IT" smtClean="0"/>
              <a:t>‹N›</a:t>
            </a:fld>
            <a:endParaRPr lang="it-IT"/>
          </a:p>
        </p:txBody>
      </p:sp>
    </p:spTree>
    <p:extLst>
      <p:ext uri="{BB962C8B-B14F-4D97-AF65-F5344CB8AC3E}">
        <p14:creationId xmlns:p14="http://schemas.microsoft.com/office/powerpoint/2010/main" val="2062236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736E7D-9D26-49B5-B98A-DCD07B21750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CEAF524-A74A-4156-B32B-D133CF7D28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AA51DF30-CC09-4B74-92AB-410907144B17}"/>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9A7B013-CA53-4235-B46C-A6E4DC5111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1C8581B5-F3D4-492E-BE57-04B6E97FD639}"/>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2967A06-A5C6-4D2F-B9E4-00DC9037730B}"/>
              </a:ext>
            </a:extLst>
          </p:cNvPr>
          <p:cNvSpPr>
            <a:spLocks noGrp="1"/>
          </p:cNvSpPr>
          <p:nvPr>
            <p:ph type="dt" sz="half" idx="10"/>
          </p:nvPr>
        </p:nvSpPr>
        <p:spPr/>
        <p:txBody>
          <a:bodyPr/>
          <a:lstStyle/>
          <a:p>
            <a:fld id="{EDD7224C-1E29-4505-A974-1B32C0B17781}" type="datetimeFigureOut">
              <a:rPr lang="it-IT" smtClean="0"/>
              <a:t>30/11/2023</a:t>
            </a:fld>
            <a:endParaRPr lang="it-IT"/>
          </a:p>
        </p:txBody>
      </p:sp>
      <p:sp>
        <p:nvSpPr>
          <p:cNvPr id="8" name="Segnaposto piè di pagina 7">
            <a:extLst>
              <a:ext uri="{FF2B5EF4-FFF2-40B4-BE49-F238E27FC236}">
                <a16:creationId xmlns:a16="http://schemas.microsoft.com/office/drawing/2014/main" id="{C5DADEAC-37A3-4D0E-B1FC-B5B6E2028F3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7664F77-7C32-4524-9327-7CFC36766C5A}"/>
              </a:ext>
            </a:extLst>
          </p:cNvPr>
          <p:cNvSpPr>
            <a:spLocks noGrp="1"/>
          </p:cNvSpPr>
          <p:nvPr>
            <p:ph type="sldNum" sz="quarter" idx="12"/>
          </p:nvPr>
        </p:nvSpPr>
        <p:spPr/>
        <p:txBody>
          <a:bodyPr/>
          <a:lstStyle/>
          <a:p>
            <a:fld id="{B5BBDDE4-550A-4FCF-BF2C-336220CD913F}" type="slidenum">
              <a:rPr lang="it-IT" smtClean="0"/>
              <a:t>‹N›</a:t>
            </a:fld>
            <a:endParaRPr lang="it-IT"/>
          </a:p>
        </p:txBody>
      </p:sp>
    </p:spTree>
    <p:extLst>
      <p:ext uri="{BB962C8B-B14F-4D97-AF65-F5344CB8AC3E}">
        <p14:creationId xmlns:p14="http://schemas.microsoft.com/office/powerpoint/2010/main" val="164603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B9A0CD-7D2B-43AC-8522-CB5C479A62C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7994D89-D01C-49BA-AA6A-FAF1BCEDA687}"/>
              </a:ext>
            </a:extLst>
          </p:cNvPr>
          <p:cNvSpPr>
            <a:spLocks noGrp="1"/>
          </p:cNvSpPr>
          <p:nvPr>
            <p:ph type="dt" sz="half" idx="10"/>
          </p:nvPr>
        </p:nvSpPr>
        <p:spPr/>
        <p:txBody>
          <a:bodyPr/>
          <a:lstStyle/>
          <a:p>
            <a:fld id="{EDD7224C-1E29-4505-A974-1B32C0B17781}" type="datetimeFigureOut">
              <a:rPr lang="it-IT" smtClean="0"/>
              <a:t>30/11/2023</a:t>
            </a:fld>
            <a:endParaRPr lang="it-IT"/>
          </a:p>
        </p:txBody>
      </p:sp>
      <p:sp>
        <p:nvSpPr>
          <p:cNvPr id="4" name="Segnaposto piè di pagina 3">
            <a:extLst>
              <a:ext uri="{FF2B5EF4-FFF2-40B4-BE49-F238E27FC236}">
                <a16:creationId xmlns:a16="http://schemas.microsoft.com/office/drawing/2014/main" id="{B34F9442-BFBA-42F6-BFD3-90D02967FA6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E46AE0A-F6CE-411D-A711-600E6AF08746}"/>
              </a:ext>
            </a:extLst>
          </p:cNvPr>
          <p:cNvSpPr>
            <a:spLocks noGrp="1"/>
          </p:cNvSpPr>
          <p:nvPr>
            <p:ph type="sldNum" sz="quarter" idx="12"/>
          </p:nvPr>
        </p:nvSpPr>
        <p:spPr/>
        <p:txBody>
          <a:bodyPr/>
          <a:lstStyle/>
          <a:p>
            <a:fld id="{B5BBDDE4-550A-4FCF-BF2C-336220CD913F}" type="slidenum">
              <a:rPr lang="it-IT" smtClean="0"/>
              <a:t>‹N›</a:t>
            </a:fld>
            <a:endParaRPr lang="it-IT"/>
          </a:p>
        </p:txBody>
      </p:sp>
    </p:spTree>
    <p:extLst>
      <p:ext uri="{BB962C8B-B14F-4D97-AF65-F5344CB8AC3E}">
        <p14:creationId xmlns:p14="http://schemas.microsoft.com/office/powerpoint/2010/main" val="1935616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EC7426B-8B25-452B-BA67-3B829C81332D}"/>
              </a:ext>
            </a:extLst>
          </p:cNvPr>
          <p:cNvSpPr>
            <a:spLocks noGrp="1"/>
          </p:cNvSpPr>
          <p:nvPr>
            <p:ph type="dt" sz="half" idx="10"/>
          </p:nvPr>
        </p:nvSpPr>
        <p:spPr/>
        <p:txBody>
          <a:bodyPr/>
          <a:lstStyle/>
          <a:p>
            <a:fld id="{EDD7224C-1E29-4505-A974-1B32C0B17781}" type="datetimeFigureOut">
              <a:rPr lang="it-IT" smtClean="0"/>
              <a:t>30/11/2023</a:t>
            </a:fld>
            <a:endParaRPr lang="it-IT"/>
          </a:p>
        </p:txBody>
      </p:sp>
      <p:sp>
        <p:nvSpPr>
          <p:cNvPr id="3" name="Segnaposto piè di pagina 2">
            <a:extLst>
              <a:ext uri="{FF2B5EF4-FFF2-40B4-BE49-F238E27FC236}">
                <a16:creationId xmlns:a16="http://schemas.microsoft.com/office/drawing/2014/main" id="{9E2302B5-F906-41BD-ACE1-28189222830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49832CA-A508-4A88-B410-3B0B5CF31E83}"/>
              </a:ext>
            </a:extLst>
          </p:cNvPr>
          <p:cNvSpPr>
            <a:spLocks noGrp="1"/>
          </p:cNvSpPr>
          <p:nvPr>
            <p:ph type="sldNum" sz="quarter" idx="12"/>
          </p:nvPr>
        </p:nvSpPr>
        <p:spPr/>
        <p:txBody>
          <a:bodyPr/>
          <a:lstStyle/>
          <a:p>
            <a:fld id="{B5BBDDE4-550A-4FCF-BF2C-336220CD913F}" type="slidenum">
              <a:rPr lang="it-IT" smtClean="0"/>
              <a:t>‹N›</a:t>
            </a:fld>
            <a:endParaRPr lang="it-IT"/>
          </a:p>
        </p:txBody>
      </p:sp>
    </p:spTree>
    <p:extLst>
      <p:ext uri="{BB962C8B-B14F-4D97-AF65-F5344CB8AC3E}">
        <p14:creationId xmlns:p14="http://schemas.microsoft.com/office/powerpoint/2010/main" val="2093186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65BC54-996B-449D-BEB7-F3AEE292EA0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982A144-DE3E-4CBF-8A5F-11D97F29B7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08FFC18-6858-43DD-8D94-1E2D3E1EC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10823D73-5923-4D20-884E-65048F27BF0F}"/>
              </a:ext>
            </a:extLst>
          </p:cNvPr>
          <p:cNvSpPr>
            <a:spLocks noGrp="1"/>
          </p:cNvSpPr>
          <p:nvPr>
            <p:ph type="dt" sz="half" idx="10"/>
          </p:nvPr>
        </p:nvSpPr>
        <p:spPr/>
        <p:txBody>
          <a:bodyPr/>
          <a:lstStyle/>
          <a:p>
            <a:fld id="{EDD7224C-1E29-4505-A974-1B32C0B17781}" type="datetimeFigureOut">
              <a:rPr lang="it-IT" smtClean="0"/>
              <a:t>30/11/2023</a:t>
            </a:fld>
            <a:endParaRPr lang="it-IT"/>
          </a:p>
        </p:txBody>
      </p:sp>
      <p:sp>
        <p:nvSpPr>
          <p:cNvPr id="6" name="Segnaposto piè di pagina 5">
            <a:extLst>
              <a:ext uri="{FF2B5EF4-FFF2-40B4-BE49-F238E27FC236}">
                <a16:creationId xmlns:a16="http://schemas.microsoft.com/office/drawing/2014/main" id="{4FE0983E-4E60-4E96-A8A2-49FB9DDAE5D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3055E0E-9E42-4CD4-AD77-F7F9F6F98E3A}"/>
              </a:ext>
            </a:extLst>
          </p:cNvPr>
          <p:cNvSpPr>
            <a:spLocks noGrp="1"/>
          </p:cNvSpPr>
          <p:nvPr>
            <p:ph type="sldNum" sz="quarter" idx="12"/>
          </p:nvPr>
        </p:nvSpPr>
        <p:spPr/>
        <p:txBody>
          <a:bodyPr/>
          <a:lstStyle/>
          <a:p>
            <a:fld id="{B5BBDDE4-550A-4FCF-BF2C-336220CD913F}" type="slidenum">
              <a:rPr lang="it-IT" smtClean="0"/>
              <a:t>‹N›</a:t>
            </a:fld>
            <a:endParaRPr lang="it-IT"/>
          </a:p>
        </p:txBody>
      </p:sp>
    </p:spTree>
    <p:extLst>
      <p:ext uri="{BB962C8B-B14F-4D97-AF65-F5344CB8AC3E}">
        <p14:creationId xmlns:p14="http://schemas.microsoft.com/office/powerpoint/2010/main" val="311673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A7055B-B969-7BD9-6237-C1C2990EEE4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F6B7DAB-B4D3-42DA-507B-B91474C4BC2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36FF477-6AE1-2CE5-1630-CE76CC25E070}"/>
              </a:ext>
            </a:extLst>
          </p:cNvPr>
          <p:cNvSpPr>
            <a:spLocks noGrp="1"/>
          </p:cNvSpPr>
          <p:nvPr>
            <p:ph type="dt" sz="half" idx="10"/>
          </p:nvPr>
        </p:nvSpPr>
        <p:spPr/>
        <p:txBody>
          <a:bodyPr/>
          <a:lstStyle/>
          <a:p>
            <a:fld id="{FC25903C-DF83-4BAC-BD5C-A9ED9CD3356B}" type="datetimeFigureOut">
              <a:rPr lang="it-IT" smtClean="0"/>
              <a:t>30/11/2023</a:t>
            </a:fld>
            <a:endParaRPr lang="it-IT"/>
          </a:p>
        </p:txBody>
      </p:sp>
      <p:sp>
        <p:nvSpPr>
          <p:cNvPr id="5" name="Segnaposto piè di pagina 4">
            <a:extLst>
              <a:ext uri="{FF2B5EF4-FFF2-40B4-BE49-F238E27FC236}">
                <a16:creationId xmlns:a16="http://schemas.microsoft.com/office/drawing/2014/main" id="{79296227-0B9B-16B8-EDCD-5851D8280A1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7162499-48C3-724E-F156-E82244AC6E5D}"/>
              </a:ext>
            </a:extLst>
          </p:cNvPr>
          <p:cNvSpPr>
            <a:spLocks noGrp="1"/>
          </p:cNvSpPr>
          <p:nvPr>
            <p:ph type="sldNum" sz="quarter" idx="12"/>
          </p:nvPr>
        </p:nvSpPr>
        <p:spPr/>
        <p:txBody>
          <a:bodyPr/>
          <a:lstStyle/>
          <a:p>
            <a:fld id="{1BEB3927-D3D8-4BBA-9DB6-D324418FA2E6}" type="slidenum">
              <a:rPr lang="it-IT" smtClean="0"/>
              <a:t>‹N›</a:t>
            </a:fld>
            <a:endParaRPr lang="it-IT"/>
          </a:p>
        </p:txBody>
      </p:sp>
    </p:spTree>
    <p:extLst>
      <p:ext uri="{BB962C8B-B14F-4D97-AF65-F5344CB8AC3E}">
        <p14:creationId xmlns:p14="http://schemas.microsoft.com/office/powerpoint/2010/main" val="3229495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A9C4A8-B53A-4D88-B9D9-88FD0C3B084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3751552-C7D2-4E12-A980-1706B86D9F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5E51EDA-082D-482F-8FAF-6128F6D333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35B81ABB-7508-4207-8126-C0E027330A80}"/>
              </a:ext>
            </a:extLst>
          </p:cNvPr>
          <p:cNvSpPr>
            <a:spLocks noGrp="1"/>
          </p:cNvSpPr>
          <p:nvPr>
            <p:ph type="dt" sz="half" idx="10"/>
          </p:nvPr>
        </p:nvSpPr>
        <p:spPr/>
        <p:txBody>
          <a:bodyPr/>
          <a:lstStyle/>
          <a:p>
            <a:fld id="{EDD7224C-1E29-4505-A974-1B32C0B17781}" type="datetimeFigureOut">
              <a:rPr lang="it-IT" smtClean="0"/>
              <a:t>30/11/2023</a:t>
            </a:fld>
            <a:endParaRPr lang="it-IT"/>
          </a:p>
        </p:txBody>
      </p:sp>
      <p:sp>
        <p:nvSpPr>
          <p:cNvPr id="6" name="Segnaposto piè di pagina 5">
            <a:extLst>
              <a:ext uri="{FF2B5EF4-FFF2-40B4-BE49-F238E27FC236}">
                <a16:creationId xmlns:a16="http://schemas.microsoft.com/office/drawing/2014/main" id="{EAF60192-E737-475E-B36C-4F9AE6B3485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B56AB54-E113-4439-AC8E-26EB812E197D}"/>
              </a:ext>
            </a:extLst>
          </p:cNvPr>
          <p:cNvSpPr>
            <a:spLocks noGrp="1"/>
          </p:cNvSpPr>
          <p:nvPr>
            <p:ph type="sldNum" sz="quarter" idx="12"/>
          </p:nvPr>
        </p:nvSpPr>
        <p:spPr/>
        <p:txBody>
          <a:bodyPr/>
          <a:lstStyle/>
          <a:p>
            <a:fld id="{B5BBDDE4-550A-4FCF-BF2C-336220CD913F}" type="slidenum">
              <a:rPr lang="it-IT" smtClean="0"/>
              <a:t>‹N›</a:t>
            </a:fld>
            <a:endParaRPr lang="it-IT"/>
          </a:p>
        </p:txBody>
      </p:sp>
    </p:spTree>
    <p:extLst>
      <p:ext uri="{BB962C8B-B14F-4D97-AF65-F5344CB8AC3E}">
        <p14:creationId xmlns:p14="http://schemas.microsoft.com/office/powerpoint/2010/main" val="1320665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7472A2-9852-4B92-8AE8-D49A0809F9B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FC06020-363B-4593-AF4B-80568D486CE2}"/>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FDD161C-6CBC-4462-B949-68B0982BD621}"/>
              </a:ext>
            </a:extLst>
          </p:cNvPr>
          <p:cNvSpPr>
            <a:spLocks noGrp="1"/>
          </p:cNvSpPr>
          <p:nvPr>
            <p:ph type="dt" sz="half" idx="10"/>
          </p:nvPr>
        </p:nvSpPr>
        <p:spPr/>
        <p:txBody>
          <a:bodyPr/>
          <a:lstStyle/>
          <a:p>
            <a:fld id="{EDD7224C-1E29-4505-A974-1B32C0B17781}" type="datetimeFigureOut">
              <a:rPr lang="it-IT" smtClean="0"/>
              <a:t>30/11/2023</a:t>
            </a:fld>
            <a:endParaRPr lang="it-IT"/>
          </a:p>
        </p:txBody>
      </p:sp>
      <p:sp>
        <p:nvSpPr>
          <p:cNvPr id="5" name="Segnaposto piè di pagina 4">
            <a:extLst>
              <a:ext uri="{FF2B5EF4-FFF2-40B4-BE49-F238E27FC236}">
                <a16:creationId xmlns:a16="http://schemas.microsoft.com/office/drawing/2014/main" id="{340DB36A-5842-47E1-972A-0D5AB4874A3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A382B51-6D3B-4D6E-A0DB-87ED74A32809}"/>
              </a:ext>
            </a:extLst>
          </p:cNvPr>
          <p:cNvSpPr>
            <a:spLocks noGrp="1"/>
          </p:cNvSpPr>
          <p:nvPr>
            <p:ph type="sldNum" sz="quarter" idx="12"/>
          </p:nvPr>
        </p:nvSpPr>
        <p:spPr/>
        <p:txBody>
          <a:bodyPr/>
          <a:lstStyle/>
          <a:p>
            <a:fld id="{B5BBDDE4-550A-4FCF-BF2C-336220CD913F}" type="slidenum">
              <a:rPr lang="it-IT" smtClean="0"/>
              <a:t>‹N›</a:t>
            </a:fld>
            <a:endParaRPr lang="it-IT"/>
          </a:p>
        </p:txBody>
      </p:sp>
    </p:spTree>
    <p:extLst>
      <p:ext uri="{BB962C8B-B14F-4D97-AF65-F5344CB8AC3E}">
        <p14:creationId xmlns:p14="http://schemas.microsoft.com/office/powerpoint/2010/main" val="1519639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13FB65F-58AA-4120-A75F-2BFD53DB0DA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12825D6-75A6-467A-A91F-E25F0A1EA1C6}"/>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1D1F411-4B14-4884-B3B3-918723C53292}"/>
              </a:ext>
            </a:extLst>
          </p:cNvPr>
          <p:cNvSpPr>
            <a:spLocks noGrp="1"/>
          </p:cNvSpPr>
          <p:nvPr>
            <p:ph type="dt" sz="half" idx="10"/>
          </p:nvPr>
        </p:nvSpPr>
        <p:spPr/>
        <p:txBody>
          <a:bodyPr/>
          <a:lstStyle/>
          <a:p>
            <a:fld id="{EDD7224C-1E29-4505-A974-1B32C0B17781}" type="datetimeFigureOut">
              <a:rPr lang="it-IT" smtClean="0"/>
              <a:t>30/11/2023</a:t>
            </a:fld>
            <a:endParaRPr lang="it-IT"/>
          </a:p>
        </p:txBody>
      </p:sp>
      <p:sp>
        <p:nvSpPr>
          <p:cNvPr id="5" name="Segnaposto piè di pagina 4">
            <a:extLst>
              <a:ext uri="{FF2B5EF4-FFF2-40B4-BE49-F238E27FC236}">
                <a16:creationId xmlns:a16="http://schemas.microsoft.com/office/drawing/2014/main" id="{11AE9866-2114-4BD2-AD5D-A5734B433D5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210A404-6F65-4263-944F-71861645311D}"/>
              </a:ext>
            </a:extLst>
          </p:cNvPr>
          <p:cNvSpPr>
            <a:spLocks noGrp="1"/>
          </p:cNvSpPr>
          <p:nvPr>
            <p:ph type="sldNum" sz="quarter" idx="12"/>
          </p:nvPr>
        </p:nvSpPr>
        <p:spPr/>
        <p:txBody>
          <a:bodyPr/>
          <a:lstStyle/>
          <a:p>
            <a:fld id="{B5BBDDE4-550A-4FCF-BF2C-336220CD913F}" type="slidenum">
              <a:rPr lang="it-IT" smtClean="0"/>
              <a:t>‹N›</a:t>
            </a:fld>
            <a:endParaRPr lang="it-IT"/>
          </a:p>
        </p:txBody>
      </p:sp>
    </p:spTree>
    <p:extLst>
      <p:ext uri="{BB962C8B-B14F-4D97-AF65-F5344CB8AC3E}">
        <p14:creationId xmlns:p14="http://schemas.microsoft.com/office/powerpoint/2010/main" val="136124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0ECD4C-D1CB-0066-B62F-8D8C8C960B6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11D0041-A9D2-8A4E-D68E-2151588611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3D53776-518D-126E-6491-918CD9501223}"/>
              </a:ext>
            </a:extLst>
          </p:cNvPr>
          <p:cNvSpPr>
            <a:spLocks noGrp="1"/>
          </p:cNvSpPr>
          <p:nvPr>
            <p:ph type="dt" sz="half" idx="10"/>
          </p:nvPr>
        </p:nvSpPr>
        <p:spPr/>
        <p:txBody>
          <a:bodyPr/>
          <a:lstStyle/>
          <a:p>
            <a:fld id="{FC25903C-DF83-4BAC-BD5C-A9ED9CD3356B}" type="datetimeFigureOut">
              <a:rPr lang="it-IT" smtClean="0"/>
              <a:t>30/11/2023</a:t>
            </a:fld>
            <a:endParaRPr lang="it-IT"/>
          </a:p>
        </p:txBody>
      </p:sp>
      <p:sp>
        <p:nvSpPr>
          <p:cNvPr id="5" name="Segnaposto piè di pagina 4">
            <a:extLst>
              <a:ext uri="{FF2B5EF4-FFF2-40B4-BE49-F238E27FC236}">
                <a16:creationId xmlns:a16="http://schemas.microsoft.com/office/drawing/2014/main" id="{A85F3C7F-177E-E4B4-A92C-9A4DC859AA3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8997184-66B3-CF25-CF43-6466E9FA6672}"/>
              </a:ext>
            </a:extLst>
          </p:cNvPr>
          <p:cNvSpPr>
            <a:spLocks noGrp="1"/>
          </p:cNvSpPr>
          <p:nvPr>
            <p:ph type="sldNum" sz="quarter" idx="12"/>
          </p:nvPr>
        </p:nvSpPr>
        <p:spPr/>
        <p:txBody>
          <a:bodyPr/>
          <a:lstStyle/>
          <a:p>
            <a:fld id="{1BEB3927-D3D8-4BBA-9DB6-D324418FA2E6}" type="slidenum">
              <a:rPr lang="it-IT" smtClean="0"/>
              <a:t>‹N›</a:t>
            </a:fld>
            <a:endParaRPr lang="it-IT"/>
          </a:p>
        </p:txBody>
      </p:sp>
    </p:spTree>
    <p:extLst>
      <p:ext uri="{BB962C8B-B14F-4D97-AF65-F5344CB8AC3E}">
        <p14:creationId xmlns:p14="http://schemas.microsoft.com/office/powerpoint/2010/main" val="225461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62533A-B193-3380-3801-0C1EB06E586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CA1CA61-37F5-6E30-1FC8-C34312A62D3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C0C79CD-0401-DA87-5FF4-FCCEAC11641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105EFB0-427E-3A00-D021-08FF60EF94D7}"/>
              </a:ext>
            </a:extLst>
          </p:cNvPr>
          <p:cNvSpPr>
            <a:spLocks noGrp="1"/>
          </p:cNvSpPr>
          <p:nvPr>
            <p:ph type="dt" sz="half" idx="10"/>
          </p:nvPr>
        </p:nvSpPr>
        <p:spPr/>
        <p:txBody>
          <a:bodyPr/>
          <a:lstStyle/>
          <a:p>
            <a:fld id="{FC25903C-DF83-4BAC-BD5C-A9ED9CD3356B}" type="datetimeFigureOut">
              <a:rPr lang="it-IT" smtClean="0"/>
              <a:t>30/11/2023</a:t>
            </a:fld>
            <a:endParaRPr lang="it-IT"/>
          </a:p>
        </p:txBody>
      </p:sp>
      <p:sp>
        <p:nvSpPr>
          <p:cNvPr id="6" name="Segnaposto piè di pagina 5">
            <a:extLst>
              <a:ext uri="{FF2B5EF4-FFF2-40B4-BE49-F238E27FC236}">
                <a16:creationId xmlns:a16="http://schemas.microsoft.com/office/drawing/2014/main" id="{26EB9C9A-C286-9C1F-EE71-D093A3E8124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81BA293-D170-2833-4ADB-D04A19BF1B18}"/>
              </a:ext>
            </a:extLst>
          </p:cNvPr>
          <p:cNvSpPr>
            <a:spLocks noGrp="1"/>
          </p:cNvSpPr>
          <p:nvPr>
            <p:ph type="sldNum" sz="quarter" idx="12"/>
          </p:nvPr>
        </p:nvSpPr>
        <p:spPr/>
        <p:txBody>
          <a:bodyPr/>
          <a:lstStyle/>
          <a:p>
            <a:fld id="{1BEB3927-D3D8-4BBA-9DB6-D324418FA2E6}" type="slidenum">
              <a:rPr lang="it-IT" smtClean="0"/>
              <a:t>‹N›</a:t>
            </a:fld>
            <a:endParaRPr lang="it-IT"/>
          </a:p>
        </p:txBody>
      </p:sp>
    </p:spTree>
    <p:extLst>
      <p:ext uri="{BB962C8B-B14F-4D97-AF65-F5344CB8AC3E}">
        <p14:creationId xmlns:p14="http://schemas.microsoft.com/office/powerpoint/2010/main" val="3584008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CC177D-184F-6F47-1A6A-4D8056A04D5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770011D-F0DD-AB46-5433-05A405ABF5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B771B73-4A1B-FEAB-1EAE-4BB825938CF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468138D-0DDF-EA02-75B9-4AB83991D6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F15E247-D964-FE55-70B5-5B0FF148467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0234FA3-5F25-C904-AA6A-A244B5567C02}"/>
              </a:ext>
            </a:extLst>
          </p:cNvPr>
          <p:cNvSpPr>
            <a:spLocks noGrp="1"/>
          </p:cNvSpPr>
          <p:nvPr>
            <p:ph type="dt" sz="half" idx="10"/>
          </p:nvPr>
        </p:nvSpPr>
        <p:spPr/>
        <p:txBody>
          <a:bodyPr/>
          <a:lstStyle/>
          <a:p>
            <a:fld id="{FC25903C-DF83-4BAC-BD5C-A9ED9CD3356B}" type="datetimeFigureOut">
              <a:rPr lang="it-IT" smtClean="0"/>
              <a:t>30/11/2023</a:t>
            </a:fld>
            <a:endParaRPr lang="it-IT"/>
          </a:p>
        </p:txBody>
      </p:sp>
      <p:sp>
        <p:nvSpPr>
          <p:cNvPr id="8" name="Segnaposto piè di pagina 7">
            <a:extLst>
              <a:ext uri="{FF2B5EF4-FFF2-40B4-BE49-F238E27FC236}">
                <a16:creationId xmlns:a16="http://schemas.microsoft.com/office/drawing/2014/main" id="{C77D116D-4385-FB71-AD5E-83DA71E8B29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F9270106-A57A-2915-193F-2D3FE927F72D}"/>
              </a:ext>
            </a:extLst>
          </p:cNvPr>
          <p:cNvSpPr>
            <a:spLocks noGrp="1"/>
          </p:cNvSpPr>
          <p:nvPr>
            <p:ph type="sldNum" sz="quarter" idx="12"/>
          </p:nvPr>
        </p:nvSpPr>
        <p:spPr/>
        <p:txBody>
          <a:bodyPr/>
          <a:lstStyle/>
          <a:p>
            <a:fld id="{1BEB3927-D3D8-4BBA-9DB6-D324418FA2E6}" type="slidenum">
              <a:rPr lang="it-IT" smtClean="0"/>
              <a:t>‹N›</a:t>
            </a:fld>
            <a:endParaRPr lang="it-IT"/>
          </a:p>
        </p:txBody>
      </p:sp>
    </p:spTree>
    <p:extLst>
      <p:ext uri="{BB962C8B-B14F-4D97-AF65-F5344CB8AC3E}">
        <p14:creationId xmlns:p14="http://schemas.microsoft.com/office/powerpoint/2010/main" val="4277555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D11E86-947F-2CF7-E98B-46D28471D25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52686F5-9C8B-F7C5-397F-A4CD00D23BC6}"/>
              </a:ext>
            </a:extLst>
          </p:cNvPr>
          <p:cNvSpPr>
            <a:spLocks noGrp="1"/>
          </p:cNvSpPr>
          <p:nvPr>
            <p:ph type="dt" sz="half" idx="10"/>
          </p:nvPr>
        </p:nvSpPr>
        <p:spPr/>
        <p:txBody>
          <a:bodyPr/>
          <a:lstStyle/>
          <a:p>
            <a:fld id="{FC25903C-DF83-4BAC-BD5C-A9ED9CD3356B}" type="datetimeFigureOut">
              <a:rPr lang="it-IT" smtClean="0"/>
              <a:t>30/11/2023</a:t>
            </a:fld>
            <a:endParaRPr lang="it-IT"/>
          </a:p>
        </p:txBody>
      </p:sp>
      <p:sp>
        <p:nvSpPr>
          <p:cNvPr id="4" name="Segnaposto piè di pagina 3">
            <a:extLst>
              <a:ext uri="{FF2B5EF4-FFF2-40B4-BE49-F238E27FC236}">
                <a16:creationId xmlns:a16="http://schemas.microsoft.com/office/drawing/2014/main" id="{0549B0A3-16C8-6860-BA2F-C175D348B65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F2BD335-CB56-81E3-99BA-5E58D36DFAAA}"/>
              </a:ext>
            </a:extLst>
          </p:cNvPr>
          <p:cNvSpPr>
            <a:spLocks noGrp="1"/>
          </p:cNvSpPr>
          <p:nvPr>
            <p:ph type="sldNum" sz="quarter" idx="12"/>
          </p:nvPr>
        </p:nvSpPr>
        <p:spPr/>
        <p:txBody>
          <a:bodyPr/>
          <a:lstStyle/>
          <a:p>
            <a:fld id="{1BEB3927-D3D8-4BBA-9DB6-D324418FA2E6}" type="slidenum">
              <a:rPr lang="it-IT" smtClean="0"/>
              <a:t>‹N›</a:t>
            </a:fld>
            <a:endParaRPr lang="it-IT"/>
          </a:p>
        </p:txBody>
      </p:sp>
    </p:spTree>
    <p:extLst>
      <p:ext uri="{BB962C8B-B14F-4D97-AF65-F5344CB8AC3E}">
        <p14:creationId xmlns:p14="http://schemas.microsoft.com/office/powerpoint/2010/main" val="1222124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FD5252D-C5B9-9444-7CC5-CD1B30EE470A}"/>
              </a:ext>
            </a:extLst>
          </p:cNvPr>
          <p:cNvSpPr>
            <a:spLocks noGrp="1"/>
          </p:cNvSpPr>
          <p:nvPr>
            <p:ph type="dt" sz="half" idx="10"/>
          </p:nvPr>
        </p:nvSpPr>
        <p:spPr/>
        <p:txBody>
          <a:bodyPr/>
          <a:lstStyle/>
          <a:p>
            <a:fld id="{FC25903C-DF83-4BAC-BD5C-A9ED9CD3356B}" type="datetimeFigureOut">
              <a:rPr lang="it-IT" smtClean="0"/>
              <a:t>30/11/2023</a:t>
            </a:fld>
            <a:endParaRPr lang="it-IT"/>
          </a:p>
        </p:txBody>
      </p:sp>
      <p:sp>
        <p:nvSpPr>
          <p:cNvPr id="3" name="Segnaposto piè di pagina 2">
            <a:extLst>
              <a:ext uri="{FF2B5EF4-FFF2-40B4-BE49-F238E27FC236}">
                <a16:creationId xmlns:a16="http://schemas.microsoft.com/office/drawing/2014/main" id="{01789F76-95EB-524C-34D7-5C7090010C9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38D2170-A6C3-1496-C046-A497AD570AF8}"/>
              </a:ext>
            </a:extLst>
          </p:cNvPr>
          <p:cNvSpPr>
            <a:spLocks noGrp="1"/>
          </p:cNvSpPr>
          <p:nvPr>
            <p:ph type="sldNum" sz="quarter" idx="12"/>
          </p:nvPr>
        </p:nvSpPr>
        <p:spPr/>
        <p:txBody>
          <a:bodyPr/>
          <a:lstStyle/>
          <a:p>
            <a:fld id="{1BEB3927-D3D8-4BBA-9DB6-D324418FA2E6}" type="slidenum">
              <a:rPr lang="it-IT" smtClean="0"/>
              <a:t>‹N›</a:t>
            </a:fld>
            <a:endParaRPr lang="it-IT"/>
          </a:p>
        </p:txBody>
      </p:sp>
    </p:spTree>
    <p:extLst>
      <p:ext uri="{BB962C8B-B14F-4D97-AF65-F5344CB8AC3E}">
        <p14:creationId xmlns:p14="http://schemas.microsoft.com/office/powerpoint/2010/main" val="3771626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8EA1BB-121A-3B06-C98B-A9B93A94CF8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CBAC311-BE7D-B672-5CC9-C4D8F0AFAE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E68E6D3-E131-5E22-774E-14A2E1B59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B9D1F29-99AA-34CF-FC21-32DDA2E55E8C}"/>
              </a:ext>
            </a:extLst>
          </p:cNvPr>
          <p:cNvSpPr>
            <a:spLocks noGrp="1"/>
          </p:cNvSpPr>
          <p:nvPr>
            <p:ph type="dt" sz="half" idx="10"/>
          </p:nvPr>
        </p:nvSpPr>
        <p:spPr/>
        <p:txBody>
          <a:bodyPr/>
          <a:lstStyle/>
          <a:p>
            <a:fld id="{FC25903C-DF83-4BAC-BD5C-A9ED9CD3356B}" type="datetimeFigureOut">
              <a:rPr lang="it-IT" smtClean="0"/>
              <a:t>30/11/2023</a:t>
            </a:fld>
            <a:endParaRPr lang="it-IT"/>
          </a:p>
        </p:txBody>
      </p:sp>
      <p:sp>
        <p:nvSpPr>
          <p:cNvPr id="6" name="Segnaposto piè di pagina 5">
            <a:extLst>
              <a:ext uri="{FF2B5EF4-FFF2-40B4-BE49-F238E27FC236}">
                <a16:creationId xmlns:a16="http://schemas.microsoft.com/office/drawing/2014/main" id="{3D43B9A3-A62F-82F3-92AF-BAB8A47D4C8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1391DFC-BC53-4263-0BAF-4FF9307EFA8D}"/>
              </a:ext>
            </a:extLst>
          </p:cNvPr>
          <p:cNvSpPr>
            <a:spLocks noGrp="1"/>
          </p:cNvSpPr>
          <p:nvPr>
            <p:ph type="sldNum" sz="quarter" idx="12"/>
          </p:nvPr>
        </p:nvSpPr>
        <p:spPr/>
        <p:txBody>
          <a:bodyPr/>
          <a:lstStyle/>
          <a:p>
            <a:fld id="{1BEB3927-D3D8-4BBA-9DB6-D324418FA2E6}" type="slidenum">
              <a:rPr lang="it-IT" smtClean="0"/>
              <a:t>‹N›</a:t>
            </a:fld>
            <a:endParaRPr lang="it-IT"/>
          </a:p>
        </p:txBody>
      </p:sp>
    </p:spTree>
    <p:extLst>
      <p:ext uri="{BB962C8B-B14F-4D97-AF65-F5344CB8AC3E}">
        <p14:creationId xmlns:p14="http://schemas.microsoft.com/office/powerpoint/2010/main" val="30994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DD8168-23CA-709A-B747-973757C6D5D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954E74B-D0A1-89D4-4757-1689578EDA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D14F626-378D-B0E1-F504-8093D6B75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68546D5-361F-087E-BD74-5F3D57EC554F}"/>
              </a:ext>
            </a:extLst>
          </p:cNvPr>
          <p:cNvSpPr>
            <a:spLocks noGrp="1"/>
          </p:cNvSpPr>
          <p:nvPr>
            <p:ph type="dt" sz="half" idx="10"/>
          </p:nvPr>
        </p:nvSpPr>
        <p:spPr/>
        <p:txBody>
          <a:bodyPr/>
          <a:lstStyle/>
          <a:p>
            <a:fld id="{FC25903C-DF83-4BAC-BD5C-A9ED9CD3356B}" type="datetimeFigureOut">
              <a:rPr lang="it-IT" smtClean="0"/>
              <a:t>30/11/2023</a:t>
            </a:fld>
            <a:endParaRPr lang="it-IT"/>
          </a:p>
        </p:txBody>
      </p:sp>
      <p:sp>
        <p:nvSpPr>
          <p:cNvPr id="6" name="Segnaposto piè di pagina 5">
            <a:extLst>
              <a:ext uri="{FF2B5EF4-FFF2-40B4-BE49-F238E27FC236}">
                <a16:creationId xmlns:a16="http://schemas.microsoft.com/office/drawing/2014/main" id="{9DCEBCB9-AB9F-9A26-142D-C0360B1773D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DC136E3-E8C3-6A58-E999-0D116B496FF6}"/>
              </a:ext>
            </a:extLst>
          </p:cNvPr>
          <p:cNvSpPr>
            <a:spLocks noGrp="1"/>
          </p:cNvSpPr>
          <p:nvPr>
            <p:ph type="sldNum" sz="quarter" idx="12"/>
          </p:nvPr>
        </p:nvSpPr>
        <p:spPr/>
        <p:txBody>
          <a:bodyPr/>
          <a:lstStyle/>
          <a:p>
            <a:fld id="{1BEB3927-D3D8-4BBA-9DB6-D324418FA2E6}" type="slidenum">
              <a:rPr lang="it-IT" smtClean="0"/>
              <a:t>‹N›</a:t>
            </a:fld>
            <a:endParaRPr lang="it-IT"/>
          </a:p>
        </p:txBody>
      </p:sp>
    </p:spTree>
    <p:extLst>
      <p:ext uri="{BB962C8B-B14F-4D97-AF65-F5344CB8AC3E}">
        <p14:creationId xmlns:p14="http://schemas.microsoft.com/office/powerpoint/2010/main" val="4061233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F500AD2-9D44-3662-9746-4721B1DA47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62E5080-2784-21EF-1123-8AB34737F0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415F728-AB73-A733-70CF-159125650B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25903C-DF83-4BAC-BD5C-A9ED9CD3356B}" type="datetimeFigureOut">
              <a:rPr lang="it-IT" smtClean="0"/>
              <a:t>30/11/2023</a:t>
            </a:fld>
            <a:endParaRPr lang="it-IT"/>
          </a:p>
        </p:txBody>
      </p:sp>
      <p:sp>
        <p:nvSpPr>
          <p:cNvPr id="5" name="Segnaposto piè di pagina 4">
            <a:extLst>
              <a:ext uri="{FF2B5EF4-FFF2-40B4-BE49-F238E27FC236}">
                <a16:creationId xmlns:a16="http://schemas.microsoft.com/office/drawing/2014/main" id="{E7B310EB-8C9A-967C-4724-85181224CA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638412DA-F50C-94B2-36CC-E490A0C993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EB3927-D3D8-4BBA-9DB6-D324418FA2E6}" type="slidenum">
              <a:rPr lang="it-IT" smtClean="0"/>
              <a:t>‹N›</a:t>
            </a:fld>
            <a:endParaRPr lang="it-IT"/>
          </a:p>
        </p:txBody>
      </p:sp>
    </p:spTree>
    <p:extLst>
      <p:ext uri="{BB962C8B-B14F-4D97-AF65-F5344CB8AC3E}">
        <p14:creationId xmlns:p14="http://schemas.microsoft.com/office/powerpoint/2010/main" val="2899432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B1564A8-6F9D-4EA9-89F1-B68F331232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798F98F-9945-4082-975D-2B2124B710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314A384-05B8-4513-BC9D-3C1E111C8F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D7224C-1E29-4505-A974-1B32C0B17781}" type="datetimeFigureOut">
              <a:rPr lang="it-IT" smtClean="0"/>
              <a:t>30/11/2023</a:t>
            </a:fld>
            <a:endParaRPr lang="it-IT"/>
          </a:p>
        </p:txBody>
      </p:sp>
      <p:sp>
        <p:nvSpPr>
          <p:cNvPr id="5" name="Segnaposto piè di pagina 4">
            <a:extLst>
              <a:ext uri="{FF2B5EF4-FFF2-40B4-BE49-F238E27FC236}">
                <a16:creationId xmlns:a16="http://schemas.microsoft.com/office/drawing/2014/main" id="{0CF8CDBA-FEBA-49A3-BE0C-D687699FA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56F17E3-FD24-4F7F-B54E-7D176243B4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BDDE4-550A-4FCF-BF2C-336220CD913F}" type="slidenum">
              <a:rPr lang="it-IT" smtClean="0"/>
              <a:t>‹N›</a:t>
            </a:fld>
            <a:endParaRPr lang="it-IT"/>
          </a:p>
        </p:txBody>
      </p:sp>
    </p:spTree>
    <p:extLst>
      <p:ext uri="{BB962C8B-B14F-4D97-AF65-F5344CB8AC3E}">
        <p14:creationId xmlns:p14="http://schemas.microsoft.com/office/powerpoint/2010/main" val="26503117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svg"/><Relationship Id="rId26" Type="http://schemas.openxmlformats.org/officeDocument/2006/relationships/image" Target="../media/image2.png"/><Relationship Id="rId3" Type="http://schemas.openxmlformats.org/officeDocument/2006/relationships/image" Target="../media/image17.svg"/><Relationship Id="rId21" Type="http://schemas.openxmlformats.org/officeDocument/2006/relationships/image" Target="../media/image33.png"/><Relationship Id="rId7" Type="http://schemas.microsoft.com/office/2007/relationships/hdphoto" Target="../media/hdphoto1.wdp"/><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chart" Target="../charts/chart1.xml"/><Relationship Id="rId2" Type="http://schemas.openxmlformats.org/officeDocument/2006/relationships/image" Target="../media/image16.png"/><Relationship Id="rId16" Type="http://schemas.openxmlformats.org/officeDocument/2006/relationships/image" Target="../media/image29.svg"/><Relationship Id="rId20" Type="http://schemas.microsoft.com/office/2007/relationships/hdphoto" Target="../media/hdphoto2.wdp"/><Relationship Id="rId29"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4.png"/><Relationship Id="rId24" Type="http://schemas.openxmlformats.org/officeDocument/2006/relationships/image" Target="../media/image36.png"/><Relationship Id="rId32" Type="http://schemas.openxmlformats.org/officeDocument/2006/relationships/image" Target="../media/image40.png"/><Relationship Id="rId5" Type="http://schemas.openxmlformats.org/officeDocument/2006/relationships/image" Target="../media/image19.svg"/><Relationship Id="rId15" Type="http://schemas.openxmlformats.org/officeDocument/2006/relationships/image" Target="../media/image28.png"/><Relationship Id="rId23" Type="http://schemas.openxmlformats.org/officeDocument/2006/relationships/image" Target="../media/image35.svg"/><Relationship Id="rId28" Type="http://schemas.openxmlformats.org/officeDocument/2006/relationships/image" Target="../media/image37.png"/><Relationship Id="rId10" Type="http://schemas.openxmlformats.org/officeDocument/2006/relationships/image" Target="../media/image23.png"/><Relationship Id="rId19" Type="http://schemas.openxmlformats.org/officeDocument/2006/relationships/image" Target="../media/image32.png"/><Relationship Id="rId31" Type="http://schemas.openxmlformats.org/officeDocument/2006/relationships/image" Target="../media/image39.png"/><Relationship Id="rId4" Type="http://schemas.openxmlformats.org/officeDocument/2006/relationships/image" Target="../media/image18.png"/><Relationship Id="rId9" Type="http://schemas.openxmlformats.org/officeDocument/2006/relationships/image" Target="../media/image22.svg"/><Relationship Id="rId14" Type="http://schemas.openxmlformats.org/officeDocument/2006/relationships/image" Target="../media/image27.svg"/><Relationship Id="rId22" Type="http://schemas.openxmlformats.org/officeDocument/2006/relationships/image" Target="../media/image34.png"/><Relationship Id="rId27" Type="http://schemas.openxmlformats.org/officeDocument/2006/relationships/image" Target="../media/image1.png"/><Relationship Id="rId30"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jpe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1.png"/><Relationship Id="rId2" Type="http://schemas.openxmlformats.org/officeDocument/2006/relationships/image" Target="../media/image41.png"/><Relationship Id="rId16"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2.png"/><Relationship Id="rId5" Type="http://schemas.openxmlformats.org/officeDocument/2006/relationships/image" Target="../media/image44.jpeg"/><Relationship Id="rId15" Type="http://schemas.openxmlformats.org/officeDocument/2006/relationships/image" Target="../media/image52.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diritto 4">
            <a:extLst>
              <a:ext uri="{FF2B5EF4-FFF2-40B4-BE49-F238E27FC236}">
                <a16:creationId xmlns:a16="http://schemas.microsoft.com/office/drawing/2014/main" id="{2ADE276E-D28C-427E-A7EC-2FE9D17A59F8}"/>
              </a:ext>
            </a:extLst>
          </p:cNvPr>
          <p:cNvCxnSpPr>
            <a:cxnSpLocks/>
          </p:cNvCxnSpPr>
          <p:nvPr/>
        </p:nvCxnSpPr>
        <p:spPr>
          <a:xfrm flipV="1">
            <a:off x="0" y="988292"/>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EE5AE3A9-D378-42C7-A584-1A6D76B71E99}"/>
              </a:ext>
            </a:extLst>
          </p:cNvPr>
          <p:cNvCxnSpPr>
            <a:cxnSpLocks/>
          </p:cNvCxnSpPr>
          <p:nvPr/>
        </p:nvCxnSpPr>
        <p:spPr>
          <a:xfrm flipV="1">
            <a:off x="0" y="5869708"/>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 Box 1">
            <a:extLst>
              <a:ext uri="{FF2B5EF4-FFF2-40B4-BE49-F238E27FC236}">
                <a16:creationId xmlns:a16="http://schemas.microsoft.com/office/drawing/2014/main" id="{16EB8C55-C563-4886-B41A-E73E7F602745}"/>
              </a:ext>
            </a:extLst>
          </p:cNvPr>
          <p:cNvSpPr txBox="1">
            <a:spLocks noChangeArrowheads="1"/>
          </p:cNvSpPr>
          <p:nvPr/>
        </p:nvSpPr>
        <p:spPr bwMode="auto">
          <a:xfrm>
            <a:off x="734146" y="1074580"/>
            <a:ext cx="10723707" cy="194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altLang="it-IT" sz="4000" b="0" i="0" u="none" strike="noStrike" kern="1200" cap="none" spc="0" normalizeH="0" baseline="0" noProof="0" dirty="0">
                <a:ln>
                  <a:noFill/>
                </a:ln>
                <a:solidFill>
                  <a:srgbClr val="0A51A1"/>
                </a:solidFill>
                <a:effectLst/>
                <a:uLnTx/>
                <a:uFillTx/>
                <a:latin typeface="Titillium Web Black" panose="00000A00000000000000" pitchFamily="2" charset="0"/>
                <a:ea typeface="Microsoft YaHei" panose="020B0503020204020204" pitchFamily="34" charset="-122"/>
                <a:cs typeface="+mn-cs"/>
              </a:rPr>
              <a:t>Atelier di sperimentazione</a:t>
            </a:r>
          </a:p>
          <a:p>
            <a:pPr marL="0" marR="0" lvl="0" indent="0" algn="ctr" defTabSz="914400" rtl="0" eaLnBrk="1" fontAlgn="auto" latinLnBrk="0" hangingPunct="1">
              <a:lnSpc>
                <a:spcPct val="100000"/>
              </a:lnSpc>
              <a:spcBef>
                <a:spcPct val="0"/>
              </a:spcBef>
              <a:spcAft>
                <a:spcPts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it-IT" altLang="it-IT" sz="4000" b="0" i="0" u="none" strike="noStrike" kern="1200" cap="none" spc="0" normalizeH="0" baseline="0" noProof="0" dirty="0">
                <a:ln>
                  <a:noFill/>
                </a:ln>
                <a:solidFill>
                  <a:srgbClr val="0A51A1"/>
                </a:solidFill>
                <a:effectLst/>
                <a:uLnTx/>
                <a:uFillTx/>
                <a:latin typeface="Titillium Web Black" panose="00000A00000000000000" pitchFamily="2" charset="0"/>
                <a:ea typeface="Microsoft YaHei" panose="020B0503020204020204" pitchFamily="34" charset="-122"/>
                <a:cs typeface="+mn-cs"/>
              </a:rPr>
              <a:t>Valorizzazione del Patrimonio Immobiliare Pubblico</a:t>
            </a:r>
          </a:p>
        </p:txBody>
      </p:sp>
      <p:pic>
        <p:nvPicPr>
          <p:cNvPr id="2" name="Immagine 1">
            <a:extLst>
              <a:ext uri="{FF2B5EF4-FFF2-40B4-BE49-F238E27FC236}">
                <a16:creationId xmlns:a16="http://schemas.microsoft.com/office/drawing/2014/main" id="{89D94D3C-94C7-66C4-0959-E0420FF5CD8A}"/>
              </a:ext>
            </a:extLst>
          </p:cNvPr>
          <p:cNvPicPr/>
          <p:nvPr/>
        </p:nvPicPr>
        <p:blipFill rotWithShape="1">
          <a:blip r:embed="rId2">
            <a:extLst>
              <a:ext uri="{28A0092B-C50C-407E-A947-70E740481C1C}">
                <a14:useLocalDpi xmlns:a14="http://schemas.microsoft.com/office/drawing/2010/main" val="0"/>
              </a:ext>
            </a:extLst>
          </a:blip>
          <a:srcRect t="39020" b="38564"/>
          <a:stretch/>
        </p:blipFill>
        <p:spPr bwMode="auto">
          <a:xfrm>
            <a:off x="1604409" y="236115"/>
            <a:ext cx="8983182" cy="512748"/>
          </a:xfrm>
          <a:prstGeom prst="rect">
            <a:avLst/>
          </a:prstGeom>
          <a:ln>
            <a:noFill/>
          </a:ln>
          <a:extLst>
            <a:ext uri="{53640926-AAD7-44D8-BBD7-CCE9431645EC}">
              <a14:shadowObscured xmlns:a14="http://schemas.microsoft.com/office/drawing/2010/main"/>
            </a:ext>
          </a:extLst>
        </p:spPr>
      </p:pic>
      <p:pic>
        <p:nvPicPr>
          <p:cNvPr id="3" name="Immagine 2">
            <a:extLst>
              <a:ext uri="{FF2B5EF4-FFF2-40B4-BE49-F238E27FC236}">
                <a16:creationId xmlns:a16="http://schemas.microsoft.com/office/drawing/2014/main" id="{463F50FC-0B58-37EA-E145-485453F4FD0B}"/>
              </a:ext>
            </a:extLst>
          </p:cNvPr>
          <p:cNvPicPr>
            <a:picLocks noChangeAspect="1"/>
          </p:cNvPicPr>
          <p:nvPr/>
        </p:nvPicPr>
        <p:blipFill>
          <a:blip r:embed="rId3"/>
          <a:stretch>
            <a:fillRect/>
          </a:stretch>
        </p:blipFill>
        <p:spPr>
          <a:xfrm>
            <a:off x="2605576" y="5955782"/>
            <a:ext cx="6728294" cy="839908"/>
          </a:xfrm>
          <a:prstGeom prst="rect">
            <a:avLst/>
          </a:prstGeom>
        </p:spPr>
      </p:pic>
      <p:sp>
        <p:nvSpPr>
          <p:cNvPr id="6" name="Text Box 2">
            <a:extLst>
              <a:ext uri="{FF2B5EF4-FFF2-40B4-BE49-F238E27FC236}">
                <a16:creationId xmlns:a16="http://schemas.microsoft.com/office/drawing/2014/main" id="{7AFD7463-33F6-552E-DE92-5A5B81A9213A}"/>
              </a:ext>
            </a:extLst>
          </p:cNvPr>
          <p:cNvSpPr txBox="1">
            <a:spLocks noChangeArrowheads="1"/>
          </p:cNvSpPr>
          <p:nvPr/>
        </p:nvSpPr>
        <p:spPr bwMode="auto">
          <a:xfrm>
            <a:off x="1828729" y="3018790"/>
            <a:ext cx="8281988" cy="3418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SzTx/>
            </a:pPr>
            <a:r>
              <a:rPr lang="it-IT" altLang="it-IT" sz="2000" b="1" dirty="0">
                <a:solidFill>
                  <a:srgbClr val="0A51A1"/>
                </a:solidFill>
                <a:latin typeface="Titillium Web" panose="00000500000000000000" pitchFamily="2" charset="0"/>
              </a:rPr>
              <a:t> </a:t>
            </a:r>
            <a:r>
              <a:rPr lang="it-IT" altLang="it-IT" sz="1600" b="1" dirty="0">
                <a:solidFill>
                  <a:srgbClr val="0A51A1"/>
                </a:solidFill>
                <a:latin typeface="Titillium Web" panose="00000500000000000000" pitchFamily="2" charset="0"/>
              </a:rPr>
              <a:t>Work Package 4 - Le conferenze territoriali </a:t>
            </a:r>
            <a:endParaRPr lang="it-IT" altLang="it-IT" sz="1400" dirty="0">
              <a:solidFill>
                <a:srgbClr val="0A51A1"/>
              </a:solidFill>
              <a:latin typeface="Titillium Web" panose="00000500000000000000" pitchFamily="2" charset="0"/>
            </a:endParaRPr>
          </a:p>
          <a:p>
            <a:pPr algn="ctr">
              <a:lnSpc>
                <a:spcPct val="100000"/>
              </a:lnSpc>
              <a:spcBef>
                <a:spcPct val="0"/>
              </a:spcBef>
              <a:buClrTx/>
              <a:buSzTx/>
            </a:pPr>
            <a:r>
              <a:rPr lang="it-IT" altLang="it-IT" sz="1800" dirty="0">
                <a:solidFill>
                  <a:srgbClr val="0A51A1"/>
                </a:solidFill>
                <a:latin typeface="Titillium Web" panose="00000500000000000000" pitchFamily="2" charset="0"/>
              </a:rPr>
              <a:t>Le conferenze territoriali  </a:t>
            </a:r>
          </a:p>
          <a:p>
            <a:pPr algn="ctr">
              <a:lnSpc>
                <a:spcPct val="100000"/>
              </a:lnSpc>
              <a:spcBef>
                <a:spcPct val="0"/>
              </a:spcBef>
              <a:buClrTx/>
              <a:buSzTx/>
            </a:pPr>
            <a:endParaRPr lang="it-IT" altLang="it-IT" sz="1400" dirty="0">
              <a:solidFill>
                <a:srgbClr val="0A51A1"/>
              </a:solidFill>
              <a:latin typeface="Titillium Web" panose="00000500000000000000" pitchFamily="2" charset="0"/>
            </a:endParaRPr>
          </a:p>
          <a:p>
            <a:pPr algn="ctr">
              <a:lnSpc>
                <a:spcPct val="100000"/>
              </a:lnSpc>
              <a:spcBef>
                <a:spcPct val="0"/>
              </a:spcBef>
              <a:buClrTx/>
              <a:buSzTx/>
            </a:pPr>
            <a:r>
              <a:rPr lang="it-IT" altLang="it-IT" sz="1400" dirty="0">
                <a:solidFill>
                  <a:srgbClr val="0A51A1"/>
                </a:solidFill>
                <a:latin typeface="Titillium Web" panose="00000500000000000000" pitchFamily="2" charset="0"/>
              </a:rPr>
              <a:t>Valorizzazione del Patrimonio Immobiliare pubblico: stato dell’arte in Italia, prospettive e opportunità per Enti locali e altri Attori istituzionali.  </a:t>
            </a:r>
          </a:p>
          <a:p>
            <a:pPr algn="ctr">
              <a:lnSpc>
                <a:spcPct val="100000"/>
              </a:lnSpc>
              <a:spcBef>
                <a:spcPct val="0"/>
              </a:spcBef>
              <a:buClrTx/>
              <a:buSzTx/>
            </a:pPr>
            <a:r>
              <a:rPr lang="it-IT" altLang="it-IT" sz="1400" dirty="0">
                <a:solidFill>
                  <a:srgbClr val="0A51A1"/>
                </a:solidFill>
                <a:latin typeface="Titillium Web" panose="00000500000000000000" pitchFamily="2" charset="0"/>
              </a:rPr>
              <a:t>     </a:t>
            </a:r>
          </a:p>
          <a:p>
            <a:pPr algn="ctr">
              <a:lnSpc>
                <a:spcPct val="100000"/>
              </a:lnSpc>
              <a:spcBef>
                <a:spcPct val="0"/>
              </a:spcBef>
              <a:buClrTx/>
              <a:buSzTx/>
            </a:pPr>
            <a:r>
              <a:rPr lang="it-IT" altLang="it-IT" sz="1400" b="1" dirty="0">
                <a:solidFill>
                  <a:srgbClr val="0A51A1"/>
                </a:solidFill>
                <a:latin typeface="Titillium Web" panose="00000500000000000000" pitchFamily="2" charset="0"/>
              </a:rPr>
              <a:t>Antonio Ottavio Ficchì</a:t>
            </a:r>
          </a:p>
          <a:p>
            <a:pPr algn="ctr">
              <a:lnSpc>
                <a:spcPct val="100000"/>
              </a:lnSpc>
              <a:spcBef>
                <a:spcPct val="0"/>
              </a:spcBef>
              <a:buClrTx/>
              <a:buSzTx/>
            </a:pPr>
            <a:r>
              <a:rPr lang="it-IT" altLang="it-IT" sz="1400" b="1" dirty="0">
                <a:solidFill>
                  <a:srgbClr val="0A51A1"/>
                </a:solidFill>
                <a:latin typeface="Titillium Web" panose="00000500000000000000" pitchFamily="2" charset="0"/>
              </a:rPr>
              <a:t>«</a:t>
            </a:r>
            <a:r>
              <a:rPr lang="it-IT" sz="1400" b="1" dirty="0">
                <a:solidFill>
                  <a:srgbClr val="0A51A1"/>
                </a:solidFill>
                <a:latin typeface="Titillium Web" panose="00000500000000000000" pitchFamily="2" charset="0"/>
              </a:rPr>
              <a:t>Il supporto dell’Agenzia del Demanio agli enti locali territoriali </a:t>
            </a:r>
            <a:r>
              <a:rPr lang="it-IT" altLang="it-IT" sz="1400" b="1" dirty="0">
                <a:solidFill>
                  <a:srgbClr val="0A51A1"/>
                </a:solidFill>
                <a:latin typeface="Titillium Web" panose="00000500000000000000" pitchFamily="2" charset="0"/>
              </a:rPr>
              <a:t>»</a:t>
            </a:r>
          </a:p>
          <a:p>
            <a:pPr algn="ctr">
              <a:lnSpc>
                <a:spcPct val="100000"/>
              </a:lnSpc>
              <a:spcBef>
                <a:spcPct val="0"/>
              </a:spcBef>
              <a:buClrTx/>
              <a:buSzTx/>
            </a:pPr>
            <a:endParaRPr lang="it-IT" altLang="it-IT" sz="1400" b="1" dirty="0">
              <a:solidFill>
                <a:srgbClr val="0A51A1"/>
              </a:solidFill>
              <a:latin typeface="Titillium Web" panose="00000500000000000000" pitchFamily="2" charset="0"/>
            </a:endParaRPr>
          </a:p>
          <a:p>
            <a:pPr algn="ctr">
              <a:lnSpc>
                <a:spcPct val="100000"/>
              </a:lnSpc>
              <a:spcBef>
                <a:spcPct val="0"/>
              </a:spcBef>
              <a:buClrTx/>
              <a:buSzTx/>
            </a:pPr>
            <a:r>
              <a:rPr lang="it-IT" altLang="it-IT" sz="1400" b="1" dirty="0">
                <a:solidFill>
                  <a:srgbClr val="0A51A1"/>
                </a:solidFill>
                <a:latin typeface="Titillium Web" panose="00000500000000000000" pitchFamily="2" charset="0"/>
              </a:rPr>
              <a:t>POLITECNICO DI BARI – VIA AMENDOLA 126 B (AULA VIDEO CONFERENZE)</a:t>
            </a:r>
          </a:p>
          <a:p>
            <a:pPr algn="ctr">
              <a:lnSpc>
                <a:spcPct val="100000"/>
              </a:lnSpc>
              <a:spcBef>
                <a:spcPct val="0"/>
              </a:spcBef>
              <a:buClrTx/>
              <a:buSzTx/>
            </a:pPr>
            <a:r>
              <a:rPr lang="it-IT" altLang="it-IT" sz="1400" b="1" dirty="0">
                <a:solidFill>
                  <a:srgbClr val="0A51A1"/>
                </a:solidFill>
                <a:latin typeface="Titillium Web" panose="00000500000000000000" pitchFamily="2" charset="0"/>
              </a:rPr>
              <a:t>30 novembre 2023 – ORE 11.30</a:t>
            </a:r>
          </a:p>
          <a:p>
            <a:pPr algn="ctr">
              <a:lnSpc>
                <a:spcPct val="100000"/>
              </a:lnSpc>
              <a:spcBef>
                <a:spcPct val="0"/>
              </a:spcBef>
              <a:buClrTx/>
              <a:buSzTx/>
            </a:pPr>
            <a:endParaRPr lang="it-IT" altLang="it-IT" sz="1600" b="1" dirty="0">
              <a:solidFill>
                <a:srgbClr val="0A51A1"/>
              </a:solidFill>
              <a:latin typeface="Titillium Web" panose="00000500000000000000" pitchFamily="2" charset="0"/>
            </a:endParaRPr>
          </a:p>
          <a:p>
            <a:pPr algn="ctr">
              <a:lnSpc>
                <a:spcPct val="100000"/>
              </a:lnSpc>
              <a:spcBef>
                <a:spcPct val="0"/>
              </a:spcBef>
              <a:buClrTx/>
              <a:buSzTx/>
            </a:pPr>
            <a:endParaRPr lang="it-IT" altLang="it-IT" sz="1600" b="1" dirty="0">
              <a:solidFill>
                <a:srgbClr val="0A51A1"/>
              </a:solidFill>
              <a:latin typeface="Titillium Web" panose="00000500000000000000" pitchFamily="2" charset="0"/>
            </a:endParaRPr>
          </a:p>
          <a:p>
            <a:pPr algn="ctr">
              <a:lnSpc>
                <a:spcPct val="100000"/>
              </a:lnSpc>
              <a:spcBef>
                <a:spcPct val="0"/>
              </a:spcBef>
              <a:buClrTx/>
              <a:buSzTx/>
            </a:pPr>
            <a:endParaRPr lang="it-IT" altLang="it-IT" sz="1600" dirty="0">
              <a:solidFill>
                <a:srgbClr val="0A51A1"/>
              </a:solidFill>
              <a:latin typeface="Titillium Web" panose="00000500000000000000" pitchFamily="2" charset="0"/>
            </a:endParaRPr>
          </a:p>
        </p:txBody>
      </p:sp>
    </p:spTree>
    <p:extLst>
      <p:ext uri="{BB962C8B-B14F-4D97-AF65-F5344CB8AC3E}">
        <p14:creationId xmlns:p14="http://schemas.microsoft.com/office/powerpoint/2010/main" val="3118547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e 10">
            <a:extLst>
              <a:ext uri="{FF2B5EF4-FFF2-40B4-BE49-F238E27FC236}">
                <a16:creationId xmlns:a16="http://schemas.microsoft.com/office/drawing/2014/main" id="{02E789CB-6B1C-8AEB-C42D-E2623C434C7D}"/>
              </a:ext>
            </a:extLst>
          </p:cNvPr>
          <p:cNvSpPr/>
          <p:nvPr/>
        </p:nvSpPr>
        <p:spPr>
          <a:xfrm>
            <a:off x="8592057" y="2078955"/>
            <a:ext cx="2319648" cy="2200035"/>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200" dirty="0"/>
          </a:p>
        </p:txBody>
      </p:sp>
      <p:cxnSp>
        <p:nvCxnSpPr>
          <p:cNvPr id="5" name="Connettore diritto 4">
            <a:extLst>
              <a:ext uri="{FF2B5EF4-FFF2-40B4-BE49-F238E27FC236}">
                <a16:creationId xmlns:a16="http://schemas.microsoft.com/office/drawing/2014/main" id="{2ADE276E-D28C-427E-A7EC-2FE9D17A59F8}"/>
              </a:ext>
            </a:extLst>
          </p:cNvPr>
          <p:cNvCxnSpPr>
            <a:cxnSpLocks/>
          </p:cNvCxnSpPr>
          <p:nvPr/>
        </p:nvCxnSpPr>
        <p:spPr>
          <a:xfrm flipV="1">
            <a:off x="0" y="988292"/>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EE5AE3A9-D378-42C7-A584-1A6D76B71E99}"/>
              </a:ext>
            </a:extLst>
          </p:cNvPr>
          <p:cNvCxnSpPr>
            <a:cxnSpLocks/>
          </p:cNvCxnSpPr>
          <p:nvPr/>
        </p:nvCxnSpPr>
        <p:spPr>
          <a:xfrm flipV="1">
            <a:off x="0" y="5869708"/>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 Box 1">
            <a:extLst>
              <a:ext uri="{FF2B5EF4-FFF2-40B4-BE49-F238E27FC236}">
                <a16:creationId xmlns:a16="http://schemas.microsoft.com/office/drawing/2014/main" id="{C31C4D56-B23F-1802-6B7E-0869679BF223}"/>
              </a:ext>
            </a:extLst>
          </p:cNvPr>
          <p:cNvSpPr txBox="1">
            <a:spLocks noChangeArrowheads="1"/>
          </p:cNvSpPr>
          <p:nvPr/>
        </p:nvSpPr>
        <p:spPr bwMode="auto">
          <a:xfrm>
            <a:off x="155395" y="248796"/>
            <a:ext cx="2965310" cy="541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FontTx/>
              <a:buNone/>
            </a:pPr>
            <a:r>
              <a:rPr lang="it-IT" altLang="it-IT" sz="1400" dirty="0">
                <a:solidFill>
                  <a:srgbClr val="0A51A1"/>
                </a:solidFill>
                <a:latin typeface="Titillium Web Black" panose="00000A00000000000000" pitchFamily="2" charset="0"/>
              </a:rPr>
              <a:t>Il supporto dell’Agenzia del Demanio agli enti locali territoriali </a:t>
            </a:r>
          </a:p>
        </p:txBody>
      </p:sp>
      <p:sp>
        <p:nvSpPr>
          <p:cNvPr id="14" name="Text Box 2">
            <a:extLst>
              <a:ext uri="{FF2B5EF4-FFF2-40B4-BE49-F238E27FC236}">
                <a16:creationId xmlns:a16="http://schemas.microsoft.com/office/drawing/2014/main" id="{671E59CB-33B2-6066-62C4-644C917C3210}"/>
              </a:ext>
            </a:extLst>
          </p:cNvPr>
          <p:cNvSpPr txBox="1">
            <a:spLocks noChangeArrowheads="1"/>
          </p:cNvSpPr>
          <p:nvPr/>
        </p:nvSpPr>
        <p:spPr bwMode="auto">
          <a:xfrm>
            <a:off x="272841" y="1290825"/>
            <a:ext cx="5171617"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SzTx/>
            </a:pPr>
            <a:r>
              <a:rPr lang="it-IT" altLang="it-IT" sz="2000" b="1" dirty="0">
                <a:solidFill>
                  <a:srgbClr val="0A51A1"/>
                </a:solidFill>
                <a:latin typeface="Titillium Web" panose="00000500000000000000" pitchFamily="2" charset="0"/>
              </a:rPr>
              <a:t>LA STRUTTURA PER LA PROGETTAZIONE</a:t>
            </a:r>
          </a:p>
        </p:txBody>
      </p:sp>
      <p:sp>
        <p:nvSpPr>
          <p:cNvPr id="2" name="CasellaDiTesto 1">
            <a:extLst>
              <a:ext uri="{FF2B5EF4-FFF2-40B4-BE49-F238E27FC236}">
                <a16:creationId xmlns:a16="http://schemas.microsoft.com/office/drawing/2014/main" id="{57FDFFDF-45BE-14AA-ED67-CD0D26208F16}"/>
              </a:ext>
            </a:extLst>
          </p:cNvPr>
          <p:cNvSpPr txBox="1"/>
          <p:nvPr/>
        </p:nvSpPr>
        <p:spPr>
          <a:xfrm>
            <a:off x="772675" y="2192775"/>
            <a:ext cx="7104587" cy="2606483"/>
          </a:xfrm>
          <a:prstGeom prst="rect">
            <a:avLst/>
          </a:prstGeom>
          <a:noFill/>
        </p:spPr>
        <p:txBody>
          <a:bodyPr wrap="square">
            <a:spAutoFit/>
          </a:bodyPr>
          <a:lstStyle/>
          <a:p>
            <a:pPr algn="just">
              <a:lnSpc>
                <a:spcPts val="1920"/>
              </a:lnSpc>
              <a:spcBef>
                <a:spcPts val="600"/>
              </a:spcBef>
            </a:pPr>
            <a:r>
              <a:rPr lang="it-IT" sz="1400" dirty="0">
                <a:solidFill>
                  <a:srgbClr val="0A51A1"/>
                </a:solidFill>
                <a:latin typeface="Titillium Web" panose="00000500000000000000" pitchFamily="2" charset="0"/>
                <a:ea typeface="Microsoft YaHei" panose="020B0503020204020204" pitchFamily="34" charset="-122"/>
              </a:rPr>
              <a:t>Una delle leve di questa azione è la Struttura per la progettazione di beni e edifici pubblici, la nuova </a:t>
            </a:r>
            <a:r>
              <a:rPr lang="it-IT" sz="1400" b="1" dirty="0">
                <a:solidFill>
                  <a:srgbClr val="0A51A1"/>
                </a:solidFill>
                <a:latin typeface="Titillium Web" panose="00000500000000000000" pitchFamily="2" charset="0"/>
                <a:ea typeface="Microsoft YaHei" panose="020B0503020204020204" pitchFamily="34" charset="-122"/>
              </a:rPr>
              <a:t>Direzione Centrale dell’Agenzia</a:t>
            </a:r>
            <a:r>
              <a:rPr lang="it-IT" sz="1400" dirty="0">
                <a:solidFill>
                  <a:srgbClr val="0A51A1"/>
                </a:solidFill>
                <a:latin typeface="Titillium Web" panose="00000500000000000000" pitchFamily="2" charset="0"/>
                <a:ea typeface="Microsoft YaHei" panose="020B0503020204020204" pitchFamily="34" charset="-122"/>
              </a:rPr>
              <a:t>, istituita dalla Legge di bilancio 2019 e avviata a seguito del </a:t>
            </a:r>
            <a:r>
              <a:rPr lang="it-IT" sz="1400" dirty="0" err="1">
                <a:solidFill>
                  <a:srgbClr val="0A51A1"/>
                </a:solidFill>
                <a:latin typeface="Titillium Web" panose="00000500000000000000" pitchFamily="2" charset="0"/>
                <a:ea typeface="Microsoft YaHei" panose="020B0503020204020204" pitchFamily="34" charset="-122"/>
              </a:rPr>
              <a:t>dPCM</a:t>
            </a:r>
            <a:r>
              <a:rPr lang="it-IT" sz="1400" dirty="0">
                <a:solidFill>
                  <a:srgbClr val="0A51A1"/>
                </a:solidFill>
                <a:latin typeface="Titillium Web" panose="00000500000000000000" pitchFamily="2" charset="0"/>
                <a:ea typeface="Microsoft YaHei" panose="020B0503020204020204" pitchFamily="34" charset="-122"/>
              </a:rPr>
              <a:t> 29 luglio 2021, con </a:t>
            </a:r>
            <a:r>
              <a:rPr lang="it-IT" sz="1400" b="1" dirty="0">
                <a:solidFill>
                  <a:srgbClr val="0A51A1"/>
                </a:solidFill>
                <a:latin typeface="Titillium Web" panose="00000500000000000000" pitchFamily="2" charset="0"/>
                <a:ea typeface="Microsoft YaHei" panose="020B0503020204020204" pitchFamily="34" charset="-122"/>
              </a:rPr>
              <a:t>l’obiettivo di favorire la qualità, lo sviluppo e l’efficienza della progettazione e degli investimenti pubblici delle Amministrazioni centrali e degli </a:t>
            </a:r>
            <a:r>
              <a:rPr lang="it-IT" sz="1400" b="1" u="sng" dirty="0">
                <a:solidFill>
                  <a:srgbClr val="0A51A1"/>
                </a:solidFill>
                <a:latin typeface="Titillium Web" panose="00000500000000000000" pitchFamily="2" charset="0"/>
                <a:ea typeface="Microsoft YaHei" panose="020B0503020204020204" pitchFamily="34" charset="-122"/>
              </a:rPr>
              <a:t>Enti territoriali</a:t>
            </a:r>
            <a:r>
              <a:rPr lang="it-IT" sz="1400" dirty="0">
                <a:solidFill>
                  <a:srgbClr val="0A51A1"/>
                </a:solidFill>
                <a:latin typeface="Titillium Web" panose="00000500000000000000" pitchFamily="2" charset="0"/>
                <a:ea typeface="Microsoft YaHei" panose="020B0503020204020204" pitchFamily="34" charset="-122"/>
              </a:rPr>
              <a:t>. </a:t>
            </a:r>
          </a:p>
          <a:p>
            <a:pPr algn="just">
              <a:lnSpc>
                <a:spcPts val="1920"/>
              </a:lnSpc>
              <a:spcBef>
                <a:spcPts val="600"/>
              </a:spcBef>
            </a:pPr>
            <a:r>
              <a:rPr lang="it-IT" sz="1400" dirty="0">
                <a:solidFill>
                  <a:srgbClr val="0A51A1"/>
                </a:solidFill>
                <a:latin typeface="Titillium Web" panose="00000500000000000000" pitchFamily="2" charset="0"/>
                <a:ea typeface="Microsoft YaHei" panose="020B0503020204020204" pitchFamily="34" charset="-122"/>
              </a:rPr>
              <a:t>La Struttura conta oggi su un organico di circa 200 esperti per fornire, anche grazie allo sviluppo di partnership e convenzioni con soggetti qualificati, pubblici e privati, </a:t>
            </a:r>
            <a:r>
              <a:rPr lang="it-IT" sz="1400" b="1" dirty="0">
                <a:solidFill>
                  <a:srgbClr val="0A51A1"/>
                </a:solidFill>
                <a:latin typeface="Titillium Web" panose="00000500000000000000" pitchFamily="2" charset="0"/>
                <a:ea typeface="Microsoft YaHei" panose="020B0503020204020204" pitchFamily="34" charset="-122"/>
              </a:rPr>
              <a:t>supporto tecnico per i servizi di ingegneria e architettura</a:t>
            </a:r>
            <a:r>
              <a:rPr lang="it-IT" sz="1400" dirty="0">
                <a:solidFill>
                  <a:srgbClr val="0A51A1"/>
                </a:solidFill>
                <a:latin typeface="Titillium Web" panose="00000500000000000000" pitchFamily="2" charset="0"/>
                <a:ea typeface="Microsoft YaHei" panose="020B0503020204020204" pitchFamily="34" charset="-122"/>
              </a:rPr>
              <a:t>, </a:t>
            </a:r>
            <a:r>
              <a:rPr lang="it-IT" sz="1400" b="1" dirty="0">
                <a:solidFill>
                  <a:srgbClr val="0A51A1"/>
                </a:solidFill>
                <a:latin typeface="Titillium Web" panose="00000500000000000000" pitchFamily="2" charset="0"/>
                <a:ea typeface="Microsoft YaHei" panose="020B0503020204020204" pitchFamily="34" charset="-122"/>
              </a:rPr>
              <a:t>attività di indirizzo progettuale</a:t>
            </a:r>
            <a:r>
              <a:rPr lang="it-IT" sz="1400" dirty="0">
                <a:solidFill>
                  <a:srgbClr val="0A51A1"/>
                </a:solidFill>
                <a:latin typeface="Titillium Web" panose="00000500000000000000" pitchFamily="2" charset="0"/>
                <a:ea typeface="Microsoft YaHei" panose="020B0503020204020204" pitchFamily="34" charset="-122"/>
              </a:rPr>
              <a:t>, </a:t>
            </a:r>
            <a:r>
              <a:rPr lang="it-IT" sz="1400" b="1" dirty="0">
                <a:solidFill>
                  <a:srgbClr val="0A51A1"/>
                </a:solidFill>
                <a:latin typeface="Titillium Web" panose="00000500000000000000" pitchFamily="2" charset="0"/>
                <a:ea typeface="Microsoft YaHei" panose="020B0503020204020204" pitchFamily="34" charset="-122"/>
              </a:rPr>
              <a:t>project management</a:t>
            </a:r>
            <a:r>
              <a:rPr lang="it-IT" sz="1400" dirty="0">
                <a:solidFill>
                  <a:srgbClr val="0A51A1"/>
                </a:solidFill>
                <a:latin typeface="Titillium Web" panose="00000500000000000000" pitchFamily="2" charset="0"/>
                <a:ea typeface="Microsoft YaHei" panose="020B0503020204020204" pitchFamily="34" charset="-122"/>
              </a:rPr>
              <a:t> e ogni altra attività per garantire </a:t>
            </a:r>
            <a:r>
              <a:rPr lang="it-IT" sz="1400" b="1" dirty="0">
                <a:solidFill>
                  <a:srgbClr val="0A51A1"/>
                </a:solidFill>
                <a:latin typeface="Titillium Web" panose="00000500000000000000" pitchFamily="2" charset="0"/>
                <a:ea typeface="Microsoft YaHei" panose="020B0503020204020204" pitchFamily="34" charset="-122"/>
              </a:rPr>
              <a:t>la qualità della progettazione e il rispetto dei tempi di esecuzione</a:t>
            </a:r>
            <a:r>
              <a:rPr lang="it-IT" sz="1400" dirty="0">
                <a:solidFill>
                  <a:srgbClr val="0A51A1"/>
                </a:solidFill>
                <a:latin typeface="Titillium Web" panose="00000500000000000000" pitchFamily="2" charset="0"/>
                <a:ea typeface="Microsoft YaHei" panose="020B0503020204020204" pitchFamily="34" charset="-122"/>
              </a:rPr>
              <a:t>.</a:t>
            </a:r>
          </a:p>
        </p:txBody>
      </p:sp>
      <p:sp>
        <p:nvSpPr>
          <p:cNvPr id="7" name="CasellaDiTesto 6">
            <a:extLst>
              <a:ext uri="{FF2B5EF4-FFF2-40B4-BE49-F238E27FC236}">
                <a16:creationId xmlns:a16="http://schemas.microsoft.com/office/drawing/2014/main" id="{7D795244-160C-3DF3-9159-09B72DEE974D}"/>
              </a:ext>
            </a:extLst>
          </p:cNvPr>
          <p:cNvSpPr txBox="1"/>
          <p:nvPr/>
        </p:nvSpPr>
        <p:spPr>
          <a:xfrm>
            <a:off x="8790377" y="2467776"/>
            <a:ext cx="2007317" cy="1629641"/>
          </a:xfrm>
          <a:prstGeom prst="rect">
            <a:avLst/>
          </a:prstGeom>
          <a:noFill/>
          <a:ln>
            <a:noFill/>
          </a:ln>
          <a:effectLst/>
        </p:spPr>
        <p:txBody>
          <a:bodyPr spcFirstLastPara="0" vert="horz" wrap="square" lIns="0" tIns="0" rIns="0" bIns="0" numCol="1" spcCol="1270" rtlCol="0" anchor="t" anchorCtr="0">
            <a:noAutofit/>
          </a:bodyPr>
          <a:lstStyle>
            <a:defPPr>
              <a:defRPr lang="en-US"/>
            </a:defPPr>
            <a:lvl1pPr algn="ctr">
              <a:defRPr sz="2800" b="1" spc="180">
                <a:solidFill>
                  <a:srgbClr val="000000"/>
                </a:solidFill>
                <a:latin typeface="Forum"/>
              </a:defRPr>
            </a:lvl1pPr>
          </a:lstStyle>
          <a:p>
            <a:r>
              <a:rPr lang="it-IT" sz="1200" u="sng" dirty="0">
                <a:solidFill>
                  <a:srgbClr val="101F50"/>
                </a:solidFill>
              </a:rPr>
              <a:t>MISSION</a:t>
            </a:r>
          </a:p>
          <a:p>
            <a:r>
              <a:rPr lang="it-IT" sz="1200" dirty="0">
                <a:solidFill>
                  <a:srgbClr val="101F50"/>
                </a:solidFill>
              </a:rPr>
              <a:t>Favorire lo sviluppo e l'efficienza della progettazione e degli investimenti pubblici delle Amministrazioni Centrali e degli Enti Territoriali</a:t>
            </a:r>
          </a:p>
        </p:txBody>
      </p:sp>
      <p:sp>
        <p:nvSpPr>
          <p:cNvPr id="15" name="Ovale 14">
            <a:extLst>
              <a:ext uri="{FF2B5EF4-FFF2-40B4-BE49-F238E27FC236}">
                <a16:creationId xmlns:a16="http://schemas.microsoft.com/office/drawing/2014/main" id="{F07213F4-E837-6489-13FA-B35C376D958A}"/>
              </a:ext>
            </a:extLst>
          </p:cNvPr>
          <p:cNvSpPr/>
          <p:nvPr/>
        </p:nvSpPr>
        <p:spPr>
          <a:xfrm>
            <a:off x="8592057" y="2217053"/>
            <a:ext cx="2319648" cy="2200035"/>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200" dirty="0"/>
          </a:p>
        </p:txBody>
      </p:sp>
      <p:sp>
        <p:nvSpPr>
          <p:cNvPr id="16" name="CasellaDiTesto 15">
            <a:extLst>
              <a:ext uri="{FF2B5EF4-FFF2-40B4-BE49-F238E27FC236}">
                <a16:creationId xmlns:a16="http://schemas.microsoft.com/office/drawing/2014/main" id="{A98E4ECF-BDC6-1DCC-96D2-A3628BEA2D09}"/>
              </a:ext>
            </a:extLst>
          </p:cNvPr>
          <p:cNvSpPr txBox="1"/>
          <p:nvPr/>
        </p:nvSpPr>
        <p:spPr>
          <a:xfrm>
            <a:off x="8790377" y="2544568"/>
            <a:ext cx="2007317" cy="1629641"/>
          </a:xfrm>
          <a:prstGeom prst="rect">
            <a:avLst/>
          </a:prstGeom>
          <a:noFill/>
          <a:ln>
            <a:noFill/>
          </a:ln>
          <a:effectLst/>
        </p:spPr>
        <p:txBody>
          <a:bodyPr spcFirstLastPara="0" vert="horz" wrap="square" lIns="0" tIns="0" rIns="0" bIns="0" numCol="1" spcCol="1270" rtlCol="0" anchor="t" anchorCtr="0">
            <a:noAutofit/>
          </a:bodyPr>
          <a:lstStyle>
            <a:defPPr>
              <a:defRPr lang="en-US"/>
            </a:defPPr>
            <a:lvl1pPr algn="ctr">
              <a:defRPr sz="2800" b="1" spc="180">
                <a:solidFill>
                  <a:srgbClr val="000000"/>
                </a:solidFill>
                <a:latin typeface="Forum"/>
              </a:defRPr>
            </a:lvl1pPr>
          </a:lstStyle>
          <a:p>
            <a:r>
              <a:rPr lang="it-IT" sz="1200" u="sng" dirty="0">
                <a:solidFill>
                  <a:srgbClr val="0A51A1"/>
                </a:solidFill>
                <a:latin typeface="Titillium Web" panose="00000500000000000000" pitchFamily="2" charset="0"/>
                <a:ea typeface="Microsoft YaHei" panose="020B0503020204020204" pitchFamily="34" charset="-122"/>
              </a:rPr>
              <a:t>MISSION</a:t>
            </a:r>
          </a:p>
          <a:p>
            <a:r>
              <a:rPr lang="it-IT" sz="1200" dirty="0">
                <a:solidFill>
                  <a:srgbClr val="0A51A1"/>
                </a:solidFill>
                <a:latin typeface="Titillium Web" panose="00000500000000000000" pitchFamily="2" charset="0"/>
                <a:ea typeface="Microsoft YaHei" panose="020B0503020204020204" pitchFamily="34" charset="-122"/>
              </a:rPr>
              <a:t>Favorire lo sviluppo e l'efficienza della progettazione e degli investimenti pubblici delle Amministrazioni Centrali e degli Enti Territoriali</a:t>
            </a:r>
          </a:p>
        </p:txBody>
      </p:sp>
      <p:pic>
        <p:nvPicPr>
          <p:cNvPr id="3" name="Immagine 2">
            <a:extLst>
              <a:ext uri="{FF2B5EF4-FFF2-40B4-BE49-F238E27FC236}">
                <a16:creationId xmlns:a16="http://schemas.microsoft.com/office/drawing/2014/main" id="{AECFFA81-BA9D-13C5-FAF8-EBD7712BBEB1}"/>
              </a:ext>
            </a:extLst>
          </p:cNvPr>
          <p:cNvPicPr>
            <a:picLocks noChangeAspect="1"/>
          </p:cNvPicPr>
          <p:nvPr/>
        </p:nvPicPr>
        <p:blipFill>
          <a:blip r:embed="rId2"/>
          <a:stretch>
            <a:fillRect/>
          </a:stretch>
        </p:blipFill>
        <p:spPr>
          <a:xfrm>
            <a:off x="2605576" y="5955782"/>
            <a:ext cx="6728294" cy="839908"/>
          </a:xfrm>
          <a:prstGeom prst="rect">
            <a:avLst/>
          </a:prstGeom>
        </p:spPr>
      </p:pic>
      <p:pic>
        <p:nvPicPr>
          <p:cNvPr id="4" name="Immagine 3">
            <a:extLst>
              <a:ext uri="{FF2B5EF4-FFF2-40B4-BE49-F238E27FC236}">
                <a16:creationId xmlns:a16="http://schemas.microsoft.com/office/drawing/2014/main" id="{4B2D17B6-3177-AC58-CF1C-9618F47353CB}"/>
              </a:ext>
            </a:extLst>
          </p:cNvPr>
          <p:cNvPicPr/>
          <p:nvPr/>
        </p:nvPicPr>
        <p:blipFill rotWithShape="1">
          <a:blip r:embed="rId3">
            <a:extLst>
              <a:ext uri="{28A0092B-C50C-407E-A947-70E740481C1C}">
                <a14:useLocalDpi xmlns:a14="http://schemas.microsoft.com/office/drawing/2010/main" val="0"/>
              </a:ext>
            </a:extLst>
          </a:blip>
          <a:srcRect t="39020" b="38564"/>
          <a:stretch/>
        </p:blipFill>
        <p:spPr bwMode="auto">
          <a:xfrm>
            <a:off x="3271713" y="193417"/>
            <a:ext cx="8399356" cy="5127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7208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A1C0C68-C76D-6DF7-16BF-41200C603322}"/>
              </a:ext>
            </a:extLst>
          </p:cNvPr>
          <p:cNvPicPr>
            <a:picLocks noChangeAspect="1"/>
          </p:cNvPicPr>
          <p:nvPr/>
        </p:nvPicPr>
        <p:blipFill>
          <a:blip r:embed="rId2"/>
          <a:stretch>
            <a:fillRect/>
          </a:stretch>
        </p:blipFill>
        <p:spPr>
          <a:xfrm>
            <a:off x="494075" y="1081291"/>
            <a:ext cx="10596172" cy="4766861"/>
          </a:xfrm>
          <a:prstGeom prst="rect">
            <a:avLst/>
          </a:prstGeom>
        </p:spPr>
      </p:pic>
      <p:cxnSp>
        <p:nvCxnSpPr>
          <p:cNvPr id="5" name="Connettore diritto 4">
            <a:extLst>
              <a:ext uri="{FF2B5EF4-FFF2-40B4-BE49-F238E27FC236}">
                <a16:creationId xmlns:a16="http://schemas.microsoft.com/office/drawing/2014/main" id="{2ADE276E-D28C-427E-A7EC-2FE9D17A59F8}"/>
              </a:ext>
            </a:extLst>
          </p:cNvPr>
          <p:cNvCxnSpPr>
            <a:cxnSpLocks/>
          </p:cNvCxnSpPr>
          <p:nvPr/>
        </p:nvCxnSpPr>
        <p:spPr>
          <a:xfrm flipV="1">
            <a:off x="0" y="988292"/>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EE5AE3A9-D378-42C7-A584-1A6D76B71E99}"/>
              </a:ext>
            </a:extLst>
          </p:cNvPr>
          <p:cNvCxnSpPr>
            <a:cxnSpLocks/>
          </p:cNvCxnSpPr>
          <p:nvPr/>
        </p:nvCxnSpPr>
        <p:spPr>
          <a:xfrm flipV="1">
            <a:off x="0" y="5869708"/>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 Box 1">
            <a:extLst>
              <a:ext uri="{FF2B5EF4-FFF2-40B4-BE49-F238E27FC236}">
                <a16:creationId xmlns:a16="http://schemas.microsoft.com/office/drawing/2014/main" id="{C31C4D56-B23F-1802-6B7E-0869679BF223}"/>
              </a:ext>
            </a:extLst>
          </p:cNvPr>
          <p:cNvSpPr txBox="1">
            <a:spLocks noChangeArrowheads="1"/>
          </p:cNvSpPr>
          <p:nvPr/>
        </p:nvSpPr>
        <p:spPr bwMode="auto">
          <a:xfrm>
            <a:off x="155395" y="248796"/>
            <a:ext cx="2965310" cy="541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FontTx/>
              <a:buNone/>
            </a:pPr>
            <a:r>
              <a:rPr lang="it-IT" altLang="it-IT" sz="1400" dirty="0">
                <a:solidFill>
                  <a:srgbClr val="0A51A1"/>
                </a:solidFill>
                <a:latin typeface="Titillium Web Black" panose="00000A00000000000000" pitchFamily="2" charset="0"/>
              </a:rPr>
              <a:t>Il supporto dell’Agenzia del Demanio agli enti locali territoriali </a:t>
            </a:r>
          </a:p>
        </p:txBody>
      </p:sp>
      <p:pic>
        <p:nvPicPr>
          <p:cNvPr id="2" name="Immagine 1">
            <a:extLst>
              <a:ext uri="{FF2B5EF4-FFF2-40B4-BE49-F238E27FC236}">
                <a16:creationId xmlns:a16="http://schemas.microsoft.com/office/drawing/2014/main" id="{F4AA36A3-DEAF-404F-ABD5-4CE8825218C6}"/>
              </a:ext>
            </a:extLst>
          </p:cNvPr>
          <p:cNvPicPr>
            <a:picLocks noChangeAspect="1"/>
          </p:cNvPicPr>
          <p:nvPr/>
        </p:nvPicPr>
        <p:blipFill>
          <a:blip r:embed="rId3"/>
          <a:stretch>
            <a:fillRect/>
          </a:stretch>
        </p:blipFill>
        <p:spPr>
          <a:xfrm>
            <a:off x="2605576" y="5955782"/>
            <a:ext cx="6728294" cy="839908"/>
          </a:xfrm>
          <a:prstGeom prst="rect">
            <a:avLst/>
          </a:prstGeom>
        </p:spPr>
      </p:pic>
      <p:pic>
        <p:nvPicPr>
          <p:cNvPr id="3" name="Immagine 2">
            <a:extLst>
              <a:ext uri="{FF2B5EF4-FFF2-40B4-BE49-F238E27FC236}">
                <a16:creationId xmlns:a16="http://schemas.microsoft.com/office/drawing/2014/main" id="{A5FF7ADD-3123-D275-ADF0-D154A1DF085D}"/>
              </a:ext>
            </a:extLst>
          </p:cNvPr>
          <p:cNvPicPr/>
          <p:nvPr/>
        </p:nvPicPr>
        <p:blipFill rotWithShape="1">
          <a:blip r:embed="rId4">
            <a:extLst>
              <a:ext uri="{28A0092B-C50C-407E-A947-70E740481C1C}">
                <a14:useLocalDpi xmlns:a14="http://schemas.microsoft.com/office/drawing/2010/main" val="0"/>
              </a:ext>
            </a:extLst>
          </a:blip>
          <a:srcRect t="39020" b="38564"/>
          <a:stretch/>
        </p:blipFill>
        <p:spPr bwMode="auto">
          <a:xfrm>
            <a:off x="3271713" y="193417"/>
            <a:ext cx="8399356" cy="512748"/>
          </a:xfrm>
          <a:prstGeom prst="rect">
            <a:avLst/>
          </a:prstGeom>
          <a:ln>
            <a:noFill/>
          </a:ln>
          <a:extLst>
            <a:ext uri="{53640926-AAD7-44D8-BBD7-CCE9431645EC}">
              <a14:shadowObscured xmlns:a14="http://schemas.microsoft.com/office/drawing/2010/main"/>
            </a:ext>
          </a:extLst>
        </p:spPr>
      </p:pic>
      <p:sp>
        <p:nvSpPr>
          <p:cNvPr id="8" name="CasellaDiTesto 7">
            <a:extLst>
              <a:ext uri="{FF2B5EF4-FFF2-40B4-BE49-F238E27FC236}">
                <a16:creationId xmlns:a16="http://schemas.microsoft.com/office/drawing/2014/main" id="{90074568-637A-BE9D-2B1F-5AE90190671A}"/>
              </a:ext>
            </a:extLst>
          </p:cNvPr>
          <p:cNvSpPr txBox="1"/>
          <p:nvPr/>
        </p:nvSpPr>
        <p:spPr>
          <a:xfrm>
            <a:off x="7978776" y="3455434"/>
            <a:ext cx="1076532" cy="334313"/>
          </a:xfrm>
          <a:prstGeom prst="rect">
            <a:avLst/>
          </a:prstGeom>
          <a:solidFill>
            <a:srgbClr val="D1D4E3"/>
          </a:solidFill>
          <a:ln w="15875" cap="rnd">
            <a:solidFill>
              <a:srgbClr val="D1D4E3"/>
            </a:solidFill>
          </a:ln>
          <a:effectLst>
            <a:softEdge rad="0"/>
          </a:effectLst>
        </p:spPr>
        <p:txBody>
          <a:bodyPr wrap="square" tIns="72000" rtlCol="0" anchor="t" anchorCtr="1">
            <a:spAutoFit/>
          </a:bodyPr>
          <a:lstStyle/>
          <a:p>
            <a:r>
              <a:rPr lang="it-IT" sz="1400" b="1" dirty="0">
                <a:solidFill>
                  <a:schemeClr val="accent1">
                    <a:lumMod val="50000"/>
                  </a:schemeClr>
                </a:solidFill>
                <a:latin typeface="Cambria" panose="02040503050406030204" pitchFamily="18" charset="0"/>
                <a:ea typeface="Cambria" panose="02040503050406030204" pitchFamily="18" charset="0"/>
              </a:rPr>
              <a:t>180 unità</a:t>
            </a:r>
          </a:p>
        </p:txBody>
      </p:sp>
      <p:sp>
        <p:nvSpPr>
          <p:cNvPr id="19" name="Rettangolo con angoli arrotondati 18">
            <a:extLst>
              <a:ext uri="{FF2B5EF4-FFF2-40B4-BE49-F238E27FC236}">
                <a16:creationId xmlns:a16="http://schemas.microsoft.com/office/drawing/2014/main" id="{1ECBCEC8-4A08-5117-01F5-F4B6C2977A8C}"/>
              </a:ext>
            </a:extLst>
          </p:cNvPr>
          <p:cNvSpPr/>
          <p:nvPr/>
        </p:nvSpPr>
        <p:spPr>
          <a:xfrm>
            <a:off x="9469140" y="3478880"/>
            <a:ext cx="950400" cy="306000"/>
          </a:xfrm>
          <a:prstGeom prst="roundRect">
            <a:avLst/>
          </a:prstGeom>
          <a:solidFill>
            <a:schemeClr val="bg1">
              <a:alpha val="0"/>
            </a:schemeClr>
          </a:solidFill>
          <a:ln>
            <a:solidFill>
              <a:srgbClr val="4752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6">
            <a:extLst>
              <a:ext uri="{FF2B5EF4-FFF2-40B4-BE49-F238E27FC236}">
                <a16:creationId xmlns:a16="http://schemas.microsoft.com/office/drawing/2014/main" id="{2E426487-01CA-9A3D-C1BE-98198C8EBD83}"/>
              </a:ext>
            </a:extLst>
          </p:cNvPr>
          <p:cNvSpPr txBox="1"/>
          <p:nvPr/>
        </p:nvSpPr>
        <p:spPr>
          <a:xfrm>
            <a:off x="9406074" y="3464723"/>
            <a:ext cx="1076532" cy="334313"/>
          </a:xfrm>
          <a:prstGeom prst="rect">
            <a:avLst/>
          </a:prstGeom>
          <a:solidFill>
            <a:srgbClr val="D1D4E3"/>
          </a:solidFill>
          <a:ln w="15875" cap="rnd">
            <a:solidFill>
              <a:srgbClr val="D1D4E3"/>
            </a:solidFill>
          </a:ln>
          <a:effectLst>
            <a:softEdge rad="0"/>
          </a:effectLst>
        </p:spPr>
        <p:txBody>
          <a:bodyPr wrap="square" tIns="72000" rtlCol="0" anchor="t" anchorCtr="1">
            <a:spAutoFit/>
          </a:bodyPr>
          <a:lstStyle/>
          <a:p>
            <a:r>
              <a:rPr lang="it-IT" sz="1400" b="1" dirty="0">
                <a:solidFill>
                  <a:schemeClr val="accent1">
                    <a:lumMod val="50000"/>
                  </a:schemeClr>
                </a:solidFill>
                <a:latin typeface="Cambria" panose="02040503050406030204" pitchFamily="18" charset="0"/>
                <a:ea typeface="Cambria" panose="02040503050406030204" pitchFamily="18" charset="0"/>
              </a:rPr>
              <a:t>201 unità</a:t>
            </a:r>
          </a:p>
        </p:txBody>
      </p:sp>
      <p:grpSp>
        <p:nvGrpSpPr>
          <p:cNvPr id="22" name="Gruppo 21">
            <a:extLst>
              <a:ext uri="{FF2B5EF4-FFF2-40B4-BE49-F238E27FC236}">
                <a16:creationId xmlns:a16="http://schemas.microsoft.com/office/drawing/2014/main" id="{609A9FE8-3EC6-7F0C-2C81-52B8D4A3FF33}"/>
              </a:ext>
            </a:extLst>
          </p:cNvPr>
          <p:cNvGrpSpPr/>
          <p:nvPr/>
        </p:nvGrpSpPr>
        <p:grpSpPr>
          <a:xfrm>
            <a:off x="8043953" y="2894872"/>
            <a:ext cx="2366914" cy="890008"/>
            <a:chOff x="8043953" y="2894872"/>
            <a:chExt cx="2366914" cy="890008"/>
          </a:xfrm>
        </p:grpSpPr>
        <p:sp>
          <p:nvSpPr>
            <p:cNvPr id="17" name="CasellaDiTesto 16">
              <a:extLst>
                <a:ext uri="{FF2B5EF4-FFF2-40B4-BE49-F238E27FC236}">
                  <a16:creationId xmlns:a16="http://schemas.microsoft.com/office/drawing/2014/main" id="{7E68093A-3EEC-9326-CEB9-6690C84113E0}"/>
                </a:ext>
              </a:extLst>
            </p:cNvPr>
            <p:cNvSpPr txBox="1"/>
            <p:nvPr/>
          </p:nvSpPr>
          <p:spPr>
            <a:xfrm>
              <a:off x="8047234" y="2894872"/>
              <a:ext cx="1080000" cy="252000"/>
            </a:xfrm>
            <a:prstGeom prst="rect">
              <a:avLst/>
            </a:prstGeom>
            <a:solidFill>
              <a:srgbClr val="D1D4E3"/>
            </a:solidFill>
          </p:spPr>
          <p:txBody>
            <a:bodyPr wrap="square" rtlCol="0" anchor="t" anchorCtr="1">
              <a:noAutofit/>
            </a:bodyPr>
            <a:lstStyle/>
            <a:p>
              <a:r>
                <a:rPr lang="it-IT" sz="1150" b="1" dirty="0">
                  <a:solidFill>
                    <a:srgbClr val="203864"/>
                  </a:solidFill>
                  <a:latin typeface="Cambria" panose="02040503050406030204" pitchFamily="18" charset="0"/>
                  <a:ea typeface="Cambria" panose="02040503050406030204" pitchFamily="18" charset="0"/>
                  <a:cs typeface="Aldhabi" panose="01000000000000000000" pitchFamily="2" charset="-78"/>
                </a:rPr>
                <a:t>lug 2023</a:t>
              </a:r>
            </a:p>
          </p:txBody>
        </p:sp>
        <p:grpSp>
          <p:nvGrpSpPr>
            <p:cNvPr id="16" name="Gruppo 15">
              <a:extLst>
                <a:ext uri="{FF2B5EF4-FFF2-40B4-BE49-F238E27FC236}">
                  <a16:creationId xmlns:a16="http://schemas.microsoft.com/office/drawing/2014/main" id="{533DB8A7-5F32-5BC5-E6F2-F95F94016853}"/>
                </a:ext>
              </a:extLst>
            </p:cNvPr>
            <p:cNvGrpSpPr/>
            <p:nvPr/>
          </p:nvGrpSpPr>
          <p:grpSpPr>
            <a:xfrm>
              <a:off x="8043953" y="3464722"/>
              <a:ext cx="2366914" cy="320158"/>
              <a:chOff x="8052626" y="3464722"/>
              <a:chExt cx="2366914" cy="320158"/>
            </a:xfrm>
          </p:grpSpPr>
          <p:sp>
            <p:nvSpPr>
              <p:cNvPr id="11" name="Rettangolo con angoli arrotondati 10">
                <a:extLst>
                  <a:ext uri="{FF2B5EF4-FFF2-40B4-BE49-F238E27FC236}">
                    <a16:creationId xmlns:a16="http://schemas.microsoft.com/office/drawing/2014/main" id="{ABA63EBE-28B3-4920-0C9C-54FE3FBD6D49}"/>
                  </a:ext>
                </a:extLst>
              </p:cNvPr>
              <p:cNvSpPr/>
              <p:nvPr/>
            </p:nvSpPr>
            <p:spPr>
              <a:xfrm>
                <a:off x="8052626" y="3464722"/>
                <a:ext cx="950400" cy="306000"/>
              </a:xfrm>
              <a:prstGeom prst="roundRect">
                <a:avLst/>
              </a:prstGeom>
              <a:solidFill>
                <a:schemeClr val="bg1">
                  <a:alpha val="0"/>
                </a:schemeClr>
              </a:solidFill>
              <a:ln>
                <a:solidFill>
                  <a:srgbClr val="4752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Rettangolo con angoli arrotondati 11">
                <a:extLst>
                  <a:ext uri="{FF2B5EF4-FFF2-40B4-BE49-F238E27FC236}">
                    <a16:creationId xmlns:a16="http://schemas.microsoft.com/office/drawing/2014/main" id="{B665E767-8459-C2CD-D230-F3A0F578CFA9}"/>
                  </a:ext>
                </a:extLst>
              </p:cNvPr>
              <p:cNvSpPr/>
              <p:nvPr/>
            </p:nvSpPr>
            <p:spPr>
              <a:xfrm>
                <a:off x="9469140" y="3478880"/>
                <a:ext cx="950400" cy="306000"/>
              </a:xfrm>
              <a:prstGeom prst="roundRect">
                <a:avLst/>
              </a:prstGeom>
              <a:solidFill>
                <a:schemeClr val="bg1">
                  <a:alpha val="0"/>
                </a:schemeClr>
              </a:solidFill>
              <a:ln>
                <a:solidFill>
                  <a:srgbClr val="4752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spTree>
    <p:extLst>
      <p:ext uri="{BB962C8B-B14F-4D97-AF65-F5344CB8AC3E}">
        <p14:creationId xmlns:p14="http://schemas.microsoft.com/office/powerpoint/2010/main" val="105569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ma 10">
            <a:extLst>
              <a:ext uri="{FF2B5EF4-FFF2-40B4-BE49-F238E27FC236}">
                <a16:creationId xmlns:a16="http://schemas.microsoft.com/office/drawing/2014/main" id="{69F7D503-0C0C-4CE6-0D1F-753DD5C30CC9}"/>
              </a:ext>
            </a:extLst>
          </p:cNvPr>
          <p:cNvGraphicFramePr/>
          <p:nvPr>
            <p:extLst>
              <p:ext uri="{D42A27DB-BD31-4B8C-83A1-F6EECF244321}">
                <p14:modId xmlns:p14="http://schemas.microsoft.com/office/powerpoint/2010/main" val="3966219300"/>
              </p:ext>
            </p:extLst>
          </p:nvPr>
        </p:nvGraphicFramePr>
        <p:xfrm>
          <a:off x="262096" y="2506402"/>
          <a:ext cx="7947736" cy="3277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Connettore diritto 4">
            <a:extLst>
              <a:ext uri="{FF2B5EF4-FFF2-40B4-BE49-F238E27FC236}">
                <a16:creationId xmlns:a16="http://schemas.microsoft.com/office/drawing/2014/main" id="{2ADE276E-D28C-427E-A7EC-2FE9D17A59F8}"/>
              </a:ext>
            </a:extLst>
          </p:cNvPr>
          <p:cNvCxnSpPr>
            <a:cxnSpLocks/>
          </p:cNvCxnSpPr>
          <p:nvPr/>
        </p:nvCxnSpPr>
        <p:spPr>
          <a:xfrm flipV="1">
            <a:off x="0" y="988292"/>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EE5AE3A9-D378-42C7-A584-1A6D76B71E99}"/>
              </a:ext>
            </a:extLst>
          </p:cNvPr>
          <p:cNvCxnSpPr>
            <a:cxnSpLocks/>
          </p:cNvCxnSpPr>
          <p:nvPr/>
        </p:nvCxnSpPr>
        <p:spPr>
          <a:xfrm flipV="1">
            <a:off x="0" y="5869708"/>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 Box 1">
            <a:extLst>
              <a:ext uri="{FF2B5EF4-FFF2-40B4-BE49-F238E27FC236}">
                <a16:creationId xmlns:a16="http://schemas.microsoft.com/office/drawing/2014/main" id="{C31C4D56-B23F-1802-6B7E-0869679BF223}"/>
              </a:ext>
            </a:extLst>
          </p:cNvPr>
          <p:cNvSpPr txBox="1">
            <a:spLocks noChangeArrowheads="1"/>
          </p:cNvSpPr>
          <p:nvPr/>
        </p:nvSpPr>
        <p:spPr bwMode="auto">
          <a:xfrm>
            <a:off x="155395" y="248796"/>
            <a:ext cx="2965310" cy="541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FontTx/>
              <a:buNone/>
            </a:pPr>
            <a:r>
              <a:rPr lang="it-IT" altLang="it-IT" sz="1400" dirty="0">
                <a:solidFill>
                  <a:srgbClr val="0A51A1"/>
                </a:solidFill>
                <a:latin typeface="Titillium Web Black" panose="00000A00000000000000" pitchFamily="2" charset="0"/>
              </a:rPr>
              <a:t>Il supporto dell’Agenzia del Demanio agli enti locali territoriali </a:t>
            </a:r>
          </a:p>
        </p:txBody>
      </p:sp>
      <p:pic>
        <p:nvPicPr>
          <p:cNvPr id="2" name="Immagine 1">
            <a:extLst>
              <a:ext uri="{FF2B5EF4-FFF2-40B4-BE49-F238E27FC236}">
                <a16:creationId xmlns:a16="http://schemas.microsoft.com/office/drawing/2014/main" id="{F4AA36A3-DEAF-404F-ABD5-4CE8825218C6}"/>
              </a:ext>
            </a:extLst>
          </p:cNvPr>
          <p:cNvPicPr>
            <a:picLocks noChangeAspect="1"/>
          </p:cNvPicPr>
          <p:nvPr/>
        </p:nvPicPr>
        <p:blipFill>
          <a:blip r:embed="rId7"/>
          <a:stretch>
            <a:fillRect/>
          </a:stretch>
        </p:blipFill>
        <p:spPr>
          <a:xfrm>
            <a:off x="2605576" y="5955782"/>
            <a:ext cx="6728294" cy="839908"/>
          </a:xfrm>
          <a:prstGeom prst="rect">
            <a:avLst/>
          </a:prstGeom>
        </p:spPr>
      </p:pic>
      <p:pic>
        <p:nvPicPr>
          <p:cNvPr id="3" name="Immagine 2">
            <a:extLst>
              <a:ext uri="{FF2B5EF4-FFF2-40B4-BE49-F238E27FC236}">
                <a16:creationId xmlns:a16="http://schemas.microsoft.com/office/drawing/2014/main" id="{A5FF7ADD-3123-D275-ADF0-D154A1DF085D}"/>
              </a:ext>
            </a:extLst>
          </p:cNvPr>
          <p:cNvPicPr/>
          <p:nvPr/>
        </p:nvPicPr>
        <p:blipFill rotWithShape="1">
          <a:blip r:embed="rId8">
            <a:extLst>
              <a:ext uri="{28A0092B-C50C-407E-A947-70E740481C1C}">
                <a14:useLocalDpi xmlns:a14="http://schemas.microsoft.com/office/drawing/2010/main" val="0"/>
              </a:ext>
            </a:extLst>
          </a:blip>
          <a:srcRect t="39020" b="38564"/>
          <a:stretch/>
        </p:blipFill>
        <p:spPr bwMode="auto">
          <a:xfrm>
            <a:off x="3271713" y="193417"/>
            <a:ext cx="8399356" cy="512748"/>
          </a:xfrm>
          <a:prstGeom prst="rect">
            <a:avLst/>
          </a:prstGeom>
          <a:ln>
            <a:noFill/>
          </a:ln>
          <a:extLst>
            <a:ext uri="{53640926-AAD7-44D8-BBD7-CCE9431645EC}">
              <a14:shadowObscured xmlns:a14="http://schemas.microsoft.com/office/drawing/2010/main"/>
            </a:ext>
          </a:extLst>
        </p:spPr>
      </p:pic>
      <p:sp>
        <p:nvSpPr>
          <p:cNvPr id="6" name="CasellaDiTesto 5">
            <a:extLst>
              <a:ext uri="{FF2B5EF4-FFF2-40B4-BE49-F238E27FC236}">
                <a16:creationId xmlns:a16="http://schemas.microsoft.com/office/drawing/2014/main" id="{EAE83629-B165-79BC-DCCB-F6BFD68C544F}"/>
              </a:ext>
            </a:extLst>
          </p:cNvPr>
          <p:cNvSpPr txBox="1"/>
          <p:nvPr/>
        </p:nvSpPr>
        <p:spPr>
          <a:xfrm>
            <a:off x="262096" y="1560183"/>
            <a:ext cx="11579886" cy="861774"/>
          </a:xfrm>
          <a:prstGeom prst="rect">
            <a:avLst/>
          </a:prstGeom>
          <a:noFill/>
        </p:spPr>
        <p:txBody>
          <a:bodyPr wrap="square" rtlCol="0">
            <a:spAutoFit/>
          </a:bodyPr>
          <a:lstStyle/>
          <a:p>
            <a:pPr algn="just">
              <a:spcBef>
                <a:spcPts val="1200"/>
              </a:spcBef>
            </a:pPr>
            <a:r>
              <a:rPr lang="it-IT" sz="2000" b="1" dirty="0">
                <a:solidFill>
                  <a:srgbClr val="0A51A1"/>
                </a:solidFill>
                <a:latin typeface="Titillium Web" panose="00000500000000000000" pitchFamily="2" charset="0"/>
                <a:ea typeface="Microsoft YaHei" panose="020B0503020204020204" pitchFamily="34" charset="-122"/>
              </a:rPr>
              <a:t>Progetto pilota sul patrimonio immobiliare scolastico di competenza di Province e Città Metropolitane </a:t>
            </a:r>
            <a:r>
              <a:rPr lang="it-IT" sz="1600" b="1" dirty="0">
                <a:solidFill>
                  <a:srgbClr val="0A51A1"/>
                </a:solidFill>
                <a:latin typeface="Titillium Web" panose="00000500000000000000" pitchFamily="2" charset="0"/>
                <a:ea typeface="Microsoft YaHei" panose="020B0503020204020204" pitchFamily="34" charset="-122"/>
              </a:rPr>
              <a:t>(Legge di Bilancio n. 145 del 30.12.2018, art. 1 comma 166; DPCM 29.07.2021, art. 5, comma 3)</a:t>
            </a:r>
          </a:p>
          <a:p>
            <a:r>
              <a:rPr lang="it-IT" sz="1400" dirty="0">
                <a:solidFill>
                  <a:srgbClr val="0A51A1"/>
                </a:solidFill>
                <a:latin typeface="Titillium Web" panose="00000500000000000000" pitchFamily="2" charset="0"/>
                <a:ea typeface="Microsoft YaHei" panose="020B0503020204020204" pitchFamily="34" charset="-122"/>
              </a:rPr>
              <a:t>Regioni: Basilicata, Calabria, Campania e Puglia</a:t>
            </a:r>
          </a:p>
        </p:txBody>
      </p:sp>
      <p:sp>
        <p:nvSpPr>
          <p:cNvPr id="7" name="CasellaDiTesto 6">
            <a:extLst>
              <a:ext uri="{FF2B5EF4-FFF2-40B4-BE49-F238E27FC236}">
                <a16:creationId xmlns:a16="http://schemas.microsoft.com/office/drawing/2014/main" id="{3D6C2C54-040A-EEC0-4D78-06E68C5552D6}"/>
              </a:ext>
            </a:extLst>
          </p:cNvPr>
          <p:cNvSpPr txBox="1"/>
          <p:nvPr/>
        </p:nvSpPr>
        <p:spPr>
          <a:xfrm>
            <a:off x="262096" y="1147021"/>
            <a:ext cx="5219280" cy="461665"/>
          </a:xfrm>
          <a:prstGeom prst="rect">
            <a:avLst/>
          </a:prstGeom>
          <a:noFill/>
        </p:spPr>
        <p:txBody>
          <a:bodyPr wrap="square" rtlCol="0">
            <a:spAutoFit/>
          </a:bodyPr>
          <a:lstStyle/>
          <a:p>
            <a:r>
              <a:rPr lang="it-IT" sz="2400" b="1" dirty="0">
                <a:solidFill>
                  <a:srgbClr val="0A51A1"/>
                </a:solidFill>
                <a:latin typeface="Titillium Web" panose="00000500000000000000" pitchFamily="2" charset="0"/>
                <a:ea typeface="Microsoft YaHei" panose="020B0503020204020204" pitchFamily="34" charset="-122"/>
              </a:rPr>
              <a:t>Struttura per la Progettazione</a:t>
            </a:r>
          </a:p>
        </p:txBody>
      </p:sp>
      <p:grpSp>
        <p:nvGrpSpPr>
          <p:cNvPr id="33" name="Gruppo 32">
            <a:extLst>
              <a:ext uri="{FF2B5EF4-FFF2-40B4-BE49-F238E27FC236}">
                <a16:creationId xmlns:a16="http://schemas.microsoft.com/office/drawing/2014/main" id="{EE8A0A6B-B2C8-399D-EB40-FCBD752E3CE6}"/>
              </a:ext>
            </a:extLst>
          </p:cNvPr>
          <p:cNvGrpSpPr/>
          <p:nvPr/>
        </p:nvGrpSpPr>
        <p:grpSpPr>
          <a:xfrm>
            <a:off x="8290744" y="2191212"/>
            <a:ext cx="3764570" cy="3850643"/>
            <a:chOff x="8290744" y="2191212"/>
            <a:chExt cx="3764570" cy="3850643"/>
          </a:xfrm>
        </p:grpSpPr>
        <p:pic>
          <p:nvPicPr>
            <p:cNvPr id="8" name="Immagine 7" descr="Immagine che contiene verde, schermata, design&#10;&#10;Descrizione generata automaticamente">
              <a:extLst>
                <a:ext uri="{FF2B5EF4-FFF2-40B4-BE49-F238E27FC236}">
                  <a16:creationId xmlns:a16="http://schemas.microsoft.com/office/drawing/2014/main" id="{4FB98DAE-4957-2A16-B318-3719FF16D581}"/>
                </a:ext>
              </a:extLst>
            </p:cNvPr>
            <p:cNvPicPr>
              <a:picLocks noChangeAspect="1"/>
            </p:cNvPicPr>
            <p:nvPr/>
          </p:nvPicPr>
          <p:blipFill>
            <a:blip r:embed="rId9">
              <a:alphaModFix amt="39000"/>
              <a:extLst>
                <a:ext uri="{28A0092B-C50C-407E-A947-70E740481C1C}">
                  <a14:useLocalDpi xmlns:a14="http://schemas.microsoft.com/office/drawing/2010/main" val="0"/>
                </a:ext>
              </a:extLst>
            </a:blip>
            <a:stretch>
              <a:fillRect/>
            </a:stretch>
          </p:blipFill>
          <p:spPr>
            <a:xfrm>
              <a:off x="8290744" y="2191212"/>
              <a:ext cx="3764570" cy="3764570"/>
            </a:xfrm>
            <a:prstGeom prst="rect">
              <a:avLst/>
            </a:prstGeom>
          </p:spPr>
        </p:pic>
        <p:sp>
          <p:nvSpPr>
            <p:cNvPr id="32" name="CasellaDiTesto 31">
              <a:extLst>
                <a:ext uri="{FF2B5EF4-FFF2-40B4-BE49-F238E27FC236}">
                  <a16:creationId xmlns:a16="http://schemas.microsoft.com/office/drawing/2014/main" id="{54B824D8-9C88-2155-4D2A-511460FD6B24}"/>
                </a:ext>
              </a:extLst>
            </p:cNvPr>
            <p:cNvSpPr txBox="1"/>
            <p:nvPr/>
          </p:nvSpPr>
          <p:spPr>
            <a:xfrm>
              <a:off x="8558575" y="2908690"/>
              <a:ext cx="3441981" cy="3133165"/>
            </a:xfrm>
            <a:prstGeom prst="rect">
              <a:avLst/>
            </a:prstGeom>
            <a:noFill/>
          </p:spPr>
          <p:txBody>
            <a:bodyPr wrap="square">
              <a:spAutoFit/>
            </a:bodyPr>
            <a:lstStyle/>
            <a:p>
              <a:pPr>
                <a:lnSpc>
                  <a:spcPct val="90000"/>
                </a:lnSpc>
                <a:spcBef>
                  <a:spcPct val="0"/>
                </a:spcBef>
                <a:spcAft>
                  <a:spcPct val="35000"/>
                </a:spcAft>
              </a:pPr>
              <a:r>
                <a:rPr lang="it-IT" sz="1600" b="1" dirty="0">
                  <a:solidFill>
                    <a:srgbClr val="0A51A1"/>
                  </a:solidFill>
                  <a:latin typeface="Titillium Web" panose="00000500000000000000" pitchFamily="2" charset="0"/>
                  <a:ea typeface="Microsoft YaHei" panose="020B0503020204020204" pitchFamily="34" charset="-122"/>
                </a:rPr>
                <a:t>Attività offerte:</a:t>
              </a:r>
            </a:p>
            <a:p>
              <a:pPr lvl="0" indent="0">
                <a:lnSpc>
                  <a:spcPct val="90000"/>
                </a:lnSpc>
                <a:spcBef>
                  <a:spcPct val="0"/>
                </a:spcBef>
                <a:spcAft>
                  <a:spcPct val="35000"/>
                </a:spcAft>
                <a:buFont typeface="+mj-lt"/>
                <a:buNone/>
              </a:pPr>
              <a:r>
                <a:rPr lang="it-IT" sz="1600" b="1" dirty="0">
                  <a:solidFill>
                    <a:srgbClr val="0A51A1"/>
                  </a:solidFill>
                  <a:latin typeface="Titillium Web" panose="00000500000000000000" pitchFamily="2" charset="0"/>
                  <a:ea typeface="Microsoft YaHei" panose="020B0503020204020204" pitchFamily="34" charset="-122"/>
                </a:rPr>
                <a:t>- Attività di digitalizzazione dei progetti esistenti e diffusione della metodologia BIM</a:t>
              </a:r>
            </a:p>
            <a:p>
              <a:pPr lvl="0" indent="0">
                <a:lnSpc>
                  <a:spcPct val="90000"/>
                </a:lnSpc>
                <a:spcBef>
                  <a:spcPct val="0"/>
                </a:spcBef>
                <a:spcAft>
                  <a:spcPct val="35000"/>
                </a:spcAft>
                <a:buFont typeface="+mj-lt"/>
                <a:buNone/>
              </a:pPr>
              <a:r>
                <a:rPr lang="it-IT" sz="1600" b="1" dirty="0">
                  <a:solidFill>
                    <a:srgbClr val="0A51A1"/>
                  </a:solidFill>
                  <a:latin typeface="Titillium Web" panose="00000500000000000000" pitchFamily="2" charset="0"/>
                  <a:ea typeface="Microsoft YaHei" panose="020B0503020204020204" pitchFamily="34" charset="-122"/>
                </a:rPr>
                <a:t>- Servizi di verifica progettuale e project management in fase di esecuzione</a:t>
              </a:r>
            </a:p>
            <a:p>
              <a:r>
                <a:rPr lang="it-IT" sz="1600" b="1" dirty="0">
                  <a:solidFill>
                    <a:srgbClr val="0A51A1"/>
                  </a:solidFill>
                  <a:latin typeface="Titillium Web" panose="00000500000000000000" pitchFamily="2" charset="0"/>
                  <a:ea typeface="Microsoft YaHei" panose="020B0503020204020204" pitchFamily="34" charset="-122"/>
                </a:rPr>
                <a:t>- Messa a disposizione di soluzioni progettuali innovative per l’efficientamento energetico e ambientale degli edifici scolastici</a:t>
              </a:r>
            </a:p>
            <a:p>
              <a:endParaRPr lang="it-IT" sz="1600" b="1" dirty="0">
                <a:solidFill>
                  <a:srgbClr val="0A51A1"/>
                </a:solidFill>
                <a:latin typeface="Titillium Web" panose="00000500000000000000" pitchFamily="2" charset="0"/>
                <a:ea typeface="Microsoft YaHei" panose="020B0503020204020204" pitchFamily="34" charset="-122"/>
              </a:endParaRPr>
            </a:p>
          </p:txBody>
        </p:sp>
      </p:grpSp>
    </p:spTree>
    <p:extLst>
      <p:ext uri="{BB962C8B-B14F-4D97-AF65-F5344CB8AC3E}">
        <p14:creationId xmlns:p14="http://schemas.microsoft.com/office/powerpoint/2010/main" val="3998377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testo, mappa, schermata&#10;&#10;Descrizione generata automaticamente">
            <a:extLst>
              <a:ext uri="{FF2B5EF4-FFF2-40B4-BE49-F238E27FC236}">
                <a16:creationId xmlns:a16="http://schemas.microsoft.com/office/drawing/2014/main" id="{F663B1D4-D164-D792-6225-A7CAD164A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1017" y="943008"/>
            <a:ext cx="6081134" cy="4296850"/>
          </a:xfrm>
          <a:prstGeom prst="rect">
            <a:avLst/>
          </a:prstGeom>
        </p:spPr>
      </p:pic>
      <p:pic>
        <p:nvPicPr>
          <p:cNvPr id="11" name="Immagine 10">
            <a:extLst>
              <a:ext uri="{FF2B5EF4-FFF2-40B4-BE49-F238E27FC236}">
                <a16:creationId xmlns:a16="http://schemas.microsoft.com/office/drawing/2014/main" id="{4B0F376E-85E3-9E6D-90E6-B57C60B7EFC8}"/>
              </a:ext>
            </a:extLst>
          </p:cNvPr>
          <p:cNvPicPr>
            <a:picLocks noChangeAspect="1"/>
          </p:cNvPicPr>
          <p:nvPr/>
        </p:nvPicPr>
        <p:blipFill>
          <a:blip r:embed="rId3"/>
          <a:stretch>
            <a:fillRect/>
          </a:stretch>
        </p:blipFill>
        <p:spPr>
          <a:xfrm>
            <a:off x="5327758" y="3324855"/>
            <a:ext cx="1945900" cy="2523218"/>
          </a:xfrm>
          <a:prstGeom prst="rect">
            <a:avLst/>
          </a:prstGeom>
        </p:spPr>
      </p:pic>
      <p:cxnSp>
        <p:nvCxnSpPr>
          <p:cNvPr id="5" name="Connettore diritto 4">
            <a:extLst>
              <a:ext uri="{FF2B5EF4-FFF2-40B4-BE49-F238E27FC236}">
                <a16:creationId xmlns:a16="http://schemas.microsoft.com/office/drawing/2014/main" id="{2ADE276E-D28C-427E-A7EC-2FE9D17A59F8}"/>
              </a:ext>
            </a:extLst>
          </p:cNvPr>
          <p:cNvCxnSpPr>
            <a:cxnSpLocks/>
          </p:cNvCxnSpPr>
          <p:nvPr/>
        </p:nvCxnSpPr>
        <p:spPr>
          <a:xfrm flipV="1">
            <a:off x="0" y="988292"/>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EE5AE3A9-D378-42C7-A584-1A6D76B71E99}"/>
              </a:ext>
            </a:extLst>
          </p:cNvPr>
          <p:cNvCxnSpPr>
            <a:cxnSpLocks/>
          </p:cNvCxnSpPr>
          <p:nvPr/>
        </p:nvCxnSpPr>
        <p:spPr>
          <a:xfrm flipV="1">
            <a:off x="0" y="5869708"/>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 Box 1">
            <a:extLst>
              <a:ext uri="{FF2B5EF4-FFF2-40B4-BE49-F238E27FC236}">
                <a16:creationId xmlns:a16="http://schemas.microsoft.com/office/drawing/2014/main" id="{C31C4D56-B23F-1802-6B7E-0869679BF223}"/>
              </a:ext>
            </a:extLst>
          </p:cNvPr>
          <p:cNvSpPr txBox="1">
            <a:spLocks noChangeArrowheads="1"/>
          </p:cNvSpPr>
          <p:nvPr/>
        </p:nvSpPr>
        <p:spPr bwMode="auto">
          <a:xfrm>
            <a:off x="155395" y="248796"/>
            <a:ext cx="2965310" cy="541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FontTx/>
              <a:buNone/>
            </a:pPr>
            <a:r>
              <a:rPr lang="it-IT" altLang="it-IT" sz="1400" dirty="0">
                <a:solidFill>
                  <a:srgbClr val="0A51A1"/>
                </a:solidFill>
                <a:latin typeface="Titillium Web Black" panose="00000A00000000000000" pitchFamily="2" charset="0"/>
              </a:rPr>
              <a:t>Il supporto dell’Agenzia del Demanio agli enti locali territoriali </a:t>
            </a:r>
          </a:p>
        </p:txBody>
      </p:sp>
      <p:sp>
        <p:nvSpPr>
          <p:cNvPr id="14" name="Text Box 2">
            <a:extLst>
              <a:ext uri="{FF2B5EF4-FFF2-40B4-BE49-F238E27FC236}">
                <a16:creationId xmlns:a16="http://schemas.microsoft.com/office/drawing/2014/main" id="{671E59CB-33B2-6066-62C4-644C917C3210}"/>
              </a:ext>
            </a:extLst>
          </p:cNvPr>
          <p:cNvSpPr txBox="1">
            <a:spLocks noChangeArrowheads="1"/>
          </p:cNvSpPr>
          <p:nvPr/>
        </p:nvSpPr>
        <p:spPr bwMode="auto">
          <a:xfrm>
            <a:off x="776591" y="1100378"/>
            <a:ext cx="4688228"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SzTx/>
            </a:pPr>
            <a:r>
              <a:rPr lang="it-IT" altLang="it-IT" sz="2000" b="1" dirty="0">
                <a:solidFill>
                  <a:srgbClr val="0A51A1"/>
                </a:solidFill>
                <a:latin typeface="Titillium Web" panose="00000500000000000000" pitchFamily="2" charset="0"/>
              </a:rPr>
              <a:t>LE RESIDENZE UNIVERSITARIE</a:t>
            </a:r>
          </a:p>
        </p:txBody>
      </p:sp>
      <p:pic>
        <p:nvPicPr>
          <p:cNvPr id="6" name="Immagine 5">
            <a:extLst>
              <a:ext uri="{FF2B5EF4-FFF2-40B4-BE49-F238E27FC236}">
                <a16:creationId xmlns:a16="http://schemas.microsoft.com/office/drawing/2014/main" id="{86E0FEC4-F561-B872-952F-D833040BD8DC}"/>
              </a:ext>
            </a:extLst>
          </p:cNvPr>
          <p:cNvPicPr>
            <a:picLocks noChangeAspect="1"/>
          </p:cNvPicPr>
          <p:nvPr/>
        </p:nvPicPr>
        <p:blipFill rotWithShape="1">
          <a:blip r:embed="rId4"/>
          <a:srcRect r="35790"/>
          <a:stretch/>
        </p:blipFill>
        <p:spPr>
          <a:xfrm>
            <a:off x="155396" y="1656194"/>
            <a:ext cx="5093534" cy="4015215"/>
          </a:xfrm>
          <a:prstGeom prst="rect">
            <a:avLst/>
          </a:prstGeom>
        </p:spPr>
      </p:pic>
      <p:pic>
        <p:nvPicPr>
          <p:cNvPr id="2" name="Immagine 1">
            <a:extLst>
              <a:ext uri="{FF2B5EF4-FFF2-40B4-BE49-F238E27FC236}">
                <a16:creationId xmlns:a16="http://schemas.microsoft.com/office/drawing/2014/main" id="{7AD3A0EC-E42C-C7FD-1C06-F3D074A72C3F}"/>
              </a:ext>
            </a:extLst>
          </p:cNvPr>
          <p:cNvPicPr>
            <a:picLocks noChangeAspect="1"/>
          </p:cNvPicPr>
          <p:nvPr/>
        </p:nvPicPr>
        <p:blipFill>
          <a:blip r:embed="rId5"/>
          <a:stretch>
            <a:fillRect/>
          </a:stretch>
        </p:blipFill>
        <p:spPr>
          <a:xfrm>
            <a:off x="2605576" y="5955782"/>
            <a:ext cx="6728294" cy="839908"/>
          </a:xfrm>
          <a:prstGeom prst="rect">
            <a:avLst/>
          </a:prstGeom>
        </p:spPr>
      </p:pic>
      <p:pic>
        <p:nvPicPr>
          <p:cNvPr id="3" name="Immagine 2">
            <a:extLst>
              <a:ext uri="{FF2B5EF4-FFF2-40B4-BE49-F238E27FC236}">
                <a16:creationId xmlns:a16="http://schemas.microsoft.com/office/drawing/2014/main" id="{9EBEB1D8-62A6-6F1B-78A6-764AE4FD8AEA}"/>
              </a:ext>
            </a:extLst>
          </p:cNvPr>
          <p:cNvPicPr/>
          <p:nvPr/>
        </p:nvPicPr>
        <p:blipFill rotWithShape="1">
          <a:blip r:embed="rId6">
            <a:extLst>
              <a:ext uri="{28A0092B-C50C-407E-A947-70E740481C1C}">
                <a14:useLocalDpi xmlns:a14="http://schemas.microsoft.com/office/drawing/2010/main" val="0"/>
              </a:ext>
            </a:extLst>
          </a:blip>
          <a:srcRect t="39020" b="38564"/>
          <a:stretch/>
        </p:blipFill>
        <p:spPr bwMode="auto">
          <a:xfrm>
            <a:off x="3271713" y="193417"/>
            <a:ext cx="8399356" cy="512748"/>
          </a:xfrm>
          <a:prstGeom prst="rect">
            <a:avLst/>
          </a:prstGeom>
          <a:ln>
            <a:noFill/>
          </a:ln>
          <a:extLst>
            <a:ext uri="{53640926-AAD7-44D8-BBD7-CCE9431645EC}">
              <a14:shadowObscured xmlns:a14="http://schemas.microsoft.com/office/drawing/2010/main"/>
            </a:ext>
          </a:extLst>
        </p:spPr>
      </p:pic>
      <p:sp>
        <p:nvSpPr>
          <p:cNvPr id="13" name="CasellaDiTesto 12">
            <a:extLst>
              <a:ext uri="{FF2B5EF4-FFF2-40B4-BE49-F238E27FC236}">
                <a16:creationId xmlns:a16="http://schemas.microsoft.com/office/drawing/2014/main" id="{FD739461-F496-9C69-E05B-1C31AB9EFC10}"/>
              </a:ext>
            </a:extLst>
          </p:cNvPr>
          <p:cNvSpPr txBox="1"/>
          <p:nvPr/>
        </p:nvSpPr>
        <p:spPr>
          <a:xfrm>
            <a:off x="9554432" y="1335388"/>
            <a:ext cx="1499849" cy="461665"/>
          </a:xfrm>
          <a:prstGeom prst="rect">
            <a:avLst/>
          </a:prstGeom>
          <a:noFill/>
        </p:spPr>
        <p:txBody>
          <a:bodyPr wrap="square" lIns="91440" tIns="45720" rIns="91440" bIns="45720" rtlCol="0" anchor="t">
            <a:spAutoFit/>
          </a:bodyPr>
          <a:lstStyle/>
          <a:p>
            <a:r>
              <a:rPr lang="it-IT" sz="800" b="1" dirty="0">
                <a:latin typeface="Arial Narrow"/>
                <a:cs typeface="Adobe Devanagari" panose="02040503050201020203" pitchFamily="18" charset="0"/>
              </a:rPr>
              <a:t>Ex Caserma Magrone: 150 posti</a:t>
            </a:r>
          </a:p>
          <a:p>
            <a:endParaRPr lang="it-IT" sz="800" b="1" dirty="0">
              <a:latin typeface="Arial Narrow"/>
              <a:cs typeface="Adobe Devanagari" panose="02040503050201020203" pitchFamily="18" charset="0"/>
            </a:endParaRPr>
          </a:p>
          <a:p>
            <a:r>
              <a:rPr lang="it-IT" sz="800" b="1" dirty="0">
                <a:latin typeface="Arial Narrow"/>
                <a:cs typeface="Adobe Devanagari" panose="02040503050201020203" pitchFamily="18" charset="0"/>
              </a:rPr>
              <a:t>Ex Ospedale Bonomo: 200 posti</a:t>
            </a:r>
            <a:endParaRPr lang="it-IT" dirty="0"/>
          </a:p>
        </p:txBody>
      </p:sp>
    </p:spTree>
    <p:extLst>
      <p:ext uri="{BB962C8B-B14F-4D97-AF65-F5344CB8AC3E}">
        <p14:creationId xmlns:p14="http://schemas.microsoft.com/office/powerpoint/2010/main" val="2054348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diritto 4">
            <a:extLst>
              <a:ext uri="{FF2B5EF4-FFF2-40B4-BE49-F238E27FC236}">
                <a16:creationId xmlns:a16="http://schemas.microsoft.com/office/drawing/2014/main" id="{2ADE276E-D28C-427E-A7EC-2FE9D17A59F8}"/>
              </a:ext>
            </a:extLst>
          </p:cNvPr>
          <p:cNvCxnSpPr>
            <a:cxnSpLocks/>
          </p:cNvCxnSpPr>
          <p:nvPr/>
        </p:nvCxnSpPr>
        <p:spPr>
          <a:xfrm flipV="1">
            <a:off x="0" y="988292"/>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EE5AE3A9-D378-42C7-A584-1A6D76B71E99}"/>
              </a:ext>
            </a:extLst>
          </p:cNvPr>
          <p:cNvCxnSpPr>
            <a:cxnSpLocks/>
          </p:cNvCxnSpPr>
          <p:nvPr/>
        </p:nvCxnSpPr>
        <p:spPr>
          <a:xfrm flipV="1">
            <a:off x="0" y="5869708"/>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 Box 1">
            <a:extLst>
              <a:ext uri="{FF2B5EF4-FFF2-40B4-BE49-F238E27FC236}">
                <a16:creationId xmlns:a16="http://schemas.microsoft.com/office/drawing/2014/main" id="{C31C4D56-B23F-1802-6B7E-0869679BF223}"/>
              </a:ext>
            </a:extLst>
          </p:cNvPr>
          <p:cNvSpPr txBox="1">
            <a:spLocks noChangeArrowheads="1"/>
          </p:cNvSpPr>
          <p:nvPr/>
        </p:nvSpPr>
        <p:spPr bwMode="auto">
          <a:xfrm>
            <a:off x="155395" y="248796"/>
            <a:ext cx="2965310" cy="541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FontTx/>
              <a:buNone/>
            </a:pPr>
            <a:r>
              <a:rPr lang="it-IT" altLang="it-IT" sz="1400" dirty="0">
                <a:solidFill>
                  <a:srgbClr val="0A51A1"/>
                </a:solidFill>
                <a:latin typeface="Titillium Web Black" panose="00000A00000000000000" pitchFamily="2" charset="0"/>
              </a:rPr>
              <a:t>Il supporto dell’Agenzia del Demanio agli enti locali territoriali </a:t>
            </a:r>
          </a:p>
        </p:txBody>
      </p:sp>
      <p:sp>
        <p:nvSpPr>
          <p:cNvPr id="14" name="Text Box 2">
            <a:extLst>
              <a:ext uri="{FF2B5EF4-FFF2-40B4-BE49-F238E27FC236}">
                <a16:creationId xmlns:a16="http://schemas.microsoft.com/office/drawing/2014/main" id="{671E59CB-33B2-6066-62C4-644C917C3210}"/>
              </a:ext>
            </a:extLst>
          </p:cNvPr>
          <p:cNvSpPr txBox="1">
            <a:spLocks noChangeArrowheads="1"/>
          </p:cNvSpPr>
          <p:nvPr/>
        </p:nvSpPr>
        <p:spPr bwMode="auto">
          <a:xfrm>
            <a:off x="776591" y="1100378"/>
            <a:ext cx="4688228" cy="8177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t">
            <a:spAutoFit/>
          </a:bodyPr>
          <a:lstStyle>
            <a:lvl1pPr>
              <a:lnSpc>
                <a:spcPct val="90000"/>
              </a:lnSpc>
              <a:spcBef>
                <a:spcPts val="10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SzTx/>
            </a:pPr>
            <a:r>
              <a:rPr lang="it-IT" altLang="it-IT" sz="2000" b="1" dirty="0">
                <a:solidFill>
                  <a:srgbClr val="0A51A1"/>
                </a:solidFill>
                <a:latin typeface="Titillium Web" panose="00000500000000000000" pitchFamily="2" charset="0"/>
              </a:rPr>
              <a:t>CASERMA MAGRONE BARI</a:t>
            </a:r>
          </a:p>
          <a:p>
            <a:pPr eaLnBrk="1" hangingPunct="1">
              <a:lnSpc>
                <a:spcPct val="100000"/>
              </a:lnSpc>
              <a:spcBef>
                <a:spcPct val="0"/>
              </a:spcBef>
              <a:buClrTx/>
              <a:buSzTx/>
            </a:pPr>
            <a:r>
              <a:rPr lang="it-IT" altLang="it-IT" sz="1600" b="1" dirty="0">
                <a:solidFill>
                  <a:srgbClr val="0A51A1"/>
                </a:solidFill>
                <a:latin typeface="Titillium Web" panose="00000500000000000000" pitchFamily="2" charset="0"/>
              </a:rPr>
              <a:t>IL NUOVO PARCO DELL’INNOVAZIONE</a:t>
            </a:r>
          </a:p>
          <a:p>
            <a:pPr>
              <a:lnSpc>
                <a:spcPct val="100000"/>
              </a:lnSpc>
              <a:spcBef>
                <a:spcPct val="0"/>
              </a:spcBef>
              <a:buClrTx/>
              <a:buSzTx/>
            </a:pPr>
            <a:r>
              <a:rPr lang="it-IT" altLang="it-IT" sz="1100" b="1" i="1" dirty="0">
                <a:solidFill>
                  <a:srgbClr val="0A51A1"/>
                </a:solidFill>
                <a:latin typeface="Titillium Web"/>
                <a:ea typeface="Microsoft YaHei"/>
              </a:rPr>
              <a:t>un nuovo modello di integrazione università-città </a:t>
            </a:r>
            <a:r>
              <a:rPr lang="it-IT" altLang="it-IT" sz="1050" b="1" i="1" dirty="0">
                <a:solidFill>
                  <a:srgbClr val="FF0000"/>
                </a:solidFill>
                <a:latin typeface="Titillium Web"/>
                <a:ea typeface="Microsoft YaHei"/>
              </a:rPr>
              <a:t> </a:t>
            </a:r>
            <a:endParaRPr lang="it-IT" altLang="it-IT" sz="1050" b="1" i="1" dirty="0">
              <a:solidFill>
                <a:srgbClr val="FF0000"/>
              </a:solidFill>
              <a:latin typeface="Titillium Web" panose="00000500000000000000" pitchFamily="2" charset="0"/>
            </a:endParaRPr>
          </a:p>
        </p:txBody>
      </p:sp>
      <p:sp>
        <p:nvSpPr>
          <p:cNvPr id="15" name="Segnaposto testo 18">
            <a:extLst>
              <a:ext uri="{FF2B5EF4-FFF2-40B4-BE49-F238E27FC236}">
                <a16:creationId xmlns:a16="http://schemas.microsoft.com/office/drawing/2014/main" id="{E7435E50-2377-FA12-C6B6-1AFEA3792088}"/>
              </a:ext>
            </a:extLst>
          </p:cNvPr>
          <p:cNvSpPr txBox="1">
            <a:spLocks/>
          </p:cNvSpPr>
          <p:nvPr/>
        </p:nvSpPr>
        <p:spPr>
          <a:xfrm>
            <a:off x="5129358" y="1410027"/>
            <a:ext cx="2146811" cy="33855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900" dirty="0">
                <a:solidFill>
                  <a:srgbClr val="0A51A1"/>
                </a:solidFill>
                <a:latin typeface="Titillium Web"/>
                <a:ea typeface="Microsoft YaHei"/>
              </a:rPr>
              <a:t>Rigenerazione urbana. Razionalizzazione e ottimizzazione dei patrimoni immobiliari.</a:t>
            </a:r>
          </a:p>
          <a:p>
            <a:pPr marL="0" indent="0">
              <a:buNone/>
            </a:pPr>
            <a:endParaRPr lang="it-IT" sz="770" dirty="0">
              <a:solidFill>
                <a:schemeClr val="tx1">
                  <a:lumMod val="75000"/>
                  <a:lumOff val="25000"/>
                </a:schemeClr>
              </a:solidFill>
              <a:latin typeface="Century Gothic" panose="020B0502020202020204" pitchFamily="34" charset="0"/>
            </a:endParaRPr>
          </a:p>
        </p:txBody>
      </p:sp>
      <p:sp>
        <p:nvSpPr>
          <p:cNvPr id="19" name="Segnaposto testo 18">
            <a:extLst>
              <a:ext uri="{FF2B5EF4-FFF2-40B4-BE49-F238E27FC236}">
                <a16:creationId xmlns:a16="http://schemas.microsoft.com/office/drawing/2014/main" id="{76F88418-DE96-D7E2-8547-06AF921300C1}"/>
              </a:ext>
            </a:extLst>
          </p:cNvPr>
          <p:cNvSpPr txBox="1">
            <a:spLocks/>
          </p:cNvSpPr>
          <p:nvPr/>
        </p:nvSpPr>
        <p:spPr>
          <a:xfrm>
            <a:off x="5142338" y="1973449"/>
            <a:ext cx="2143460" cy="707698"/>
          </a:xfrm>
          <a:prstGeom prst="rect">
            <a:avLst/>
          </a:prstGeom>
        </p:spPr>
        <p:txBody>
          <a:bodyPr lIns="91440" tIns="45720" rIns="91440" bIns="45720" anchor="t">
            <a:noAutofit/>
          </a:bodyPr>
          <a:lstStyle>
            <a:defPPr>
              <a:defRPr lang="it-IT"/>
            </a:defPPr>
            <a:lvl1pPr indent="0" defTabSz="586496">
              <a:lnSpc>
                <a:spcPct val="90000"/>
              </a:lnSpc>
              <a:spcBef>
                <a:spcPts val="641"/>
              </a:spcBef>
              <a:buFont typeface="Arial" panose="020B0604020202020204" pitchFamily="34" charset="0"/>
              <a:buNone/>
              <a:defRPr sz="770">
                <a:solidFill>
                  <a:prstClr val="black">
                    <a:lumMod val="75000"/>
                    <a:lumOff val="25000"/>
                  </a:prstClr>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14400">
              <a:spcBef>
                <a:spcPts val="300"/>
              </a:spcBef>
            </a:pPr>
            <a:r>
              <a:rPr lang="it-IT" sz="900" dirty="0">
                <a:solidFill>
                  <a:srgbClr val="0A51A1"/>
                </a:solidFill>
                <a:latin typeface="Titillium Web"/>
                <a:ea typeface="Microsoft YaHei"/>
              </a:rPr>
              <a:t>Porzione oggetto di Concessione/Locazione  gratuita al Politecnico di Bari</a:t>
            </a:r>
          </a:p>
          <a:p>
            <a:pPr defTabSz="914400">
              <a:spcBef>
                <a:spcPts val="300"/>
              </a:spcBef>
            </a:pPr>
            <a:r>
              <a:rPr lang="it-IT" sz="900" dirty="0">
                <a:solidFill>
                  <a:srgbClr val="0A51A1"/>
                </a:solidFill>
                <a:latin typeface="Titillium Web"/>
                <a:ea typeface="Microsoft YaHei"/>
              </a:rPr>
              <a:t>Porzione oggetto di realizzazione Housing universitario  locazione gratuita alla Regione Puglia</a:t>
            </a:r>
          </a:p>
        </p:txBody>
      </p:sp>
      <p:sp>
        <p:nvSpPr>
          <p:cNvPr id="23" name="Segnaposto titolo 1">
            <a:extLst>
              <a:ext uri="{FF2B5EF4-FFF2-40B4-BE49-F238E27FC236}">
                <a16:creationId xmlns:a16="http://schemas.microsoft.com/office/drawing/2014/main" id="{1E0F54EF-5033-AEE0-372A-EBAEAFC792D3}"/>
              </a:ext>
            </a:extLst>
          </p:cNvPr>
          <p:cNvSpPr>
            <a:spLocks noGrp="1"/>
          </p:cNvSpPr>
          <p:nvPr/>
        </p:nvSpPr>
        <p:spPr>
          <a:xfrm>
            <a:off x="5138067" y="1141875"/>
            <a:ext cx="1186157" cy="402290"/>
          </a:xfrm>
          <a:prstGeom prst="rect">
            <a:avLst/>
          </a:prstGeom>
        </p:spPr>
        <p:txBody>
          <a:bodyPr vert="horz" lIns="72734" tIns="36368" rIns="72734" bIns="36368" rtlCol="0" anchor="ctr">
            <a:noAutofit/>
          </a:bodyPr>
          <a:lstStyle>
            <a:lvl1pPr algn="l" defTabSz="914400" rtl="0" eaLnBrk="1" latinLnBrk="0" hangingPunct="1">
              <a:lnSpc>
                <a:spcPct val="90000"/>
              </a:lnSpc>
              <a:spcBef>
                <a:spcPct val="0"/>
              </a:spcBef>
              <a:buNone/>
              <a:defRPr sz="3000" b="1" kern="1200" baseline="0">
                <a:solidFill>
                  <a:schemeClr val="tx1"/>
                </a:solidFill>
                <a:latin typeface="Century Gothic" panose="020B0502020202020204" pitchFamily="34" charset="0"/>
                <a:ea typeface="+mj-ea"/>
                <a:cs typeface="+mj-cs"/>
              </a:defRPr>
            </a:lvl1pPr>
          </a:lstStyle>
          <a:p>
            <a:r>
              <a:rPr lang="it-IT" sz="900" dirty="0">
                <a:solidFill>
                  <a:srgbClr val="0A51A1"/>
                </a:solidFill>
                <a:latin typeface="Titillium Web" panose="00000500000000000000" pitchFamily="2" charset="0"/>
                <a:ea typeface="Microsoft YaHei" panose="020B0503020204020204" pitchFamily="34" charset="-122"/>
                <a:cs typeface="+mn-cs"/>
              </a:rPr>
              <a:t>Finalità</a:t>
            </a:r>
          </a:p>
        </p:txBody>
      </p:sp>
      <p:sp>
        <p:nvSpPr>
          <p:cNvPr id="24" name="Segnaposto titolo 1">
            <a:extLst>
              <a:ext uri="{FF2B5EF4-FFF2-40B4-BE49-F238E27FC236}">
                <a16:creationId xmlns:a16="http://schemas.microsoft.com/office/drawing/2014/main" id="{62126D56-8B9C-B213-047C-95044DE35B10}"/>
              </a:ext>
            </a:extLst>
          </p:cNvPr>
          <p:cNvSpPr>
            <a:spLocks noGrp="1"/>
          </p:cNvSpPr>
          <p:nvPr/>
        </p:nvSpPr>
        <p:spPr>
          <a:xfrm>
            <a:off x="5146770" y="1777078"/>
            <a:ext cx="1263834" cy="280192"/>
          </a:xfrm>
          <a:prstGeom prst="rect">
            <a:avLst/>
          </a:prstGeom>
        </p:spPr>
        <p:txBody>
          <a:bodyPr vert="horz" lIns="72734" tIns="36368" rIns="72734" bIns="36368" rtlCol="0" anchor="ctr">
            <a:noAutofit/>
          </a:bodyPr>
          <a:lstStyle>
            <a:lvl1pPr algn="l" defTabSz="914400" rtl="0" eaLnBrk="1" latinLnBrk="0" hangingPunct="1">
              <a:lnSpc>
                <a:spcPct val="90000"/>
              </a:lnSpc>
              <a:spcBef>
                <a:spcPct val="0"/>
              </a:spcBef>
              <a:buNone/>
              <a:defRPr sz="3000" b="1" kern="1200" baseline="0">
                <a:solidFill>
                  <a:schemeClr val="tx1"/>
                </a:solidFill>
                <a:latin typeface="Century Gothic" panose="020B0502020202020204" pitchFamily="34" charset="0"/>
                <a:ea typeface="+mj-ea"/>
                <a:cs typeface="+mj-cs"/>
              </a:defRPr>
            </a:lvl1pPr>
          </a:lstStyle>
          <a:p>
            <a:r>
              <a:rPr lang="it-IT" sz="900" dirty="0">
                <a:solidFill>
                  <a:srgbClr val="0A51A1"/>
                </a:solidFill>
                <a:latin typeface="Titillium Web" panose="00000500000000000000" pitchFamily="2" charset="0"/>
                <a:ea typeface="Microsoft YaHei" panose="020B0503020204020204" pitchFamily="34" charset="-122"/>
                <a:cs typeface="+mn-cs"/>
              </a:rPr>
              <a:t>Azioni</a:t>
            </a:r>
          </a:p>
        </p:txBody>
      </p:sp>
      <p:sp>
        <p:nvSpPr>
          <p:cNvPr id="28" name="Segnaposto titolo 1">
            <a:extLst>
              <a:ext uri="{FF2B5EF4-FFF2-40B4-BE49-F238E27FC236}">
                <a16:creationId xmlns:a16="http://schemas.microsoft.com/office/drawing/2014/main" id="{7615E886-B7A5-FC59-7EDB-657331F491E8}"/>
              </a:ext>
            </a:extLst>
          </p:cNvPr>
          <p:cNvSpPr>
            <a:spLocks noGrp="1"/>
          </p:cNvSpPr>
          <p:nvPr/>
        </p:nvSpPr>
        <p:spPr>
          <a:xfrm>
            <a:off x="1320823" y="2999344"/>
            <a:ext cx="1263834" cy="280192"/>
          </a:xfrm>
          <a:prstGeom prst="rect">
            <a:avLst/>
          </a:prstGeom>
        </p:spPr>
        <p:txBody>
          <a:bodyPr vert="horz" lIns="72734" tIns="36368" rIns="72734" bIns="36368" rtlCol="0" anchor="ctr">
            <a:noAutofit/>
          </a:bodyPr>
          <a:lstStyle>
            <a:lvl1pPr algn="l" defTabSz="914400" rtl="0" eaLnBrk="1" latinLnBrk="0" hangingPunct="1">
              <a:lnSpc>
                <a:spcPct val="90000"/>
              </a:lnSpc>
              <a:spcBef>
                <a:spcPct val="0"/>
              </a:spcBef>
              <a:buNone/>
              <a:defRPr sz="3000" b="1" kern="1200" baseline="0">
                <a:solidFill>
                  <a:schemeClr val="tx1"/>
                </a:solidFill>
                <a:latin typeface="Century Gothic" panose="020B0502020202020204" pitchFamily="34" charset="0"/>
                <a:ea typeface="+mj-ea"/>
                <a:cs typeface="+mj-cs"/>
              </a:defRPr>
            </a:lvl1pPr>
          </a:lstStyle>
          <a:p>
            <a:r>
              <a:rPr lang="it-IT" sz="770" dirty="0">
                <a:solidFill>
                  <a:schemeClr val="bg1"/>
                </a:solidFill>
              </a:rPr>
              <a:t>Finalità</a:t>
            </a:r>
            <a:endParaRPr lang="it-IT" sz="770" b="0" dirty="0">
              <a:solidFill>
                <a:schemeClr val="bg1"/>
              </a:solidFill>
            </a:endParaRPr>
          </a:p>
        </p:txBody>
      </p:sp>
      <p:sp>
        <p:nvSpPr>
          <p:cNvPr id="29" name="Segnaposto titolo 1">
            <a:extLst>
              <a:ext uri="{FF2B5EF4-FFF2-40B4-BE49-F238E27FC236}">
                <a16:creationId xmlns:a16="http://schemas.microsoft.com/office/drawing/2014/main" id="{16C058E5-4384-DA39-C4B7-76CD1568F1A8}"/>
              </a:ext>
            </a:extLst>
          </p:cNvPr>
          <p:cNvSpPr>
            <a:spLocks noGrp="1"/>
          </p:cNvSpPr>
          <p:nvPr/>
        </p:nvSpPr>
        <p:spPr>
          <a:xfrm>
            <a:off x="1320823" y="3504721"/>
            <a:ext cx="1263834" cy="280192"/>
          </a:xfrm>
          <a:prstGeom prst="rect">
            <a:avLst/>
          </a:prstGeom>
        </p:spPr>
        <p:txBody>
          <a:bodyPr vert="horz" lIns="72734" tIns="36368" rIns="72734" bIns="36368" rtlCol="0" anchor="ctr">
            <a:noAutofit/>
          </a:bodyPr>
          <a:lstStyle>
            <a:lvl1pPr algn="l" defTabSz="914400" rtl="0" eaLnBrk="1" latinLnBrk="0" hangingPunct="1">
              <a:lnSpc>
                <a:spcPct val="90000"/>
              </a:lnSpc>
              <a:spcBef>
                <a:spcPct val="0"/>
              </a:spcBef>
              <a:buNone/>
              <a:defRPr sz="3000" b="1" kern="1200" baseline="0">
                <a:solidFill>
                  <a:schemeClr val="tx1"/>
                </a:solidFill>
                <a:latin typeface="Century Gothic" panose="020B0502020202020204" pitchFamily="34" charset="0"/>
                <a:ea typeface="+mj-ea"/>
                <a:cs typeface="+mj-cs"/>
              </a:defRPr>
            </a:lvl1pPr>
          </a:lstStyle>
          <a:p>
            <a:r>
              <a:rPr lang="it-IT" sz="770" dirty="0">
                <a:solidFill>
                  <a:schemeClr val="bg1"/>
                </a:solidFill>
              </a:rPr>
              <a:t>Azioni</a:t>
            </a:r>
            <a:endParaRPr lang="it-IT" sz="770" b="0" dirty="0">
              <a:solidFill>
                <a:schemeClr val="bg1"/>
              </a:solidFill>
            </a:endParaRPr>
          </a:p>
        </p:txBody>
      </p:sp>
      <p:sp>
        <p:nvSpPr>
          <p:cNvPr id="33" name="Segnaposto titolo 1">
            <a:extLst>
              <a:ext uri="{FF2B5EF4-FFF2-40B4-BE49-F238E27FC236}">
                <a16:creationId xmlns:a16="http://schemas.microsoft.com/office/drawing/2014/main" id="{564F1F8F-4892-C2C6-44EF-2F176FA3587F}"/>
              </a:ext>
            </a:extLst>
          </p:cNvPr>
          <p:cNvSpPr>
            <a:spLocks noGrp="1"/>
          </p:cNvSpPr>
          <p:nvPr/>
        </p:nvSpPr>
        <p:spPr>
          <a:xfrm>
            <a:off x="5146770" y="2854270"/>
            <a:ext cx="1524029" cy="289484"/>
          </a:xfrm>
          <a:prstGeom prst="rect">
            <a:avLst/>
          </a:prstGeom>
        </p:spPr>
        <p:txBody>
          <a:bodyPr vert="horz" lIns="72734" tIns="36368" rIns="72734" bIns="36368" rtlCol="0" anchor="ctr">
            <a:noAutofit/>
          </a:bodyPr>
          <a:lstStyle>
            <a:lvl1pPr algn="l" defTabSz="914400" rtl="0" eaLnBrk="1" latinLnBrk="0" hangingPunct="1">
              <a:lnSpc>
                <a:spcPct val="90000"/>
              </a:lnSpc>
              <a:spcBef>
                <a:spcPct val="0"/>
              </a:spcBef>
              <a:buNone/>
              <a:defRPr sz="3000" b="1" kern="1200" baseline="0">
                <a:solidFill>
                  <a:schemeClr val="tx1"/>
                </a:solidFill>
                <a:latin typeface="Century Gothic" panose="020B0502020202020204" pitchFamily="34" charset="0"/>
                <a:ea typeface="+mj-ea"/>
                <a:cs typeface="+mj-cs"/>
              </a:defRPr>
            </a:lvl1pPr>
          </a:lstStyle>
          <a:p>
            <a:r>
              <a:rPr lang="it-IT" sz="900" dirty="0">
                <a:solidFill>
                  <a:srgbClr val="0A51A1"/>
                </a:solidFill>
                <a:latin typeface="Titillium Web"/>
                <a:ea typeface="Microsoft YaHei"/>
                <a:cs typeface="+mn-cs"/>
              </a:rPr>
              <a:t>Dimensioni compendio</a:t>
            </a:r>
            <a:endParaRPr lang="it-IT" sz="900" dirty="0">
              <a:solidFill>
                <a:srgbClr val="0A51A1"/>
              </a:solidFill>
              <a:latin typeface="Titillium Web" panose="00000500000000000000" pitchFamily="2" charset="0"/>
              <a:ea typeface="Microsoft YaHei" panose="020B0503020204020204" pitchFamily="34" charset="-122"/>
              <a:cs typeface="+mn-cs"/>
            </a:endParaRPr>
          </a:p>
        </p:txBody>
      </p:sp>
      <p:sp>
        <p:nvSpPr>
          <p:cNvPr id="35" name="CasellaDiTesto 34">
            <a:extLst>
              <a:ext uri="{FF2B5EF4-FFF2-40B4-BE49-F238E27FC236}">
                <a16:creationId xmlns:a16="http://schemas.microsoft.com/office/drawing/2014/main" id="{F6F8B37F-BDB9-132B-4069-C5DB2C9EAFA1}"/>
              </a:ext>
            </a:extLst>
          </p:cNvPr>
          <p:cNvSpPr txBox="1"/>
          <p:nvPr/>
        </p:nvSpPr>
        <p:spPr>
          <a:xfrm>
            <a:off x="5141322" y="3024050"/>
            <a:ext cx="2297269" cy="546688"/>
          </a:xfrm>
          <a:prstGeom prst="rect">
            <a:avLst/>
          </a:prstGeom>
          <a:noFill/>
        </p:spPr>
        <p:txBody>
          <a:bodyPr wrap="square" lIns="91440" tIns="45720" rIns="91440" bIns="45720" anchor="t">
            <a:spAutoFit/>
          </a:bodyPr>
          <a:lstStyle/>
          <a:p>
            <a:pPr>
              <a:lnSpc>
                <a:spcPct val="90000"/>
              </a:lnSpc>
              <a:spcBef>
                <a:spcPts val="300"/>
              </a:spcBef>
            </a:pPr>
            <a:r>
              <a:rPr lang="it-IT" sz="900" dirty="0">
                <a:solidFill>
                  <a:srgbClr val="0A51A1"/>
                </a:solidFill>
                <a:latin typeface="Titillium Web"/>
                <a:ea typeface="Microsoft YaHei"/>
              </a:rPr>
              <a:t>ST: </a:t>
            </a:r>
            <a:r>
              <a:rPr lang="it-IT" sz="900" b="1" dirty="0">
                <a:solidFill>
                  <a:srgbClr val="0A51A1"/>
                </a:solidFill>
                <a:latin typeface="Titillium Web"/>
                <a:ea typeface="Microsoft YaHei"/>
              </a:rPr>
              <a:t>97.000 mq</a:t>
            </a:r>
          </a:p>
          <a:p>
            <a:pPr>
              <a:lnSpc>
                <a:spcPct val="90000"/>
              </a:lnSpc>
              <a:spcBef>
                <a:spcPts val="300"/>
              </a:spcBef>
            </a:pPr>
            <a:r>
              <a:rPr lang="it-IT" sz="900" err="1">
                <a:solidFill>
                  <a:srgbClr val="0A51A1"/>
                </a:solidFill>
                <a:latin typeface="Titillium Web"/>
                <a:ea typeface="Microsoft YaHei"/>
              </a:rPr>
              <a:t>Slp</a:t>
            </a:r>
            <a:r>
              <a:rPr lang="it-IT" sz="900" dirty="0">
                <a:solidFill>
                  <a:srgbClr val="0A51A1"/>
                </a:solidFill>
                <a:latin typeface="Titillium Web"/>
                <a:ea typeface="Microsoft YaHei"/>
              </a:rPr>
              <a:t>:</a:t>
            </a:r>
            <a:r>
              <a:rPr lang="it-IT" sz="900" b="1" dirty="0">
                <a:solidFill>
                  <a:srgbClr val="0A51A1"/>
                </a:solidFill>
                <a:latin typeface="Titillium Web"/>
                <a:ea typeface="Microsoft YaHei"/>
              </a:rPr>
              <a:t> </a:t>
            </a:r>
            <a:r>
              <a:rPr lang="it-IT" sz="900" b="1">
                <a:solidFill>
                  <a:srgbClr val="0A51A1"/>
                </a:solidFill>
                <a:latin typeface="Titillium Web"/>
                <a:ea typeface="Microsoft YaHei"/>
              </a:rPr>
              <a:t>18.000 mq</a:t>
            </a:r>
            <a:endParaRPr lang="it-IT" sz="900" b="1" dirty="0">
              <a:solidFill>
                <a:srgbClr val="0A51A1"/>
              </a:solidFill>
              <a:latin typeface="Titillium Web"/>
              <a:ea typeface="Microsoft YaHei"/>
            </a:endParaRPr>
          </a:p>
          <a:p>
            <a:pPr>
              <a:lnSpc>
                <a:spcPct val="90000"/>
              </a:lnSpc>
              <a:spcBef>
                <a:spcPts val="300"/>
              </a:spcBef>
            </a:pPr>
            <a:r>
              <a:rPr lang="it-IT" sz="900" dirty="0">
                <a:solidFill>
                  <a:srgbClr val="0A51A1"/>
                </a:solidFill>
                <a:latin typeface="Titillium Web"/>
                <a:ea typeface="Microsoft YaHei"/>
              </a:rPr>
              <a:t>VOL</a:t>
            </a:r>
            <a:r>
              <a:rPr lang="it-IT" sz="900" b="1" dirty="0">
                <a:solidFill>
                  <a:srgbClr val="0A51A1"/>
                </a:solidFill>
                <a:latin typeface="Titillium Web"/>
                <a:ea typeface="Microsoft YaHei"/>
              </a:rPr>
              <a:t>: 116.550 mc</a:t>
            </a:r>
          </a:p>
        </p:txBody>
      </p:sp>
      <p:sp>
        <p:nvSpPr>
          <p:cNvPr id="62" name="Rettangolo 61">
            <a:extLst>
              <a:ext uri="{FF2B5EF4-FFF2-40B4-BE49-F238E27FC236}">
                <a16:creationId xmlns:a16="http://schemas.microsoft.com/office/drawing/2014/main" id="{29626B75-4FBC-EB27-90A5-A540CC05E153}"/>
              </a:ext>
            </a:extLst>
          </p:cNvPr>
          <p:cNvSpPr/>
          <p:nvPr/>
        </p:nvSpPr>
        <p:spPr>
          <a:xfrm>
            <a:off x="828314" y="2157550"/>
            <a:ext cx="1881268" cy="2382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it-IT" sz="900" b="1" dirty="0">
                <a:solidFill>
                  <a:srgbClr val="0A51A1"/>
                </a:solidFill>
                <a:latin typeface="Titillium Web" panose="00000500000000000000" pitchFamily="2" charset="0"/>
                <a:ea typeface="Microsoft YaHei" panose="020B0503020204020204" pitchFamily="34" charset="-122"/>
              </a:rPr>
              <a:t>Intervento di:</a:t>
            </a:r>
          </a:p>
          <a:p>
            <a:pPr algn="just" defTabSz="188089"/>
            <a:r>
              <a:rPr lang="it-IT" sz="900" dirty="0">
                <a:solidFill>
                  <a:srgbClr val="0A51A1"/>
                </a:solidFill>
                <a:latin typeface="Titillium Web"/>
                <a:ea typeface="Microsoft YaHei"/>
              </a:rPr>
              <a:t>Rigenerazione urbana con rifunzionalizzazione, demolizione e nuova costruzione</a:t>
            </a:r>
          </a:p>
          <a:p>
            <a:pPr algn="just"/>
            <a:endParaRPr lang="it-IT" sz="900" dirty="0">
              <a:solidFill>
                <a:srgbClr val="0A51A1"/>
              </a:solidFill>
              <a:latin typeface="Titillium Web"/>
              <a:ea typeface="Microsoft YaHei"/>
            </a:endParaRPr>
          </a:p>
          <a:p>
            <a:pPr defTabSz="188089"/>
            <a:r>
              <a:rPr lang="it-IT" sz="900" b="1" dirty="0">
                <a:solidFill>
                  <a:srgbClr val="0A51A1"/>
                </a:solidFill>
                <a:latin typeface="Titillium Web" panose="00000500000000000000" pitchFamily="2" charset="0"/>
                <a:ea typeface="Microsoft YaHei" panose="020B0503020204020204" pitchFamily="34" charset="-122"/>
              </a:rPr>
              <a:t>Obiettivi:</a:t>
            </a:r>
            <a:br>
              <a:rPr lang="it-IT" sz="900" b="1" dirty="0">
                <a:solidFill>
                  <a:srgbClr val="0A51A1"/>
                </a:solidFill>
                <a:latin typeface="Titillium Web" panose="00000500000000000000" pitchFamily="2" charset="0"/>
                <a:ea typeface="Microsoft YaHei" panose="020B0503020204020204" pitchFamily="34" charset="-122"/>
              </a:rPr>
            </a:br>
            <a:r>
              <a:rPr lang="it-IT" sz="900" dirty="0">
                <a:solidFill>
                  <a:srgbClr val="0A51A1"/>
                </a:solidFill>
                <a:latin typeface="Titillium Web" panose="00000500000000000000" pitchFamily="2" charset="0"/>
                <a:ea typeface="Microsoft YaHei" panose="020B0503020204020204" pitchFamily="34" charset="-122"/>
              </a:rPr>
              <a:t>Soddisfare i fabbisogni  logistici della  Pubblica Amministrazione, le esigenze di aule didattiche e laboratori di ricerca per il Politecnico di Bari, il fabbisogno di housing universitario.</a:t>
            </a:r>
          </a:p>
          <a:p>
            <a:pPr defTabSz="188089"/>
            <a:r>
              <a:rPr lang="it-IT" sz="900" dirty="0">
                <a:solidFill>
                  <a:srgbClr val="0A51A1"/>
                </a:solidFill>
                <a:latin typeface="Titillium Web" panose="00000500000000000000" pitchFamily="2" charset="0"/>
                <a:ea typeface="Microsoft YaHei" panose="020B0503020204020204" pitchFamily="34" charset="-122"/>
              </a:rPr>
              <a:t>Rigenerare spazi e consolidare il sistema di connessioni, con la realizzazione di connessioni «green» sostenibili di un parco con aree verdi e impianti sportivi e ricreativi aperti alla cittadinanza.</a:t>
            </a:r>
          </a:p>
        </p:txBody>
      </p:sp>
      <p:sp>
        <p:nvSpPr>
          <p:cNvPr id="66" name="Rettangolo 65">
            <a:extLst>
              <a:ext uri="{FF2B5EF4-FFF2-40B4-BE49-F238E27FC236}">
                <a16:creationId xmlns:a16="http://schemas.microsoft.com/office/drawing/2014/main" id="{FDC2281D-C0F9-A1C1-0550-36E2B9720CEE}"/>
              </a:ext>
            </a:extLst>
          </p:cNvPr>
          <p:cNvSpPr/>
          <p:nvPr/>
        </p:nvSpPr>
        <p:spPr>
          <a:xfrm rot="16200000">
            <a:off x="11510074" y="4164232"/>
            <a:ext cx="339839" cy="351306"/>
          </a:xfrm>
          <a:prstGeom prst="rect">
            <a:avLst/>
          </a:prstGeom>
          <a:noFill/>
          <a:ln w="190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55"/>
          </a:p>
        </p:txBody>
      </p:sp>
      <p:sp>
        <p:nvSpPr>
          <p:cNvPr id="67" name="Rettangolo 66">
            <a:extLst>
              <a:ext uri="{FF2B5EF4-FFF2-40B4-BE49-F238E27FC236}">
                <a16:creationId xmlns:a16="http://schemas.microsoft.com/office/drawing/2014/main" id="{8E34EABE-1D29-0C4C-F0CD-AF8D3658F317}"/>
              </a:ext>
            </a:extLst>
          </p:cNvPr>
          <p:cNvSpPr/>
          <p:nvPr/>
        </p:nvSpPr>
        <p:spPr>
          <a:xfrm rot="16200000">
            <a:off x="10402989" y="4926683"/>
            <a:ext cx="339839" cy="351306"/>
          </a:xfrm>
          <a:prstGeom prst="rect">
            <a:avLst/>
          </a:prstGeom>
          <a:noFill/>
          <a:ln w="19050">
            <a:solidFill>
              <a:srgbClr val="ABC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55"/>
          </a:p>
        </p:txBody>
      </p:sp>
      <p:sp>
        <p:nvSpPr>
          <p:cNvPr id="68" name="Rettangolo 67">
            <a:extLst>
              <a:ext uri="{FF2B5EF4-FFF2-40B4-BE49-F238E27FC236}">
                <a16:creationId xmlns:a16="http://schemas.microsoft.com/office/drawing/2014/main" id="{EF445235-927E-57C6-01B2-FA13B1A0958C}"/>
              </a:ext>
            </a:extLst>
          </p:cNvPr>
          <p:cNvSpPr/>
          <p:nvPr/>
        </p:nvSpPr>
        <p:spPr>
          <a:xfrm rot="16200000">
            <a:off x="9324009" y="4936417"/>
            <a:ext cx="339839" cy="351306"/>
          </a:xfrm>
          <a:prstGeom prst="rect">
            <a:avLst/>
          </a:prstGeom>
          <a:no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55"/>
          </a:p>
        </p:txBody>
      </p:sp>
      <p:sp>
        <p:nvSpPr>
          <p:cNvPr id="69" name="Rettangolo 68">
            <a:extLst>
              <a:ext uri="{FF2B5EF4-FFF2-40B4-BE49-F238E27FC236}">
                <a16:creationId xmlns:a16="http://schemas.microsoft.com/office/drawing/2014/main" id="{DF80C916-A6EA-3038-C0B4-E1F70FB58965}"/>
              </a:ext>
            </a:extLst>
          </p:cNvPr>
          <p:cNvSpPr/>
          <p:nvPr/>
        </p:nvSpPr>
        <p:spPr>
          <a:xfrm rot="16200000">
            <a:off x="8210706" y="4910047"/>
            <a:ext cx="339839" cy="359684"/>
          </a:xfrm>
          <a:prstGeom prst="rect">
            <a:avLst/>
          </a:prstGeom>
          <a:no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55"/>
          </a:p>
        </p:txBody>
      </p:sp>
      <p:sp>
        <p:nvSpPr>
          <p:cNvPr id="70" name="Rettangolo 69">
            <a:extLst>
              <a:ext uri="{FF2B5EF4-FFF2-40B4-BE49-F238E27FC236}">
                <a16:creationId xmlns:a16="http://schemas.microsoft.com/office/drawing/2014/main" id="{FEE02FF8-8EAA-B737-B5D6-0393FF82096F}"/>
              </a:ext>
            </a:extLst>
          </p:cNvPr>
          <p:cNvSpPr/>
          <p:nvPr/>
        </p:nvSpPr>
        <p:spPr>
          <a:xfrm rot="16200000">
            <a:off x="8769177" y="4920364"/>
            <a:ext cx="339839" cy="351306"/>
          </a:xfrm>
          <a:prstGeom prst="rect">
            <a:avLst/>
          </a:prstGeom>
          <a:no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55"/>
          </a:p>
        </p:txBody>
      </p:sp>
      <p:sp>
        <p:nvSpPr>
          <p:cNvPr id="71" name="Rettangolo 70">
            <a:extLst>
              <a:ext uri="{FF2B5EF4-FFF2-40B4-BE49-F238E27FC236}">
                <a16:creationId xmlns:a16="http://schemas.microsoft.com/office/drawing/2014/main" id="{E322E280-8263-32A8-2527-1F7DD3369C37}"/>
              </a:ext>
            </a:extLst>
          </p:cNvPr>
          <p:cNvSpPr/>
          <p:nvPr/>
        </p:nvSpPr>
        <p:spPr>
          <a:xfrm rot="16200000">
            <a:off x="10977362" y="4161601"/>
            <a:ext cx="339839" cy="351306"/>
          </a:xfrm>
          <a:prstGeom prst="rect">
            <a:avLst/>
          </a:prstGeom>
          <a:noFill/>
          <a:ln w="190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55"/>
          </a:p>
        </p:txBody>
      </p:sp>
      <p:sp>
        <p:nvSpPr>
          <p:cNvPr id="72" name="Rettangolo 71">
            <a:extLst>
              <a:ext uri="{FF2B5EF4-FFF2-40B4-BE49-F238E27FC236}">
                <a16:creationId xmlns:a16="http://schemas.microsoft.com/office/drawing/2014/main" id="{ABC9EF2A-F5E4-2EE0-66C7-59C939615C7D}"/>
              </a:ext>
            </a:extLst>
          </p:cNvPr>
          <p:cNvSpPr/>
          <p:nvPr/>
        </p:nvSpPr>
        <p:spPr>
          <a:xfrm rot="16200000">
            <a:off x="10406419" y="4169300"/>
            <a:ext cx="339839" cy="351306"/>
          </a:xfrm>
          <a:prstGeom prst="rect">
            <a:avLst/>
          </a:prstGeom>
          <a:noFill/>
          <a:ln w="190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55"/>
          </a:p>
        </p:txBody>
      </p:sp>
      <p:sp>
        <p:nvSpPr>
          <p:cNvPr id="73" name="Rettangolo 72">
            <a:extLst>
              <a:ext uri="{FF2B5EF4-FFF2-40B4-BE49-F238E27FC236}">
                <a16:creationId xmlns:a16="http://schemas.microsoft.com/office/drawing/2014/main" id="{9A94CB64-D254-FE95-0513-7FCB9FDCBED9}"/>
              </a:ext>
            </a:extLst>
          </p:cNvPr>
          <p:cNvSpPr/>
          <p:nvPr/>
        </p:nvSpPr>
        <p:spPr>
          <a:xfrm rot="16200000">
            <a:off x="9327232" y="4162590"/>
            <a:ext cx="339839" cy="351306"/>
          </a:xfrm>
          <a:prstGeom prst="rect">
            <a:avLst/>
          </a:prstGeom>
          <a:noFill/>
          <a:ln w="190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55"/>
          </a:p>
        </p:txBody>
      </p:sp>
      <p:sp>
        <p:nvSpPr>
          <p:cNvPr id="74" name="Rettangolo 73">
            <a:extLst>
              <a:ext uri="{FF2B5EF4-FFF2-40B4-BE49-F238E27FC236}">
                <a16:creationId xmlns:a16="http://schemas.microsoft.com/office/drawing/2014/main" id="{261FE0D8-6807-461E-9C65-7AFC5E9BE0A4}"/>
              </a:ext>
            </a:extLst>
          </p:cNvPr>
          <p:cNvSpPr/>
          <p:nvPr/>
        </p:nvSpPr>
        <p:spPr>
          <a:xfrm rot="16200000">
            <a:off x="9871444" y="4164232"/>
            <a:ext cx="339839" cy="351306"/>
          </a:xfrm>
          <a:prstGeom prst="rect">
            <a:avLst/>
          </a:prstGeom>
          <a:noFill/>
          <a:ln w="190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55"/>
          </a:p>
        </p:txBody>
      </p:sp>
      <p:sp>
        <p:nvSpPr>
          <p:cNvPr id="75" name="Segnaposto titolo 1">
            <a:extLst>
              <a:ext uri="{FF2B5EF4-FFF2-40B4-BE49-F238E27FC236}">
                <a16:creationId xmlns:a16="http://schemas.microsoft.com/office/drawing/2014/main" id="{EA5FD9B5-A459-C273-737A-DEA7F02C6837}"/>
              </a:ext>
            </a:extLst>
          </p:cNvPr>
          <p:cNvSpPr>
            <a:spLocks noGrp="1"/>
          </p:cNvSpPr>
          <p:nvPr/>
        </p:nvSpPr>
        <p:spPr>
          <a:xfrm>
            <a:off x="7340371" y="3778413"/>
            <a:ext cx="4791625" cy="281294"/>
          </a:xfrm>
          <a:prstGeom prst="rect">
            <a:avLst/>
          </a:prstGeom>
        </p:spPr>
        <p:txBody>
          <a:bodyPr vert="horz" lIns="72734" tIns="36368" rIns="72734" bIns="36368" rtlCol="0" anchor="t">
            <a:noAutofit/>
          </a:bodyPr>
          <a:lstStyle>
            <a:lvl1pPr algn="l" defTabSz="914400" rtl="0" eaLnBrk="1" latinLnBrk="0" hangingPunct="1">
              <a:lnSpc>
                <a:spcPct val="90000"/>
              </a:lnSpc>
              <a:spcBef>
                <a:spcPct val="0"/>
              </a:spcBef>
              <a:buNone/>
              <a:defRPr sz="3000" b="1" kern="1200" baseline="0">
                <a:solidFill>
                  <a:schemeClr val="tx1"/>
                </a:solidFill>
                <a:latin typeface="Century Gothic" panose="020B0502020202020204" pitchFamily="34" charset="0"/>
                <a:ea typeface="+mj-ea"/>
                <a:cs typeface="+mj-cs"/>
              </a:defRPr>
            </a:lvl1pPr>
          </a:lstStyle>
          <a:p>
            <a:r>
              <a:rPr lang="it-IT" sz="834" dirty="0"/>
              <a:t>ESG </a:t>
            </a:r>
            <a:r>
              <a:rPr lang="it-IT" sz="834" b="0" i="1" dirty="0"/>
              <a:t>– Indicatori KPI per la valutazione degli impatti ambientali, sociali e di </a:t>
            </a:r>
            <a:r>
              <a:rPr lang="it-IT" sz="834" b="0" i="1" dirty="0" err="1"/>
              <a:t>governance</a:t>
            </a:r>
            <a:endParaRPr lang="it-IT" sz="834" b="0" i="1" dirty="0"/>
          </a:p>
        </p:txBody>
      </p:sp>
      <p:grpSp>
        <p:nvGrpSpPr>
          <p:cNvPr id="76" name="Gruppo 75">
            <a:extLst>
              <a:ext uri="{FF2B5EF4-FFF2-40B4-BE49-F238E27FC236}">
                <a16:creationId xmlns:a16="http://schemas.microsoft.com/office/drawing/2014/main" id="{8BD2465A-4D2F-92AA-6985-C13BC6C5D18A}"/>
              </a:ext>
            </a:extLst>
          </p:cNvPr>
          <p:cNvGrpSpPr/>
          <p:nvPr/>
        </p:nvGrpSpPr>
        <p:grpSpPr>
          <a:xfrm>
            <a:off x="7503541" y="3967929"/>
            <a:ext cx="656707" cy="778062"/>
            <a:chOff x="7538966" y="7787192"/>
            <a:chExt cx="1023824" cy="1213020"/>
          </a:xfrm>
        </p:grpSpPr>
        <p:sp>
          <p:nvSpPr>
            <p:cNvPr id="77" name="Rettangolo 76">
              <a:extLst>
                <a:ext uri="{FF2B5EF4-FFF2-40B4-BE49-F238E27FC236}">
                  <a16:creationId xmlns:a16="http://schemas.microsoft.com/office/drawing/2014/main" id="{AD42B4F0-7F24-D759-2EB5-4B7B4FAE32B1}"/>
                </a:ext>
              </a:extLst>
            </p:cNvPr>
            <p:cNvSpPr/>
            <p:nvPr/>
          </p:nvSpPr>
          <p:spPr>
            <a:xfrm rot="16200000">
              <a:off x="7769264" y="8085990"/>
              <a:ext cx="529818" cy="547696"/>
            </a:xfrm>
            <a:prstGeom prst="rect">
              <a:avLst/>
            </a:prstGeom>
            <a:noFill/>
            <a:ln w="190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55"/>
            </a:p>
          </p:txBody>
        </p:sp>
        <p:sp>
          <p:nvSpPr>
            <p:cNvPr id="78" name="CasellaDiTesto 93">
              <a:extLst>
                <a:ext uri="{FF2B5EF4-FFF2-40B4-BE49-F238E27FC236}">
                  <a16:creationId xmlns:a16="http://schemas.microsoft.com/office/drawing/2014/main" id="{AB425F76-A89E-8C11-7CCE-9E1A5922B033}"/>
                </a:ext>
              </a:extLst>
            </p:cNvPr>
            <p:cNvSpPr/>
            <p:nvPr/>
          </p:nvSpPr>
          <p:spPr>
            <a:xfrm>
              <a:off x="7538966" y="8593775"/>
              <a:ext cx="1023824" cy="406437"/>
            </a:xfrm>
            <a:prstGeom prst="rect">
              <a:avLst/>
            </a:prstGeom>
            <a:noFill/>
            <a:ln w="3175">
              <a:noFill/>
            </a:ln>
            <a:effectLst/>
          </p:spPr>
          <p:txBody>
            <a:bodyPr/>
            <a:lstStyle/>
            <a:p>
              <a:pPr algn="ctr" defTabSz="586496"/>
              <a:r>
                <a:rPr lang="it-IT" sz="449" dirty="0">
                  <a:solidFill>
                    <a:schemeClr val="bg2">
                      <a:lumMod val="25000"/>
                    </a:schemeClr>
                  </a:solidFill>
                  <a:latin typeface="Arial"/>
                  <a:cs typeface="Arial"/>
                </a:rPr>
                <a:t>Riduzione consumo energia primaria</a:t>
              </a:r>
            </a:p>
          </p:txBody>
        </p:sp>
        <p:grpSp>
          <p:nvGrpSpPr>
            <p:cNvPr id="79" name="Gruppo 78">
              <a:extLst>
                <a:ext uri="{FF2B5EF4-FFF2-40B4-BE49-F238E27FC236}">
                  <a16:creationId xmlns:a16="http://schemas.microsoft.com/office/drawing/2014/main" id="{DBF6CC82-E5E6-3427-56FF-88A122932BEF}"/>
                </a:ext>
              </a:extLst>
            </p:cNvPr>
            <p:cNvGrpSpPr/>
            <p:nvPr/>
          </p:nvGrpSpPr>
          <p:grpSpPr>
            <a:xfrm>
              <a:off x="7745338" y="7787192"/>
              <a:ext cx="561663" cy="561663"/>
              <a:chOff x="428914" y="283515"/>
              <a:chExt cx="1401145" cy="1401143"/>
            </a:xfrm>
          </p:grpSpPr>
          <p:sp>
            <p:nvSpPr>
              <p:cNvPr id="80" name="Ovale 26">
                <a:extLst>
                  <a:ext uri="{FF2B5EF4-FFF2-40B4-BE49-F238E27FC236}">
                    <a16:creationId xmlns:a16="http://schemas.microsoft.com/office/drawing/2014/main" id="{0782C897-96F9-954D-F038-BD0AA242881C}"/>
                  </a:ext>
                </a:extLst>
              </p:cNvPr>
              <p:cNvSpPr/>
              <p:nvPr/>
            </p:nvSpPr>
            <p:spPr>
              <a:xfrm>
                <a:off x="428914" y="283515"/>
                <a:ext cx="1401145" cy="1401143"/>
              </a:xfrm>
              <a:prstGeom prst="ellipse">
                <a:avLst/>
              </a:prstGeom>
              <a:solidFill>
                <a:schemeClr val="accent6">
                  <a:lumMod val="40000"/>
                  <a:lumOff val="60000"/>
                </a:schemeClr>
              </a:solidFill>
              <a:ln w="63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14">
                  <a:defRPr/>
                </a:pPr>
                <a:endParaRPr lang="it-IT" sz="1432">
                  <a:solidFill>
                    <a:srgbClr val="FFFFFF"/>
                  </a:solidFill>
                  <a:latin typeface="Times New Roman" panose="02020603050405020304"/>
                </a:endParaRPr>
              </a:p>
            </p:txBody>
          </p:sp>
          <p:pic>
            <p:nvPicPr>
              <p:cNvPr id="81" name="Elemento grafico 36">
                <a:extLst>
                  <a:ext uri="{FF2B5EF4-FFF2-40B4-BE49-F238E27FC236}">
                    <a16:creationId xmlns:a16="http://schemas.microsoft.com/office/drawing/2014/main" id="{B8FA40B2-5433-E7E2-392C-49ABB8844F64}"/>
                  </a:ext>
                </a:extLst>
              </p:cNvPr>
              <p:cNvPicPr>
                <a:picLocks noChangeAspect="1"/>
              </p:cNvPicPr>
              <p:nvPr/>
            </p:nvPicPr>
            <p:blipFill>
              <a:blip r:embed="rId2" cstate="hqprint">
                <a:graysc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366" y="682367"/>
                <a:ext cx="624173" cy="624172"/>
              </a:xfrm>
              <a:prstGeom prst="rect">
                <a:avLst/>
              </a:prstGeom>
              <a:solidFill>
                <a:schemeClr val="accent6">
                  <a:lumMod val="40000"/>
                  <a:lumOff val="60000"/>
                </a:schemeClr>
              </a:solidFill>
              <a:ln w="6350">
                <a:solidFill>
                  <a:schemeClr val="accent6">
                    <a:lumMod val="40000"/>
                    <a:lumOff val="60000"/>
                  </a:schemeClr>
                </a:solidFill>
              </a:ln>
            </p:spPr>
          </p:pic>
        </p:grpSp>
      </p:grpSp>
      <p:sp>
        <p:nvSpPr>
          <p:cNvPr id="82" name="Rettangolo 81">
            <a:extLst>
              <a:ext uri="{FF2B5EF4-FFF2-40B4-BE49-F238E27FC236}">
                <a16:creationId xmlns:a16="http://schemas.microsoft.com/office/drawing/2014/main" id="{A3C748DC-4F5E-9177-C9C4-CAA36320515D}"/>
              </a:ext>
            </a:extLst>
          </p:cNvPr>
          <p:cNvSpPr/>
          <p:nvPr/>
        </p:nvSpPr>
        <p:spPr>
          <a:xfrm rot="16200000">
            <a:off x="8787316" y="4156864"/>
            <a:ext cx="339839" cy="351306"/>
          </a:xfrm>
          <a:prstGeom prst="rect">
            <a:avLst/>
          </a:prstGeom>
          <a:noFill/>
          <a:ln w="190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55"/>
          </a:p>
        </p:txBody>
      </p:sp>
      <p:grpSp>
        <p:nvGrpSpPr>
          <p:cNvPr id="83" name="Gruppo 82">
            <a:extLst>
              <a:ext uri="{FF2B5EF4-FFF2-40B4-BE49-F238E27FC236}">
                <a16:creationId xmlns:a16="http://schemas.microsoft.com/office/drawing/2014/main" id="{4FC529F5-ED2C-9F1D-D4DB-85196B3F4BC5}"/>
              </a:ext>
            </a:extLst>
          </p:cNvPr>
          <p:cNvGrpSpPr/>
          <p:nvPr/>
        </p:nvGrpSpPr>
        <p:grpSpPr>
          <a:xfrm>
            <a:off x="8773195" y="3967236"/>
            <a:ext cx="360265" cy="360264"/>
            <a:chOff x="2338676" y="317307"/>
            <a:chExt cx="1401145" cy="1401143"/>
          </a:xfrm>
        </p:grpSpPr>
        <p:sp>
          <p:nvSpPr>
            <p:cNvPr id="84" name="Ovale 18">
              <a:extLst>
                <a:ext uri="{FF2B5EF4-FFF2-40B4-BE49-F238E27FC236}">
                  <a16:creationId xmlns:a16="http://schemas.microsoft.com/office/drawing/2014/main" id="{AC621DEB-505A-5EE1-0FD1-F1846307F64B}"/>
                </a:ext>
              </a:extLst>
            </p:cNvPr>
            <p:cNvSpPr/>
            <p:nvPr/>
          </p:nvSpPr>
          <p:spPr>
            <a:xfrm>
              <a:off x="2338676" y="317307"/>
              <a:ext cx="1401145" cy="1401143"/>
            </a:xfrm>
            <a:prstGeom prst="ellipse">
              <a:avLst/>
            </a:prstGeom>
            <a:solidFill>
              <a:schemeClr val="accent6">
                <a:lumMod val="40000"/>
                <a:lumOff val="60000"/>
              </a:schemeClr>
            </a:solidFill>
            <a:ln w="63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14">
                <a:defRPr/>
              </a:pPr>
              <a:endParaRPr lang="it-IT" sz="1432">
                <a:solidFill>
                  <a:srgbClr val="FFFFFF"/>
                </a:solidFill>
                <a:latin typeface="Times New Roman" panose="02020603050405020304"/>
              </a:endParaRPr>
            </a:p>
          </p:txBody>
        </p:sp>
        <p:pic>
          <p:nvPicPr>
            <p:cNvPr id="85" name="Elemento grafico 54">
              <a:extLst>
                <a:ext uri="{FF2B5EF4-FFF2-40B4-BE49-F238E27FC236}">
                  <a16:creationId xmlns:a16="http://schemas.microsoft.com/office/drawing/2014/main" id="{EE3B9E41-B275-E6CD-5D77-FE3018B23AF7}"/>
                </a:ext>
              </a:extLst>
            </p:cNvPr>
            <p:cNvPicPr>
              <a:picLocks noChangeAspect="1"/>
            </p:cNvPicPr>
            <p:nvPr/>
          </p:nvPicPr>
          <p:blipFill>
            <a:blip r:embed="rId4" cstate="hqprint">
              <a:graysc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37796" y="696113"/>
              <a:ext cx="595560" cy="595560"/>
            </a:xfrm>
            <a:prstGeom prst="rect">
              <a:avLst/>
            </a:prstGeom>
            <a:solidFill>
              <a:schemeClr val="accent6">
                <a:lumMod val="40000"/>
                <a:lumOff val="60000"/>
              </a:schemeClr>
            </a:solidFill>
            <a:ln w="6350">
              <a:solidFill>
                <a:schemeClr val="accent6">
                  <a:lumMod val="40000"/>
                  <a:lumOff val="60000"/>
                </a:schemeClr>
              </a:solidFill>
            </a:ln>
          </p:spPr>
        </p:pic>
      </p:grpSp>
      <p:sp>
        <p:nvSpPr>
          <p:cNvPr id="86" name="CasellaDiTesto 93">
            <a:extLst>
              <a:ext uri="{FF2B5EF4-FFF2-40B4-BE49-F238E27FC236}">
                <a16:creationId xmlns:a16="http://schemas.microsoft.com/office/drawing/2014/main" id="{8949D482-F28D-3BCD-732F-AA42E11AA4BA}"/>
              </a:ext>
            </a:extLst>
          </p:cNvPr>
          <p:cNvSpPr/>
          <p:nvPr/>
        </p:nvSpPr>
        <p:spPr>
          <a:xfrm>
            <a:off x="8661933" y="4486120"/>
            <a:ext cx="656707" cy="260699"/>
          </a:xfrm>
          <a:prstGeom prst="rect">
            <a:avLst/>
          </a:prstGeom>
          <a:noFill/>
          <a:ln w="3175">
            <a:noFill/>
          </a:ln>
          <a:effectLst/>
        </p:spPr>
        <p:txBody>
          <a:bodyPr/>
          <a:lstStyle/>
          <a:p>
            <a:pPr algn="ctr" defTabSz="586496"/>
            <a:r>
              <a:rPr lang="it-IT" sz="449" dirty="0">
                <a:solidFill>
                  <a:schemeClr val="bg2">
                    <a:lumMod val="25000"/>
                  </a:schemeClr>
                </a:solidFill>
                <a:latin typeface="Arial"/>
                <a:cs typeface="Arial"/>
              </a:rPr>
              <a:t>Riduzione </a:t>
            </a:r>
          </a:p>
          <a:p>
            <a:pPr algn="ctr" defTabSz="586496"/>
            <a:r>
              <a:rPr lang="it-IT" sz="449" dirty="0">
                <a:solidFill>
                  <a:schemeClr val="bg2">
                    <a:lumMod val="25000"/>
                  </a:schemeClr>
                </a:solidFill>
                <a:latin typeface="Arial"/>
                <a:cs typeface="Arial"/>
              </a:rPr>
              <a:t>ton CO</a:t>
            </a:r>
            <a:r>
              <a:rPr lang="it-IT" sz="449" baseline="-25000" dirty="0">
                <a:solidFill>
                  <a:schemeClr val="bg2">
                    <a:lumMod val="25000"/>
                  </a:schemeClr>
                </a:solidFill>
                <a:latin typeface="Arial"/>
                <a:cs typeface="Arial"/>
              </a:rPr>
              <a:t>2</a:t>
            </a:r>
            <a:r>
              <a:rPr lang="it-IT" sz="449" dirty="0">
                <a:solidFill>
                  <a:schemeClr val="bg2">
                    <a:lumMod val="25000"/>
                  </a:schemeClr>
                </a:solidFill>
                <a:latin typeface="Arial"/>
                <a:cs typeface="Arial"/>
              </a:rPr>
              <a:t>/anno</a:t>
            </a:r>
            <a:endParaRPr lang="it-IT" sz="449" baseline="-25000" dirty="0">
              <a:solidFill>
                <a:schemeClr val="bg2">
                  <a:lumMod val="25000"/>
                </a:schemeClr>
              </a:solidFill>
              <a:latin typeface="Arial"/>
              <a:cs typeface="Arial"/>
            </a:endParaRPr>
          </a:p>
        </p:txBody>
      </p:sp>
      <p:sp>
        <p:nvSpPr>
          <p:cNvPr id="87" name="CasellaDiTesto 93">
            <a:extLst>
              <a:ext uri="{FF2B5EF4-FFF2-40B4-BE49-F238E27FC236}">
                <a16:creationId xmlns:a16="http://schemas.microsoft.com/office/drawing/2014/main" id="{3D366512-DED9-29AE-DCBF-6713C20F8EBB}"/>
              </a:ext>
            </a:extLst>
          </p:cNvPr>
          <p:cNvSpPr/>
          <p:nvPr/>
        </p:nvSpPr>
        <p:spPr>
          <a:xfrm>
            <a:off x="8069082" y="4485292"/>
            <a:ext cx="656707" cy="260699"/>
          </a:xfrm>
          <a:prstGeom prst="rect">
            <a:avLst/>
          </a:prstGeom>
          <a:noFill/>
          <a:ln w="3175">
            <a:noFill/>
          </a:ln>
          <a:effectLst/>
        </p:spPr>
        <p:txBody>
          <a:bodyPr/>
          <a:lstStyle/>
          <a:p>
            <a:pPr algn="ctr" defTabSz="586496"/>
            <a:r>
              <a:rPr lang="it-IT" sz="449" dirty="0">
                <a:solidFill>
                  <a:schemeClr val="bg2">
                    <a:lumMod val="25000"/>
                  </a:schemeClr>
                </a:solidFill>
                <a:latin typeface="Arial"/>
                <a:cs typeface="Arial"/>
              </a:rPr>
              <a:t>Produzione </a:t>
            </a:r>
          </a:p>
          <a:p>
            <a:pPr algn="ctr" defTabSz="586496"/>
            <a:r>
              <a:rPr lang="it-IT" sz="449" dirty="0">
                <a:solidFill>
                  <a:schemeClr val="bg2">
                    <a:lumMod val="25000"/>
                  </a:schemeClr>
                </a:solidFill>
                <a:latin typeface="Arial"/>
                <a:cs typeface="Arial"/>
              </a:rPr>
              <a:t>FER</a:t>
            </a:r>
            <a:endParaRPr lang="it-IT" sz="449" baseline="-25000" dirty="0">
              <a:solidFill>
                <a:schemeClr val="bg2">
                  <a:lumMod val="25000"/>
                </a:schemeClr>
              </a:solidFill>
              <a:latin typeface="Arial"/>
              <a:cs typeface="Arial"/>
            </a:endParaRPr>
          </a:p>
        </p:txBody>
      </p:sp>
      <p:grpSp>
        <p:nvGrpSpPr>
          <p:cNvPr id="88" name="Gruppo 87">
            <a:extLst>
              <a:ext uri="{FF2B5EF4-FFF2-40B4-BE49-F238E27FC236}">
                <a16:creationId xmlns:a16="http://schemas.microsoft.com/office/drawing/2014/main" id="{20AB61B7-39D3-50E0-3D60-9F5BC30A6252}"/>
              </a:ext>
            </a:extLst>
          </p:cNvPr>
          <p:cNvGrpSpPr/>
          <p:nvPr/>
        </p:nvGrpSpPr>
        <p:grpSpPr>
          <a:xfrm>
            <a:off x="8188938" y="3971000"/>
            <a:ext cx="360265" cy="533064"/>
            <a:chOff x="8658566" y="7810510"/>
            <a:chExt cx="561663" cy="831062"/>
          </a:xfrm>
        </p:grpSpPr>
        <p:sp>
          <p:nvSpPr>
            <p:cNvPr id="89" name="Rettangolo 88">
              <a:extLst>
                <a:ext uri="{FF2B5EF4-FFF2-40B4-BE49-F238E27FC236}">
                  <a16:creationId xmlns:a16="http://schemas.microsoft.com/office/drawing/2014/main" id="{8233F4B8-EEE4-959E-BF72-5BE2EEDA7B37}"/>
                </a:ext>
              </a:extLst>
            </p:cNvPr>
            <p:cNvSpPr/>
            <p:nvPr/>
          </p:nvSpPr>
          <p:spPr>
            <a:xfrm rot="16200000">
              <a:off x="8674614" y="8102815"/>
              <a:ext cx="529818" cy="547696"/>
            </a:xfrm>
            <a:prstGeom prst="rect">
              <a:avLst/>
            </a:prstGeom>
            <a:noFill/>
            <a:ln w="190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55"/>
            </a:p>
          </p:txBody>
        </p:sp>
        <p:grpSp>
          <p:nvGrpSpPr>
            <p:cNvPr id="90" name="Gruppo 89">
              <a:extLst>
                <a:ext uri="{FF2B5EF4-FFF2-40B4-BE49-F238E27FC236}">
                  <a16:creationId xmlns:a16="http://schemas.microsoft.com/office/drawing/2014/main" id="{5A8C0CD9-656D-6022-B5BE-409F7008711D}"/>
                </a:ext>
              </a:extLst>
            </p:cNvPr>
            <p:cNvGrpSpPr/>
            <p:nvPr/>
          </p:nvGrpSpPr>
          <p:grpSpPr>
            <a:xfrm>
              <a:off x="8658566" y="7810510"/>
              <a:ext cx="561663" cy="561662"/>
              <a:chOff x="4025470" y="325251"/>
              <a:chExt cx="1401145" cy="1401143"/>
            </a:xfrm>
          </p:grpSpPr>
          <p:sp>
            <p:nvSpPr>
              <p:cNvPr id="91" name="Ovale 15">
                <a:extLst>
                  <a:ext uri="{FF2B5EF4-FFF2-40B4-BE49-F238E27FC236}">
                    <a16:creationId xmlns:a16="http://schemas.microsoft.com/office/drawing/2014/main" id="{DBA80206-74C1-DF2D-F86A-6B3CE4B71647}"/>
                  </a:ext>
                </a:extLst>
              </p:cNvPr>
              <p:cNvSpPr/>
              <p:nvPr/>
            </p:nvSpPr>
            <p:spPr>
              <a:xfrm>
                <a:off x="4025470" y="325251"/>
                <a:ext cx="1401145" cy="1401143"/>
              </a:xfrm>
              <a:prstGeom prst="ellipse">
                <a:avLst/>
              </a:prstGeom>
              <a:solidFill>
                <a:schemeClr val="accent6">
                  <a:lumMod val="40000"/>
                  <a:lumOff val="60000"/>
                </a:schemeClr>
              </a:solidFill>
              <a:ln w="63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14">
                  <a:defRPr/>
                </a:pPr>
                <a:endParaRPr lang="it-IT" sz="1432">
                  <a:solidFill>
                    <a:srgbClr val="FFFFFF"/>
                  </a:solidFill>
                  <a:latin typeface="Times New Roman" panose="02020603050405020304"/>
                </a:endParaRPr>
              </a:p>
            </p:txBody>
          </p:sp>
          <p:pic>
            <p:nvPicPr>
              <p:cNvPr id="92" name="Elemento grafico 50">
                <a:extLst>
                  <a:ext uri="{FF2B5EF4-FFF2-40B4-BE49-F238E27FC236}">
                    <a16:creationId xmlns:a16="http://schemas.microsoft.com/office/drawing/2014/main" id="{46EDD700-9E5A-B6A0-222C-C3D565E1E5E8}"/>
                  </a:ext>
                </a:extLst>
              </p:cNvPr>
              <p:cNvPicPr>
                <a:picLocks noChangeAspect="1"/>
              </p:cNvPicPr>
              <p:nvPr/>
            </p:nvPicPr>
            <p:blipFill>
              <a:blip r:embed="rId6" cstate="hqprint">
                <a:duotone>
                  <a:prstClr val="black"/>
                  <a:schemeClr val="tx2">
                    <a:tint val="45000"/>
                    <a:satMod val="400000"/>
                  </a:schemeClr>
                </a:duotone>
                <a:extLst>
                  <a:ext uri="{BEBA8EAE-BF5A-486C-A8C5-ECC9F3942E4B}">
                    <a14:imgProps xmlns:a14="http://schemas.microsoft.com/office/drawing/2010/main">
                      <a14:imgLayer r:embed="rId7">
                        <a14:imgEffect>
                          <a14:artisticGlowEdges/>
                        </a14:imgEffect>
                        <a14:imgEffect>
                          <a14:sharpenSoften amount="13000"/>
                        </a14:imgEffect>
                        <a14:imgEffect>
                          <a14:colorTemperature colorTemp="6311"/>
                        </a14:imgEffect>
                        <a14:imgEffect>
                          <a14:saturation sat="170000"/>
                        </a14:imgEffect>
                      </a14:imgLayer>
                    </a14:imgProps>
                  </a:ext>
                  <a:ext uri="{28A0092B-C50C-407E-A947-70E740481C1C}">
                    <a14:useLocalDpi xmlns:a14="http://schemas.microsoft.com/office/drawing/2010/main" val="0"/>
                  </a:ext>
                </a:extLst>
              </a:blip>
              <a:stretch>
                <a:fillRect/>
              </a:stretch>
            </p:blipFill>
            <p:spPr>
              <a:xfrm>
                <a:off x="4418777" y="715395"/>
                <a:ext cx="592224" cy="592224"/>
              </a:xfrm>
              <a:prstGeom prst="rect">
                <a:avLst/>
              </a:prstGeom>
              <a:solidFill>
                <a:schemeClr val="accent6">
                  <a:lumMod val="40000"/>
                  <a:lumOff val="60000"/>
                </a:schemeClr>
              </a:solidFill>
              <a:ln w="6350">
                <a:solidFill>
                  <a:schemeClr val="accent6">
                    <a:lumMod val="40000"/>
                    <a:lumOff val="60000"/>
                  </a:schemeClr>
                </a:solidFill>
              </a:ln>
            </p:spPr>
          </p:pic>
        </p:grpSp>
      </p:grpSp>
      <p:grpSp>
        <p:nvGrpSpPr>
          <p:cNvPr id="93" name="Gruppo 92">
            <a:extLst>
              <a:ext uri="{FF2B5EF4-FFF2-40B4-BE49-F238E27FC236}">
                <a16:creationId xmlns:a16="http://schemas.microsoft.com/office/drawing/2014/main" id="{79C174CB-6844-B17C-901D-4745EDB0258C}"/>
              </a:ext>
            </a:extLst>
          </p:cNvPr>
          <p:cNvGrpSpPr/>
          <p:nvPr/>
        </p:nvGrpSpPr>
        <p:grpSpPr>
          <a:xfrm>
            <a:off x="9317726" y="3972535"/>
            <a:ext cx="360265" cy="360264"/>
            <a:chOff x="531593" y="2704841"/>
            <a:chExt cx="1401145" cy="1401143"/>
          </a:xfrm>
        </p:grpSpPr>
        <p:sp>
          <p:nvSpPr>
            <p:cNvPr id="94" name="Ovale 21">
              <a:extLst>
                <a:ext uri="{FF2B5EF4-FFF2-40B4-BE49-F238E27FC236}">
                  <a16:creationId xmlns:a16="http://schemas.microsoft.com/office/drawing/2014/main" id="{007C075F-C20C-15A4-48A5-3ADBD2FC27D4}"/>
                </a:ext>
              </a:extLst>
            </p:cNvPr>
            <p:cNvSpPr/>
            <p:nvPr/>
          </p:nvSpPr>
          <p:spPr>
            <a:xfrm>
              <a:off x="531593" y="2704841"/>
              <a:ext cx="1401145" cy="1401143"/>
            </a:xfrm>
            <a:prstGeom prst="ellipse">
              <a:avLst/>
            </a:prstGeom>
            <a:solidFill>
              <a:schemeClr val="accent6">
                <a:lumMod val="40000"/>
                <a:lumOff val="60000"/>
              </a:schemeClr>
            </a:solidFill>
            <a:ln w="63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14">
                <a:defRPr/>
              </a:pPr>
              <a:endParaRPr lang="it-IT" sz="1432">
                <a:solidFill>
                  <a:srgbClr val="FFFFFF"/>
                </a:solidFill>
                <a:latin typeface="Times New Roman" panose="02020603050405020304"/>
              </a:endParaRPr>
            </a:p>
          </p:txBody>
        </p:sp>
        <p:pic>
          <p:nvPicPr>
            <p:cNvPr id="95" name="Elemento grafico 62">
              <a:extLst>
                <a:ext uri="{FF2B5EF4-FFF2-40B4-BE49-F238E27FC236}">
                  <a16:creationId xmlns:a16="http://schemas.microsoft.com/office/drawing/2014/main" id="{91783F10-0BB8-A136-F2F3-34421F59BB12}"/>
                </a:ext>
              </a:extLst>
            </p:cNvPr>
            <p:cNvPicPr>
              <a:picLocks noChangeAspect="1"/>
            </p:cNvPicPr>
            <p:nvPr/>
          </p:nvPicPr>
          <p:blipFill>
            <a:blip r:embed="rId8" cstate="hqprint">
              <a:graysc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3244" y="3109014"/>
              <a:ext cx="584575" cy="584575"/>
            </a:xfrm>
            <a:prstGeom prst="rect">
              <a:avLst/>
            </a:prstGeom>
            <a:ln w="6350">
              <a:solidFill>
                <a:schemeClr val="accent6">
                  <a:lumMod val="40000"/>
                  <a:lumOff val="60000"/>
                </a:schemeClr>
              </a:solidFill>
            </a:ln>
          </p:spPr>
        </p:pic>
      </p:grpSp>
      <p:sp>
        <p:nvSpPr>
          <p:cNvPr id="96" name="CasellaDiTesto 93">
            <a:extLst>
              <a:ext uri="{FF2B5EF4-FFF2-40B4-BE49-F238E27FC236}">
                <a16:creationId xmlns:a16="http://schemas.microsoft.com/office/drawing/2014/main" id="{F7EC1232-6408-9D4A-68F2-1AAECAEC87A4}"/>
              </a:ext>
            </a:extLst>
          </p:cNvPr>
          <p:cNvSpPr/>
          <p:nvPr/>
        </p:nvSpPr>
        <p:spPr>
          <a:xfrm>
            <a:off x="9177195" y="4494060"/>
            <a:ext cx="656707" cy="260699"/>
          </a:xfrm>
          <a:prstGeom prst="rect">
            <a:avLst/>
          </a:prstGeom>
          <a:noFill/>
          <a:ln w="3175">
            <a:noFill/>
          </a:ln>
          <a:effectLst/>
        </p:spPr>
        <p:txBody>
          <a:bodyPr/>
          <a:lstStyle/>
          <a:p>
            <a:pPr algn="ctr" defTabSz="586496"/>
            <a:r>
              <a:rPr lang="it-IT" sz="449" dirty="0">
                <a:solidFill>
                  <a:schemeClr val="bg2">
                    <a:lumMod val="25000"/>
                  </a:schemeClr>
                </a:solidFill>
                <a:latin typeface="Arial"/>
                <a:cs typeface="Arial"/>
              </a:rPr>
              <a:t>Resilienza ai cambiamenti climatici</a:t>
            </a:r>
            <a:endParaRPr lang="it-IT" sz="449" baseline="-25000" dirty="0">
              <a:solidFill>
                <a:schemeClr val="bg2">
                  <a:lumMod val="25000"/>
                </a:schemeClr>
              </a:solidFill>
              <a:latin typeface="Arial"/>
              <a:cs typeface="Arial"/>
            </a:endParaRPr>
          </a:p>
        </p:txBody>
      </p:sp>
      <p:grpSp>
        <p:nvGrpSpPr>
          <p:cNvPr id="97" name="Gruppo 96">
            <a:extLst>
              <a:ext uri="{FF2B5EF4-FFF2-40B4-BE49-F238E27FC236}">
                <a16:creationId xmlns:a16="http://schemas.microsoft.com/office/drawing/2014/main" id="{ED17355D-0BC0-80D1-134F-A2A6F5C9BC38}"/>
              </a:ext>
            </a:extLst>
          </p:cNvPr>
          <p:cNvGrpSpPr/>
          <p:nvPr/>
        </p:nvGrpSpPr>
        <p:grpSpPr>
          <a:xfrm>
            <a:off x="10391397" y="3970176"/>
            <a:ext cx="360265" cy="360264"/>
            <a:chOff x="5882171" y="266820"/>
            <a:chExt cx="1401145" cy="1401143"/>
          </a:xfrm>
        </p:grpSpPr>
        <p:sp>
          <p:nvSpPr>
            <p:cNvPr id="98" name="Ovale 15">
              <a:extLst>
                <a:ext uri="{FF2B5EF4-FFF2-40B4-BE49-F238E27FC236}">
                  <a16:creationId xmlns:a16="http://schemas.microsoft.com/office/drawing/2014/main" id="{080949F9-4D30-35BC-8C73-140C89F4C86F}"/>
                </a:ext>
              </a:extLst>
            </p:cNvPr>
            <p:cNvSpPr/>
            <p:nvPr/>
          </p:nvSpPr>
          <p:spPr>
            <a:xfrm>
              <a:off x="5882171" y="266820"/>
              <a:ext cx="1401145" cy="1401143"/>
            </a:xfrm>
            <a:prstGeom prst="ellipse">
              <a:avLst/>
            </a:prstGeom>
            <a:solidFill>
              <a:schemeClr val="accent6">
                <a:lumMod val="40000"/>
                <a:lumOff val="60000"/>
              </a:schemeClr>
            </a:solidFill>
            <a:ln w="63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14">
                <a:defRPr/>
              </a:pPr>
              <a:endParaRPr lang="it-IT" sz="1432">
                <a:solidFill>
                  <a:srgbClr val="FFFFFF"/>
                </a:solidFill>
                <a:latin typeface="Times New Roman" panose="02020603050405020304"/>
              </a:endParaRPr>
            </a:p>
          </p:txBody>
        </p:sp>
        <p:pic>
          <p:nvPicPr>
            <p:cNvPr id="99" name="Immagine 98">
              <a:extLst>
                <a:ext uri="{FF2B5EF4-FFF2-40B4-BE49-F238E27FC236}">
                  <a16:creationId xmlns:a16="http://schemas.microsoft.com/office/drawing/2014/main" id="{0915804E-3293-409C-2029-4D694AFCB70A}"/>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2639" y="648250"/>
              <a:ext cx="528219" cy="739251"/>
            </a:xfrm>
            <a:prstGeom prst="rect">
              <a:avLst/>
            </a:prstGeom>
            <a:ln w="6350">
              <a:solidFill>
                <a:schemeClr val="accent6">
                  <a:lumMod val="40000"/>
                  <a:lumOff val="60000"/>
                </a:schemeClr>
              </a:solidFill>
            </a:ln>
          </p:spPr>
        </p:pic>
      </p:grpSp>
      <p:grpSp>
        <p:nvGrpSpPr>
          <p:cNvPr id="102" name="Gruppo 101">
            <a:extLst>
              <a:ext uri="{FF2B5EF4-FFF2-40B4-BE49-F238E27FC236}">
                <a16:creationId xmlns:a16="http://schemas.microsoft.com/office/drawing/2014/main" id="{FF16C4C3-F0FC-416C-4F92-6C861BB83768}"/>
              </a:ext>
            </a:extLst>
          </p:cNvPr>
          <p:cNvGrpSpPr/>
          <p:nvPr/>
        </p:nvGrpSpPr>
        <p:grpSpPr>
          <a:xfrm>
            <a:off x="9859397" y="3972077"/>
            <a:ext cx="360265" cy="360264"/>
            <a:chOff x="5966780" y="2712148"/>
            <a:chExt cx="1401145" cy="1401143"/>
          </a:xfrm>
        </p:grpSpPr>
        <p:sp>
          <p:nvSpPr>
            <p:cNvPr id="103" name="Ovale 19">
              <a:extLst>
                <a:ext uri="{FF2B5EF4-FFF2-40B4-BE49-F238E27FC236}">
                  <a16:creationId xmlns:a16="http://schemas.microsoft.com/office/drawing/2014/main" id="{49DDA97A-1669-4CBE-1B68-16635A8F2FA4}"/>
                </a:ext>
              </a:extLst>
            </p:cNvPr>
            <p:cNvSpPr/>
            <p:nvPr/>
          </p:nvSpPr>
          <p:spPr>
            <a:xfrm>
              <a:off x="5966780" y="2712148"/>
              <a:ext cx="1401145" cy="1401143"/>
            </a:xfrm>
            <a:prstGeom prst="ellipse">
              <a:avLst/>
            </a:prstGeom>
            <a:solidFill>
              <a:schemeClr val="accent6">
                <a:lumMod val="40000"/>
                <a:lumOff val="60000"/>
              </a:schemeClr>
            </a:solidFill>
            <a:ln w="63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14">
                <a:defRPr/>
              </a:pPr>
              <a:endParaRPr lang="it-IT" sz="1432">
                <a:solidFill>
                  <a:srgbClr val="FFFFFF"/>
                </a:solidFill>
                <a:latin typeface="Times New Roman" panose="02020603050405020304"/>
              </a:endParaRPr>
            </a:p>
          </p:txBody>
        </p:sp>
        <p:pic>
          <p:nvPicPr>
            <p:cNvPr id="104" name="Elemento grafico 56">
              <a:extLst>
                <a:ext uri="{FF2B5EF4-FFF2-40B4-BE49-F238E27FC236}">
                  <a16:creationId xmlns:a16="http://schemas.microsoft.com/office/drawing/2014/main" id="{ADC155BA-8C4F-22E5-BF95-699B4441B2B0}"/>
                </a:ext>
              </a:extLst>
            </p:cNvPr>
            <p:cNvPicPr>
              <a:picLocks noChangeAspect="1"/>
            </p:cNvPicPr>
            <p:nvPr/>
          </p:nvPicPr>
          <p:blipFill>
            <a:blip r:embed="rId11" cstate="hqprint">
              <a:graysc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52640" y="3032647"/>
              <a:ext cx="635914" cy="635913"/>
            </a:xfrm>
            <a:prstGeom prst="rect">
              <a:avLst/>
            </a:prstGeom>
            <a:solidFill>
              <a:schemeClr val="accent6">
                <a:lumMod val="40000"/>
                <a:lumOff val="60000"/>
              </a:schemeClr>
            </a:solidFill>
            <a:ln w="6350">
              <a:solidFill>
                <a:schemeClr val="accent6">
                  <a:lumMod val="40000"/>
                  <a:lumOff val="60000"/>
                </a:schemeClr>
              </a:solidFill>
            </a:ln>
          </p:spPr>
        </p:pic>
      </p:grpSp>
      <p:sp>
        <p:nvSpPr>
          <p:cNvPr id="107" name="CasellaDiTesto 93">
            <a:extLst>
              <a:ext uri="{FF2B5EF4-FFF2-40B4-BE49-F238E27FC236}">
                <a16:creationId xmlns:a16="http://schemas.microsoft.com/office/drawing/2014/main" id="{7618A369-270A-E621-C043-2B21E5D97F8B}"/>
              </a:ext>
            </a:extLst>
          </p:cNvPr>
          <p:cNvSpPr/>
          <p:nvPr/>
        </p:nvSpPr>
        <p:spPr>
          <a:xfrm>
            <a:off x="9722635" y="4507220"/>
            <a:ext cx="656707" cy="260699"/>
          </a:xfrm>
          <a:prstGeom prst="rect">
            <a:avLst/>
          </a:prstGeom>
          <a:noFill/>
          <a:ln w="3175">
            <a:noFill/>
          </a:ln>
          <a:effectLst/>
        </p:spPr>
        <p:txBody>
          <a:bodyPr/>
          <a:lstStyle/>
          <a:p>
            <a:pPr algn="ctr" defTabSz="586496"/>
            <a:r>
              <a:rPr lang="it-IT" sz="449" dirty="0">
                <a:solidFill>
                  <a:schemeClr val="bg2">
                    <a:lumMod val="25000"/>
                  </a:schemeClr>
                </a:solidFill>
                <a:latin typeface="Arial"/>
                <a:cs typeface="Arial"/>
              </a:rPr>
              <a:t>Piantumazione </a:t>
            </a:r>
          </a:p>
          <a:p>
            <a:pPr algn="ctr" defTabSz="586496"/>
            <a:r>
              <a:rPr lang="it-IT" sz="449" dirty="0">
                <a:solidFill>
                  <a:schemeClr val="bg2">
                    <a:lumMod val="25000"/>
                  </a:schemeClr>
                </a:solidFill>
                <a:latin typeface="Arial"/>
                <a:cs typeface="Arial"/>
              </a:rPr>
              <a:t>arborea</a:t>
            </a:r>
          </a:p>
        </p:txBody>
      </p:sp>
      <p:sp>
        <p:nvSpPr>
          <p:cNvPr id="109" name="CasellaDiTesto 93">
            <a:extLst>
              <a:ext uri="{FF2B5EF4-FFF2-40B4-BE49-F238E27FC236}">
                <a16:creationId xmlns:a16="http://schemas.microsoft.com/office/drawing/2014/main" id="{362CE401-E314-07F2-AD45-8180DC152866}"/>
              </a:ext>
            </a:extLst>
          </p:cNvPr>
          <p:cNvSpPr/>
          <p:nvPr/>
        </p:nvSpPr>
        <p:spPr>
          <a:xfrm>
            <a:off x="10251149" y="4511731"/>
            <a:ext cx="656707" cy="260699"/>
          </a:xfrm>
          <a:prstGeom prst="rect">
            <a:avLst/>
          </a:prstGeom>
          <a:noFill/>
          <a:ln w="3175">
            <a:noFill/>
          </a:ln>
          <a:effectLst/>
        </p:spPr>
        <p:txBody>
          <a:bodyPr/>
          <a:lstStyle/>
          <a:p>
            <a:pPr algn="ctr" defTabSz="586496"/>
            <a:r>
              <a:rPr lang="it-IT" sz="449" dirty="0">
                <a:solidFill>
                  <a:schemeClr val="bg2">
                    <a:lumMod val="25000"/>
                  </a:schemeClr>
                </a:solidFill>
                <a:latin typeface="Arial"/>
                <a:cs typeface="Arial"/>
              </a:rPr>
              <a:t>Protocolli di sostenibilità</a:t>
            </a:r>
            <a:endParaRPr lang="it-IT" sz="449" baseline="-25000" dirty="0">
              <a:solidFill>
                <a:schemeClr val="bg2">
                  <a:lumMod val="25000"/>
                </a:schemeClr>
              </a:solidFill>
              <a:latin typeface="Arial"/>
              <a:cs typeface="Arial"/>
            </a:endParaRPr>
          </a:p>
        </p:txBody>
      </p:sp>
      <p:grpSp>
        <p:nvGrpSpPr>
          <p:cNvPr id="110" name="Gruppo 109">
            <a:extLst>
              <a:ext uri="{FF2B5EF4-FFF2-40B4-BE49-F238E27FC236}">
                <a16:creationId xmlns:a16="http://schemas.microsoft.com/office/drawing/2014/main" id="{716388D7-F256-DF20-38BA-D3A9B86881A0}"/>
              </a:ext>
            </a:extLst>
          </p:cNvPr>
          <p:cNvGrpSpPr/>
          <p:nvPr/>
        </p:nvGrpSpPr>
        <p:grpSpPr>
          <a:xfrm>
            <a:off x="10959383" y="3973862"/>
            <a:ext cx="366023" cy="366022"/>
            <a:chOff x="9747185" y="2687570"/>
            <a:chExt cx="1401145" cy="1401143"/>
          </a:xfrm>
        </p:grpSpPr>
        <p:sp>
          <p:nvSpPr>
            <p:cNvPr id="111" name="Ovale 20">
              <a:extLst>
                <a:ext uri="{FF2B5EF4-FFF2-40B4-BE49-F238E27FC236}">
                  <a16:creationId xmlns:a16="http://schemas.microsoft.com/office/drawing/2014/main" id="{AA4DD62A-0F47-A8FA-981E-9B28C9C86D65}"/>
                </a:ext>
              </a:extLst>
            </p:cNvPr>
            <p:cNvSpPr/>
            <p:nvPr/>
          </p:nvSpPr>
          <p:spPr>
            <a:xfrm>
              <a:off x="9747185" y="2687570"/>
              <a:ext cx="1401145" cy="1401143"/>
            </a:xfrm>
            <a:prstGeom prst="ellipse">
              <a:avLst/>
            </a:prstGeom>
            <a:solidFill>
              <a:schemeClr val="accent6">
                <a:lumMod val="40000"/>
                <a:lumOff val="60000"/>
              </a:schemeClr>
            </a:solidFill>
            <a:ln w="63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14">
                <a:defRPr/>
              </a:pPr>
              <a:endParaRPr lang="it-IT" sz="1432">
                <a:solidFill>
                  <a:srgbClr val="FFFFFF"/>
                </a:solidFill>
                <a:latin typeface="Times New Roman" panose="02020603050405020304"/>
              </a:endParaRPr>
            </a:p>
          </p:txBody>
        </p:sp>
        <p:pic>
          <p:nvPicPr>
            <p:cNvPr id="112" name="Elemento grafico 59">
              <a:extLst>
                <a:ext uri="{FF2B5EF4-FFF2-40B4-BE49-F238E27FC236}">
                  <a16:creationId xmlns:a16="http://schemas.microsoft.com/office/drawing/2014/main" id="{18E1CBA5-2046-37D3-5CF8-9DFCEAC9D79D}"/>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197815" y="3080433"/>
              <a:ext cx="588128" cy="588128"/>
            </a:xfrm>
            <a:prstGeom prst="rect">
              <a:avLst/>
            </a:prstGeom>
            <a:solidFill>
              <a:schemeClr val="accent6">
                <a:lumMod val="40000"/>
                <a:lumOff val="60000"/>
              </a:schemeClr>
            </a:solidFill>
            <a:ln w="6350">
              <a:solidFill>
                <a:schemeClr val="accent6">
                  <a:lumMod val="40000"/>
                  <a:lumOff val="60000"/>
                </a:schemeClr>
              </a:solidFill>
            </a:ln>
          </p:spPr>
        </p:pic>
      </p:grpSp>
      <p:sp>
        <p:nvSpPr>
          <p:cNvPr id="113" name="CasellaDiTesto 93">
            <a:extLst>
              <a:ext uri="{FF2B5EF4-FFF2-40B4-BE49-F238E27FC236}">
                <a16:creationId xmlns:a16="http://schemas.microsoft.com/office/drawing/2014/main" id="{6F4FB7E5-D060-7E67-A203-1CC7750C8EE0}"/>
              </a:ext>
            </a:extLst>
          </p:cNvPr>
          <p:cNvSpPr/>
          <p:nvPr/>
        </p:nvSpPr>
        <p:spPr>
          <a:xfrm>
            <a:off x="10820056" y="4504362"/>
            <a:ext cx="656707" cy="260699"/>
          </a:xfrm>
          <a:prstGeom prst="rect">
            <a:avLst/>
          </a:prstGeom>
          <a:noFill/>
          <a:ln w="3175">
            <a:noFill/>
          </a:ln>
          <a:effectLst/>
        </p:spPr>
        <p:txBody>
          <a:bodyPr/>
          <a:lstStyle/>
          <a:p>
            <a:pPr algn="ctr" defTabSz="586496"/>
            <a:r>
              <a:rPr lang="it-IT" sz="449" dirty="0">
                <a:solidFill>
                  <a:schemeClr val="bg2">
                    <a:lumMod val="25000"/>
                  </a:schemeClr>
                </a:solidFill>
                <a:latin typeface="Arial"/>
                <a:cs typeface="Arial"/>
              </a:rPr>
              <a:t>Restituzione </a:t>
            </a:r>
          </a:p>
          <a:p>
            <a:pPr algn="ctr" defTabSz="586496"/>
            <a:r>
              <a:rPr lang="it-IT" sz="449" dirty="0">
                <a:solidFill>
                  <a:schemeClr val="bg2">
                    <a:lumMod val="25000"/>
                  </a:schemeClr>
                </a:solidFill>
                <a:latin typeface="Arial"/>
                <a:cs typeface="Arial"/>
              </a:rPr>
              <a:t>di suolo</a:t>
            </a:r>
            <a:endParaRPr lang="it-IT" sz="449" baseline="-25000" dirty="0">
              <a:solidFill>
                <a:schemeClr val="bg2">
                  <a:lumMod val="25000"/>
                </a:schemeClr>
              </a:solidFill>
              <a:latin typeface="Arial"/>
              <a:cs typeface="Arial"/>
            </a:endParaRPr>
          </a:p>
        </p:txBody>
      </p:sp>
      <p:grpSp>
        <p:nvGrpSpPr>
          <p:cNvPr id="115" name="Gruppo 114">
            <a:extLst>
              <a:ext uri="{FF2B5EF4-FFF2-40B4-BE49-F238E27FC236}">
                <a16:creationId xmlns:a16="http://schemas.microsoft.com/office/drawing/2014/main" id="{25E06ED0-B598-0915-39BB-4CCFDD4B09AE}"/>
              </a:ext>
            </a:extLst>
          </p:cNvPr>
          <p:cNvGrpSpPr/>
          <p:nvPr/>
        </p:nvGrpSpPr>
        <p:grpSpPr>
          <a:xfrm>
            <a:off x="7650065" y="4747836"/>
            <a:ext cx="360265" cy="360264"/>
            <a:chOff x="479252" y="312971"/>
            <a:chExt cx="1401145" cy="1401143"/>
          </a:xfrm>
        </p:grpSpPr>
        <p:sp>
          <p:nvSpPr>
            <p:cNvPr id="116" name="Ovale 26">
              <a:extLst>
                <a:ext uri="{FF2B5EF4-FFF2-40B4-BE49-F238E27FC236}">
                  <a16:creationId xmlns:a16="http://schemas.microsoft.com/office/drawing/2014/main" id="{1B38EBDB-3BA2-AD7C-F9D0-877159E77337}"/>
                </a:ext>
              </a:extLst>
            </p:cNvPr>
            <p:cNvSpPr/>
            <p:nvPr/>
          </p:nvSpPr>
          <p:spPr>
            <a:xfrm>
              <a:off x="479252" y="312971"/>
              <a:ext cx="1401145" cy="1401143"/>
            </a:xfrm>
            <a:prstGeom prst="ellipse">
              <a:avLst/>
            </a:prstGeom>
            <a:solidFill>
              <a:schemeClr val="accent2">
                <a:lumMod val="40000"/>
                <a:lumOff val="6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14">
                <a:defRPr/>
              </a:pPr>
              <a:endParaRPr lang="it-IT" sz="1432">
                <a:solidFill>
                  <a:srgbClr val="FFFFFF"/>
                </a:solidFill>
                <a:latin typeface="Times New Roman" panose="02020603050405020304"/>
              </a:endParaRPr>
            </a:p>
          </p:txBody>
        </p:sp>
        <p:pic>
          <p:nvPicPr>
            <p:cNvPr id="117" name="Elemento grafico 1">
              <a:extLst>
                <a:ext uri="{FF2B5EF4-FFF2-40B4-BE49-F238E27FC236}">
                  <a16:creationId xmlns:a16="http://schemas.microsoft.com/office/drawing/2014/main" id="{8F03B700-A100-7258-DEF1-5D456F8CC282}"/>
                </a:ext>
              </a:extLst>
            </p:cNvPr>
            <p:cNvPicPr>
              <a:picLocks noChangeAspect="1"/>
            </p:cNvPicPr>
            <p:nvPr/>
          </p:nvPicPr>
          <p:blipFill>
            <a:blip r:embed="rId15" cstate="hqprint">
              <a:grayscl/>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0006" y="710765"/>
              <a:ext cx="560351" cy="568425"/>
            </a:xfrm>
            <a:prstGeom prst="rect">
              <a:avLst/>
            </a:prstGeom>
            <a:ln w="6350">
              <a:solidFill>
                <a:schemeClr val="accent2">
                  <a:lumMod val="40000"/>
                  <a:lumOff val="60000"/>
                </a:schemeClr>
              </a:solidFill>
            </a:ln>
          </p:spPr>
        </p:pic>
      </p:grpSp>
      <p:sp>
        <p:nvSpPr>
          <p:cNvPr id="118" name="Rettangolo 117">
            <a:extLst>
              <a:ext uri="{FF2B5EF4-FFF2-40B4-BE49-F238E27FC236}">
                <a16:creationId xmlns:a16="http://schemas.microsoft.com/office/drawing/2014/main" id="{50B19793-4F64-90F3-92D2-F39A9660299A}"/>
              </a:ext>
            </a:extLst>
          </p:cNvPr>
          <p:cNvSpPr/>
          <p:nvPr/>
        </p:nvSpPr>
        <p:spPr>
          <a:xfrm rot="16200000">
            <a:off x="7662268" y="4918702"/>
            <a:ext cx="339839" cy="351306"/>
          </a:xfrm>
          <a:prstGeom prst="rect">
            <a:avLst/>
          </a:prstGeom>
          <a:no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55"/>
          </a:p>
        </p:txBody>
      </p:sp>
      <p:sp>
        <p:nvSpPr>
          <p:cNvPr id="119" name="CasellaDiTesto 93">
            <a:extLst>
              <a:ext uri="{FF2B5EF4-FFF2-40B4-BE49-F238E27FC236}">
                <a16:creationId xmlns:a16="http://schemas.microsoft.com/office/drawing/2014/main" id="{DC787259-8FA2-A091-6470-3EA39DEE7834}"/>
              </a:ext>
            </a:extLst>
          </p:cNvPr>
          <p:cNvSpPr/>
          <p:nvPr/>
        </p:nvSpPr>
        <p:spPr>
          <a:xfrm>
            <a:off x="7483262" y="5254026"/>
            <a:ext cx="708980" cy="260699"/>
          </a:xfrm>
          <a:prstGeom prst="rect">
            <a:avLst/>
          </a:prstGeom>
          <a:noFill/>
          <a:ln w="3175">
            <a:noFill/>
          </a:ln>
          <a:effectLst/>
        </p:spPr>
        <p:txBody>
          <a:bodyPr/>
          <a:lstStyle/>
          <a:p>
            <a:pPr algn="ctr" defTabSz="586496"/>
            <a:r>
              <a:rPr lang="it-IT" sz="449" dirty="0">
                <a:solidFill>
                  <a:schemeClr val="bg2">
                    <a:lumMod val="25000"/>
                  </a:schemeClr>
                </a:solidFill>
                <a:latin typeface="Arial"/>
                <a:cs typeface="Arial"/>
              </a:rPr>
              <a:t>Valenza culturale e qualità architettonica</a:t>
            </a:r>
          </a:p>
        </p:txBody>
      </p:sp>
      <p:grpSp>
        <p:nvGrpSpPr>
          <p:cNvPr id="120" name="Gruppo 119">
            <a:extLst>
              <a:ext uri="{FF2B5EF4-FFF2-40B4-BE49-F238E27FC236}">
                <a16:creationId xmlns:a16="http://schemas.microsoft.com/office/drawing/2014/main" id="{432B9117-D4B0-B25D-7EFD-C434E88B9E4E}"/>
              </a:ext>
            </a:extLst>
          </p:cNvPr>
          <p:cNvGrpSpPr/>
          <p:nvPr/>
        </p:nvGrpSpPr>
        <p:grpSpPr>
          <a:xfrm>
            <a:off x="8759883" y="4751761"/>
            <a:ext cx="357552" cy="362704"/>
            <a:chOff x="5739829" y="265612"/>
            <a:chExt cx="1390594" cy="1410629"/>
          </a:xfrm>
        </p:grpSpPr>
        <p:sp>
          <p:nvSpPr>
            <p:cNvPr id="121" name="Ovale 120">
              <a:extLst>
                <a:ext uri="{FF2B5EF4-FFF2-40B4-BE49-F238E27FC236}">
                  <a16:creationId xmlns:a16="http://schemas.microsoft.com/office/drawing/2014/main" id="{CC56F9C1-A7B1-E973-FA09-F59955E4B92B}"/>
                </a:ext>
              </a:extLst>
            </p:cNvPr>
            <p:cNvSpPr/>
            <p:nvPr/>
          </p:nvSpPr>
          <p:spPr>
            <a:xfrm>
              <a:off x="5739829" y="265612"/>
              <a:ext cx="1390594" cy="1410629"/>
            </a:xfrm>
            <a:prstGeom prst="ellipse">
              <a:avLst/>
            </a:prstGeom>
            <a:solidFill>
              <a:schemeClr val="accent2">
                <a:lumMod val="40000"/>
                <a:lumOff val="6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32">
                <a:solidFill>
                  <a:srgbClr val="FFFFFF"/>
                </a:solidFill>
                <a:latin typeface="Times New Roman" panose="02020603050405020304"/>
              </a:endParaRPr>
            </a:p>
          </p:txBody>
        </p:sp>
        <p:pic>
          <p:nvPicPr>
            <p:cNvPr id="122" name="Elemento grafico 17">
              <a:extLst>
                <a:ext uri="{FF2B5EF4-FFF2-40B4-BE49-F238E27FC236}">
                  <a16:creationId xmlns:a16="http://schemas.microsoft.com/office/drawing/2014/main" id="{ED62DFA1-BEC1-4528-4927-BD80BF846B37}"/>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166968" y="649444"/>
              <a:ext cx="672858" cy="682555"/>
            </a:xfrm>
            <a:prstGeom prst="rect">
              <a:avLst/>
            </a:prstGeom>
            <a:ln w="6350">
              <a:solidFill>
                <a:schemeClr val="accent2">
                  <a:lumMod val="40000"/>
                  <a:lumOff val="60000"/>
                </a:schemeClr>
              </a:solidFill>
            </a:ln>
          </p:spPr>
        </p:pic>
      </p:grpSp>
      <p:sp>
        <p:nvSpPr>
          <p:cNvPr id="123" name="CasellaDiTesto 93">
            <a:extLst>
              <a:ext uri="{FF2B5EF4-FFF2-40B4-BE49-F238E27FC236}">
                <a16:creationId xmlns:a16="http://schemas.microsoft.com/office/drawing/2014/main" id="{89837121-F2FC-62AF-DEDE-325997C68E70}"/>
              </a:ext>
            </a:extLst>
          </p:cNvPr>
          <p:cNvSpPr/>
          <p:nvPr/>
        </p:nvSpPr>
        <p:spPr>
          <a:xfrm>
            <a:off x="8592373" y="5260069"/>
            <a:ext cx="708980" cy="260699"/>
          </a:xfrm>
          <a:prstGeom prst="rect">
            <a:avLst/>
          </a:prstGeom>
          <a:noFill/>
          <a:ln w="3175">
            <a:noFill/>
          </a:ln>
          <a:effectLst/>
        </p:spPr>
        <p:txBody>
          <a:bodyPr/>
          <a:lstStyle/>
          <a:p>
            <a:pPr algn="ctr" defTabSz="586496"/>
            <a:r>
              <a:rPr lang="it-IT" sz="449" dirty="0">
                <a:solidFill>
                  <a:schemeClr val="bg2">
                    <a:lumMod val="25000"/>
                  </a:schemeClr>
                </a:solidFill>
                <a:latin typeface="Arial"/>
                <a:cs typeface="Arial"/>
              </a:rPr>
              <a:t>Comfort </a:t>
            </a:r>
          </a:p>
          <a:p>
            <a:pPr algn="ctr" defTabSz="586496"/>
            <a:r>
              <a:rPr lang="it-IT" sz="449" dirty="0">
                <a:solidFill>
                  <a:schemeClr val="bg2">
                    <a:lumMod val="25000"/>
                  </a:schemeClr>
                </a:solidFill>
                <a:latin typeface="Arial"/>
                <a:cs typeface="Arial"/>
              </a:rPr>
              <a:t>termico</a:t>
            </a:r>
          </a:p>
        </p:txBody>
      </p:sp>
      <p:grpSp>
        <p:nvGrpSpPr>
          <p:cNvPr id="125" name="Gruppo 124">
            <a:extLst>
              <a:ext uri="{FF2B5EF4-FFF2-40B4-BE49-F238E27FC236}">
                <a16:creationId xmlns:a16="http://schemas.microsoft.com/office/drawing/2014/main" id="{055CFD9F-9822-563F-5321-DCEAE5E2616A}"/>
              </a:ext>
            </a:extLst>
          </p:cNvPr>
          <p:cNvGrpSpPr/>
          <p:nvPr/>
        </p:nvGrpSpPr>
        <p:grpSpPr>
          <a:xfrm>
            <a:off x="9310970" y="4755401"/>
            <a:ext cx="360106" cy="359064"/>
            <a:chOff x="4030941" y="316167"/>
            <a:chExt cx="1400525" cy="1396472"/>
          </a:xfrm>
        </p:grpSpPr>
        <p:sp>
          <p:nvSpPr>
            <p:cNvPr id="126" name="Ovale 125">
              <a:extLst>
                <a:ext uri="{FF2B5EF4-FFF2-40B4-BE49-F238E27FC236}">
                  <a16:creationId xmlns:a16="http://schemas.microsoft.com/office/drawing/2014/main" id="{EDB50686-9B61-8171-252D-A032F98F6949}"/>
                </a:ext>
              </a:extLst>
            </p:cNvPr>
            <p:cNvSpPr/>
            <p:nvPr/>
          </p:nvSpPr>
          <p:spPr>
            <a:xfrm>
              <a:off x="4030941" y="316167"/>
              <a:ext cx="1400525" cy="1396472"/>
            </a:xfrm>
            <a:prstGeom prst="ellipse">
              <a:avLst/>
            </a:prstGeom>
            <a:solidFill>
              <a:schemeClr val="accent2">
                <a:lumMod val="40000"/>
                <a:lumOff val="6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32">
                <a:solidFill>
                  <a:srgbClr val="FFFFFF"/>
                </a:solidFill>
                <a:latin typeface="Times New Roman" panose="02020603050405020304"/>
              </a:endParaRPr>
            </a:p>
          </p:txBody>
        </p:sp>
        <p:pic>
          <p:nvPicPr>
            <p:cNvPr id="127" name="Elemento grafico 22">
              <a:extLst>
                <a:ext uri="{FF2B5EF4-FFF2-40B4-BE49-F238E27FC236}">
                  <a16:creationId xmlns:a16="http://schemas.microsoft.com/office/drawing/2014/main" id="{28CF3398-6967-94B0-15B6-BE072ABF17E5}"/>
                </a:ext>
              </a:extLst>
            </p:cNvPr>
            <p:cNvPicPr>
              <a:picLocks noChangeAspect="1"/>
            </p:cNvPicPr>
            <p:nvPr/>
          </p:nvPicPr>
          <p:blipFill>
            <a:blip r:embed="rId19" cstate="hqprint">
              <a:biLevel thresh="75000"/>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380670" y="726114"/>
              <a:ext cx="640069" cy="649292"/>
            </a:xfrm>
            <a:prstGeom prst="rect">
              <a:avLst/>
            </a:prstGeom>
            <a:ln w="6350">
              <a:solidFill>
                <a:schemeClr val="accent2">
                  <a:lumMod val="40000"/>
                  <a:lumOff val="60000"/>
                </a:schemeClr>
              </a:solidFill>
            </a:ln>
          </p:spPr>
        </p:pic>
      </p:grpSp>
      <p:sp>
        <p:nvSpPr>
          <p:cNvPr id="128" name="CasellaDiTesto 93">
            <a:extLst>
              <a:ext uri="{FF2B5EF4-FFF2-40B4-BE49-F238E27FC236}">
                <a16:creationId xmlns:a16="http://schemas.microsoft.com/office/drawing/2014/main" id="{6FB1B1C6-AEF0-4511-DE47-E2C2056D1E63}"/>
              </a:ext>
            </a:extLst>
          </p:cNvPr>
          <p:cNvSpPr/>
          <p:nvPr/>
        </p:nvSpPr>
        <p:spPr>
          <a:xfrm>
            <a:off x="9152569" y="5281754"/>
            <a:ext cx="708980" cy="260699"/>
          </a:xfrm>
          <a:prstGeom prst="rect">
            <a:avLst/>
          </a:prstGeom>
          <a:noFill/>
          <a:ln w="3175">
            <a:noFill/>
          </a:ln>
          <a:effectLst/>
        </p:spPr>
        <p:txBody>
          <a:bodyPr/>
          <a:lstStyle/>
          <a:p>
            <a:pPr algn="ctr" defTabSz="586496"/>
            <a:r>
              <a:rPr lang="it-IT" sz="449" dirty="0">
                <a:solidFill>
                  <a:schemeClr val="bg2">
                    <a:lumMod val="25000"/>
                  </a:schemeClr>
                </a:solidFill>
                <a:latin typeface="Arial"/>
                <a:cs typeface="Arial"/>
              </a:rPr>
              <a:t>Migliore fruizione</a:t>
            </a:r>
          </a:p>
          <a:p>
            <a:pPr algn="ctr" defTabSz="586496"/>
            <a:r>
              <a:rPr lang="it-IT" sz="449" dirty="0">
                <a:solidFill>
                  <a:schemeClr val="bg2">
                    <a:lumMod val="25000"/>
                  </a:schemeClr>
                </a:solidFill>
                <a:latin typeface="Arial"/>
                <a:cs typeface="Arial"/>
              </a:rPr>
              <a:t>degli spazi</a:t>
            </a:r>
          </a:p>
        </p:txBody>
      </p:sp>
      <p:grpSp>
        <p:nvGrpSpPr>
          <p:cNvPr id="129" name="Gruppo 128">
            <a:extLst>
              <a:ext uri="{FF2B5EF4-FFF2-40B4-BE49-F238E27FC236}">
                <a16:creationId xmlns:a16="http://schemas.microsoft.com/office/drawing/2014/main" id="{6D50427D-F710-C0E7-37E8-2F0D4389114B}"/>
              </a:ext>
            </a:extLst>
          </p:cNvPr>
          <p:cNvGrpSpPr/>
          <p:nvPr/>
        </p:nvGrpSpPr>
        <p:grpSpPr>
          <a:xfrm>
            <a:off x="8198214" y="4749517"/>
            <a:ext cx="360265" cy="360264"/>
            <a:chOff x="10779855" y="8993637"/>
            <a:chExt cx="561663" cy="561662"/>
          </a:xfrm>
        </p:grpSpPr>
        <p:sp>
          <p:nvSpPr>
            <p:cNvPr id="130" name="Ovale 26">
              <a:extLst>
                <a:ext uri="{FF2B5EF4-FFF2-40B4-BE49-F238E27FC236}">
                  <a16:creationId xmlns:a16="http://schemas.microsoft.com/office/drawing/2014/main" id="{2A530B2B-A266-7270-8D40-6CF02B8873A7}"/>
                </a:ext>
              </a:extLst>
            </p:cNvPr>
            <p:cNvSpPr/>
            <p:nvPr/>
          </p:nvSpPr>
          <p:spPr>
            <a:xfrm>
              <a:off x="10779855" y="8993637"/>
              <a:ext cx="561663" cy="561662"/>
            </a:xfrm>
            <a:prstGeom prst="ellipse">
              <a:avLst/>
            </a:prstGeom>
            <a:solidFill>
              <a:schemeClr val="accent2">
                <a:lumMod val="40000"/>
                <a:lumOff val="6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14">
                <a:defRPr/>
              </a:pPr>
              <a:endParaRPr lang="it-IT" sz="1432">
                <a:solidFill>
                  <a:srgbClr val="FFFFFF"/>
                </a:solidFill>
                <a:latin typeface="Times New Roman" panose="02020603050405020304"/>
              </a:endParaRPr>
            </a:p>
          </p:txBody>
        </p:sp>
        <p:pic>
          <p:nvPicPr>
            <p:cNvPr id="131" name="Picture 2" descr="현대 도시 건물 - 무료 건물개 아이콘">
              <a:extLst>
                <a:ext uri="{FF2B5EF4-FFF2-40B4-BE49-F238E27FC236}">
                  <a16:creationId xmlns:a16="http://schemas.microsoft.com/office/drawing/2014/main" id="{1CEC69C1-D459-DDE9-C698-D66B119888F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930991" y="9119006"/>
              <a:ext cx="285784" cy="285783"/>
            </a:xfrm>
            <a:prstGeom prst="rect">
              <a:avLst/>
            </a:prstGeom>
            <a:noFill/>
            <a:ln w="6350">
              <a:solidFill>
                <a:schemeClr val="accent2">
                  <a:lumMod val="40000"/>
                  <a:lumOff val="60000"/>
                </a:schemeClr>
              </a:solidFill>
            </a:ln>
            <a:extLst>
              <a:ext uri="{909E8E84-426E-40DD-AFC4-6F175D3DCCD1}">
                <a14:hiddenFill xmlns:a14="http://schemas.microsoft.com/office/drawing/2010/main">
                  <a:solidFill>
                    <a:srgbClr val="FFFFFF"/>
                  </a:solidFill>
                </a14:hiddenFill>
              </a:ext>
            </a:extLst>
          </p:spPr>
        </p:pic>
        <p:sp>
          <p:nvSpPr>
            <p:cNvPr id="132" name="Freccia circolare in giù 131">
              <a:extLst>
                <a:ext uri="{FF2B5EF4-FFF2-40B4-BE49-F238E27FC236}">
                  <a16:creationId xmlns:a16="http://schemas.microsoft.com/office/drawing/2014/main" id="{F77EDC1A-F1B3-0FB2-B1BB-F1F24BB42F27}"/>
                </a:ext>
              </a:extLst>
            </p:cNvPr>
            <p:cNvSpPr/>
            <p:nvPr/>
          </p:nvSpPr>
          <p:spPr>
            <a:xfrm>
              <a:off x="10936850" y="9054926"/>
              <a:ext cx="266133" cy="116941"/>
            </a:xfrm>
            <a:prstGeom prst="curvedDownArrow">
              <a:avLst/>
            </a:prstGeom>
            <a:solidFill>
              <a:schemeClr val="tx1"/>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32">
                <a:solidFill>
                  <a:schemeClr val="tx1"/>
                </a:solidFill>
              </a:endParaRPr>
            </a:p>
          </p:txBody>
        </p:sp>
        <p:sp>
          <p:nvSpPr>
            <p:cNvPr id="133" name="Freccia circolare in giù 132">
              <a:extLst>
                <a:ext uri="{FF2B5EF4-FFF2-40B4-BE49-F238E27FC236}">
                  <a16:creationId xmlns:a16="http://schemas.microsoft.com/office/drawing/2014/main" id="{0CC958C2-08B3-3AB5-8B65-FB890240D306}"/>
                </a:ext>
              </a:extLst>
            </p:cNvPr>
            <p:cNvSpPr/>
            <p:nvPr/>
          </p:nvSpPr>
          <p:spPr>
            <a:xfrm rot="11016797">
              <a:off x="10922787" y="9393986"/>
              <a:ext cx="266133" cy="116941"/>
            </a:xfrm>
            <a:prstGeom prst="curvedDownArrow">
              <a:avLst/>
            </a:prstGeom>
            <a:solidFill>
              <a:schemeClr val="tx1"/>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32">
                <a:solidFill>
                  <a:schemeClr val="tx1"/>
                </a:solidFill>
              </a:endParaRPr>
            </a:p>
          </p:txBody>
        </p:sp>
      </p:grpSp>
      <p:sp>
        <p:nvSpPr>
          <p:cNvPr id="134" name="CasellaDiTesto 93">
            <a:extLst>
              <a:ext uri="{FF2B5EF4-FFF2-40B4-BE49-F238E27FC236}">
                <a16:creationId xmlns:a16="http://schemas.microsoft.com/office/drawing/2014/main" id="{60499D44-1F10-5812-BA12-0F39A973FDB6}"/>
              </a:ext>
            </a:extLst>
          </p:cNvPr>
          <p:cNvSpPr/>
          <p:nvPr/>
        </p:nvSpPr>
        <p:spPr>
          <a:xfrm>
            <a:off x="8016809" y="5253540"/>
            <a:ext cx="708980" cy="260699"/>
          </a:xfrm>
          <a:prstGeom prst="rect">
            <a:avLst/>
          </a:prstGeom>
          <a:noFill/>
          <a:ln w="3175">
            <a:noFill/>
          </a:ln>
          <a:effectLst/>
        </p:spPr>
        <p:txBody>
          <a:bodyPr/>
          <a:lstStyle/>
          <a:p>
            <a:pPr algn="ctr" defTabSz="586496"/>
            <a:r>
              <a:rPr lang="it-IT" sz="449" dirty="0">
                <a:solidFill>
                  <a:schemeClr val="bg2">
                    <a:lumMod val="25000"/>
                  </a:schemeClr>
                </a:solidFill>
                <a:latin typeface="Arial"/>
                <a:cs typeface="Arial"/>
              </a:rPr>
              <a:t>Rigenerazione </a:t>
            </a:r>
          </a:p>
          <a:p>
            <a:pPr algn="ctr" defTabSz="586496"/>
            <a:r>
              <a:rPr lang="it-IT" sz="449" dirty="0">
                <a:solidFill>
                  <a:schemeClr val="bg2">
                    <a:lumMod val="25000"/>
                  </a:schemeClr>
                </a:solidFill>
                <a:latin typeface="Arial"/>
                <a:cs typeface="Arial"/>
              </a:rPr>
              <a:t>urbana</a:t>
            </a:r>
          </a:p>
        </p:txBody>
      </p:sp>
      <p:grpSp>
        <p:nvGrpSpPr>
          <p:cNvPr id="135" name="Gruppo 134">
            <a:extLst>
              <a:ext uri="{FF2B5EF4-FFF2-40B4-BE49-F238E27FC236}">
                <a16:creationId xmlns:a16="http://schemas.microsoft.com/office/drawing/2014/main" id="{9473FB27-44E2-CA8D-4E15-067794FF85F0}"/>
              </a:ext>
            </a:extLst>
          </p:cNvPr>
          <p:cNvGrpSpPr/>
          <p:nvPr/>
        </p:nvGrpSpPr>
        <p:grpSpPr>
          <a:xfrm>
            <a:off x="10392259" y="4758884"/>
            <a:ext cx="360265" cy="360264"/>
            <a:chOff x="477599" y="4598534"/>
            <a:chExt cx="1401145" cy="1401143"/>
          </a:xfrm>
        </p:grpSpPr>
        <p:sp>
          <p:nvSpPr>
            <p:cNvPr id="136" name="Ovale 26">
              <a:extLst>
                <a:ext uri="{FF2B5EF4-FFF2-40B4-BE49-F238E27FC236}">
                  <a16:creationId xmlns:a16="http://schemas.microsoft.com/office/drawing/2014/main" id="{2D8823BF-38D5-C1C8-34E1-EBFD3C73B4FF}"/>
                </a:ext>
              </a:extLst>
            </p:cNvPr>
            <p:cNvSpPr/>
            <p:nvPr/>
          </p:nvSpPr>
          <p:spPr>
            <a:xfrm>
              <a:off x="477599" y="4598534"/>
              <a:ext cx="1401145" cy="1401143"/>
            </a:xfrm>
            <a:prstGeom prst="ellipse">
              <a:avLst/>
            </a:prstGeom>
            <a:solidFill>
              <a:srgbClr val="ABCAF7"/>
            </a:solidFill>
            <a:ln w="6350">
              <a:solidFill>
                <a:srgbClr val="ABC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14">
                <a:defRPr/>
              </a:pPr>
              <a:endParaRPr lang="it-IT" sz="1432">
                <a:solidFill>
                  <a:srgbClr val="FFFFFF"/>
                </a:solidFill>
                <a:latin typeface="Times New Roman" panose="02020603050405020304"/>
              </a:endParaRPr>
            </a:p>
          </p:txBody>
        </p:sp>
        <p:pic>
          <p:nvPicPr>
            <p:cNvPr id="137" name="Elemento grafico 7">
              <a:extLst>
                <a:ext uri="{FF2B5EF4-FFF2-40B4-BE49-F238E27FC236}">
                  <a16:creationId xmlns:a16="http://schemas.microsoft.com/office/drawing/2014/main" id="{C59719FB-F27A-80AD-9D86-240A200C8485}"/>
                </a:ext>
              </a:extLst>
            </p:cNvPr>
            <p:cNvPicPr>
              <a:picLocks noChangeAspect="1"/>
            </p:cNvPicPr>
            <p:nvPr/>
          </p:nvPicPr>
          <p:blipFill>
            <a:blip r:embed="rId22" cstate="hqprint">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54363" y="5040573"/>
              <a:ext cx="596617" cy="605214"/>
            </a:xfrm>
            <a:prstGeom prst="rect">
              <a:avLst/>
            </a:prstGeom>
            <a:ln w="6350">
              <a:solidFill>
                <a:srgbClr val="ABCAF7"/>
              </a:solidFill>
            </a:ln>
          </p:spPr>
        </p:pic>
      </p:grpSp>
      <p:sp>
        <p:nvSpPr>
          <p:cNvPr id="138" name="CasellaDiTesto 93">
            <a:extLst>
              <a:ext uri="{FF2B5EF4-FFF2-40B4-BE49-F238E27FC236}">
                <a16:creationId xmlns:a16="http://schemas.microsoft.com/office/drawing/2014/main" id="{E4C34D13-CB9D-1FB4-AD63-60BE441593FF}"/>
              </a:ext>
            </a:extLst>
          </p:cNvPr>
          <p:cNvSpPr/>
          <p:nvPr/>
        </p:nvSpPr>
        <p:spPr>
          <a:xfrm>
            <a:off x="10222571" y="5266126"/>
            <a:ext cx="708980" cy="260699"/>
          </a:xfrm>
          <a:prstGeom prst="rect">
            <a:avLst/>
          </a:prstGeom>
          <a:noFill/>
          <a:ln w="3175">
            <a:noFill/>
          </a:ln>
          <a:effectLst/>
        </p:spPr>
        <p:txBody>
          <a:bodyPr/>
          <a:lstStyle/>
          <a:p>
            <a:pPr algn="ctr" defTabSz="586496"/>
            <a:r>
              <a:rPr lang="en-US" sz="449" dirty="0">
                <a:solidFill>
                  <a:schemeClr val="bg2">
                    <a:lumMod val="25000"/>
                  </a:schemeClr>
                </a:solidFill>
                <a:latin typeface="Arial"/>
                <a:cs typeface="Arial"/>
              </a:rPr>
              <a:t>Building </a:t>
            </a:r>
          </a:p>
          <a:p>
            <a:pPr algn="ctr" defTabSz="586496"/>
            <a:r>
              <a:rPr lang="en-US" sz="449" dirty="0">
                <a:solidFill>
                  <a:schemeClr val="bg2">
                    <a:lumMod val="25000"/>
                  </a:schemeClr>
                </a:solidFill>
                <a:latin typeface="Arial"/>
                <a:cs typeface="Arial"/>
              </a:rPr>
              <a:t>Automations and </a:t>
            </a:r>
          </a:p>
          <a:p>
            <a:pPr algn="ctr" defTabSz="586496"/>
            <a:r>
              <a:rPr lang="en-US" sz="449" dirty="0">
                <a:solidFill>
                  <a:schemeClr val="bg2">
                    <a:lumMod val="25000"/>
                  </a:schemeClr>
                </a:solidFill>
                <a:latin typeface="Arial"/>
                <a:cs typeface="Arial"/>
              </a:rPr>
              <a:t>Control System</a:t>
            </a:r>
            <a:endParaRPr lang="it-IT" sz="449" dirty="0">
              <a:solidFill>
                <a:schemeClr val="bg2">
                  <a:lumMod val="25000"/>
                </a:schemeClr>
              </a:solidFill>
              <a:latin typeface="Arial"/>
              <a:cs typeface="Arial"/>
            </a:endParaRPr>
          </a:p>
        </p:txBody>
      </p:sp>
      <p:pic>
        <p:nvPicPr>
          <p:cNvPr id="140" name="Immagine 139">
            <a:extLst>
              <a:ext uri="{FF2B5EF4-FFF2-40B4-BE49-F238E27FC236}">
                <a16:creationId xmlns:a16="http://schemas.microsoft.com/office/drawing/2014/main" id="{64988975-A666-32BC-80EC-70AC596CC768}"/>
              </a:ext>
            </a:extLst>
          </p:cNvPr>
          <p:cNvPicPr>
            <a:picLocks noChangeAspect="1"/>
          </p:cNvPicPr>
          <p:nvPr/>
        </p:nvPicPr>
        <p:blipFill rotWithShape="1">
          <a:blip r:embed="rId24"/>
          <a:srcRect l="50499" t="38775" r="44782" b="49883"/>
          <a:stretch/>
        </p:blipFill>
        <p:spPr>
          <a:xfrm>
            <a:off x="11584273" y="4318889"/>
            <a:ext cx="202821" cy="240137"/>
          </a:xfrm>
          <a:prstGeom prst="rect">
            <a:avLst/>
          </a:prstGeom>
        </p:spPr>
      </p:pic>
      <p:sp>
        <p:nvSpPr>
          <p:cNvPr id="141" name="CasellaDiTesto 93">
            <a:extLst>
              <a:ext uri="{FF2B5EF4-FFF2-40B4-BE49-F238E27FC236}">
                <a16:creationId xmlns:a16="http://schemas.microsoft.com/office/drawing/2014/main" id="{0F414A7C-0BCC-F070-E36C-1ACDFF19FA97}"/>
              </a:ext>
            </a:extLst>
          </p:cNvPr>
          <p:cNvSpPr/>
          <p:nvPr/>
        </p:nvSpPr>
        <p:spPr>
          <a:xfrm>
            <a:off x="11357330" y="4516984"/>
            <a:ext cx="656707" cy="260699"/>
          </a:xfrm>
          <a:prstGeom prst="rect">
            <a:avLst/>
          </a:prstGeom>
          <a:noFill/>
          <a:ln w="3175">
            <a:noFill/>
          </a:ln>
          <a:effectLst/>
        </p:spPr>
        <p:txBody>
          <a:bodyPr/>
          <a:lstStyle/>
          <a:p>
            <a:pPr algn="ctr" defTabSz="586496"/>
            <a:r>
              <a:rPr lang="it-IT" sz="449" dirty="0">
                <a:solidFill>
                  <a:schemeClr val="bg2">
                    <a:lumMod val="25000"/>
                  </a:schemeClr>
                </a:solidFill>
                <a:latin typeface="Arial"/>
                <a:cs typeface="Arial"/>
              </a:rPr>
              <a:t>Valutazione </a:t>
            </a:r>
          </a:p>
          <a:p>
            <a:pPr algn="ctr" defTabSz="586496"/>
            <a:r>
              <a:rPr lang="it-IT" sz="449" dirty="0">
                <a:solidFill>
                  <a:schemeClr val="bg2">
                    <a:lumMod val="25000"/>
                  </a:schemeClr>
                </a:solidFill>
                <a:latin typeface="Arial"/>
                <a:cs typeface="Arial"/>
              </a:rPr>
              <a:t>LCA</a:t>
            </a:r>
            <a:endParaRPr lang="it-IT" sz="449" baseline="-25000" dirty="0">
              <a:solidFill>
                <a:schemeClr val="bg2">
                  <a:lumMod val="25000"/>
                </a:schemeClr>
              </a:solidFill>
              <a:latin typeface="Arial"/>
              <a:cs typeface="Arial"/>
            </a:endParaRPr>
          </a:p>
        </p:txBody>
      </p:sp>
      <p:sp>
        <p:nvSpPr>
          <p:cNvPr id="142" name="Segnaposto titolo 1">
            <a:extLst>
              <a:ext uri="{FF2B5EF4-FFF2-40B4-BE49-F238E27FC236}">
                <a16:creationId xmlns:a16="http://schemas.microsoft.com/office/drawing/2014/main" id="{EDA1EB87-665D-1DC1-FF08-BC0FBBDCBB55}"/>
              </a:ext>
            </a:extLst>
          </p:cNvPr>
          <p:cNvSpPr>
            <a:spLocks noGrp="1"/>
          </p:cNvSpPr>
          <p:nvPr/>
        </p:nvSpPr>
        <p:spPr>
          <a:xfrm rot="16200000">
            <a:off x="7026961" y="4190271"/>
            <a:ext cx="972879" cy="236064"/>
          </a:xfrm>
          <a:prstGeom prst="rect">
            <a:avLst/>
          </a:prstGeom>
        </p:spPr>
        <p:txBody>
          <a:bodyPr vert="horz" lIns="72734" tIns="36368" rIns="72734" bIns="36368" rtlCol="0" anchor="t">
            <a:noAutofit/>
          </a:bodyPr>
          <a:lstStyle>
            <a:lvl1pPr algn="l" defTabSz="914400" rtl="0" eaLnBrk="1" latinLnBrk="0" hangingPunct="1">
              <a:lnSpc>
                <a:spcPct val="90000"/>
              </a:lnSpc>
              <a:spcBef>
                <a:spcPct val="0"/>
              </a:spcBef>
              <a:buNone/>
              <a:defRPr sz="3000" b="1" kern="1200" baseline="0">
                <a:solidFill>
                  <a:schemeClr val="tx1"/>
                </a:solidFill>
                <a:latin typeface="Century Gothic" panose="020B0502020202020204" pitchFamily="34" charset="0"/>
                <a:ea typeface="+mj-ea"/>
                <a:cs typeface="+mj-cs"/>
              </a:defRPr>
            </a:lvl1pPr>
          </a:lstStyle>
          <a:p>
            <a:pPr algn="ctr"/>
            <a:r>
              <a:rPr lang="it-IT" sz="706" dirty="0">
                <a:solidFill>
                  <a:schemeClr val="accent6">
                    <a:lumMod val="75000"/>
                  </a:schemeClr>
                </a:solidFill>
              </a:rPr>
              <a:t>E</a:t>
            </a:r>
            <a:r>
              <a:rPr lang="it-IT" sz="706" b="0" dirty="0">
                <a:solidFill>
                  <a:schemeClr val="accent6">
                    <a:lumMod val="75000"/>
                  </a:schemeClr>
                </a:solidFill>
              </a:rPr>
              <a:t>nvironment</a:t>
            </a:r>
            <a:endParaRPr lang="it-IT" sz="706" b="0" i="1" dirty="0">
              <a:solidFill>
                <a:schemeClr val="accent6">
                  <a:lumMod val="75000"/>
                </a:schemeClr>
              </a:solidFill>
            </a:endParaRPr>
          </a:p>
        </p:txBody>
      </p:sp>
      <p:sp>
        <p:nvSpPr>
          <p:cNvPr id="143" name="Segnaposto titolo 1">
            <a:extLst>
              <a:ext uri="{FF2B5EF4-FFF2-40B4-BE49-F238E27FC236}">
                <a16:creationId xmlns:a16="http://schemas.microsoft.com/office/drawing/2014/main" id="{D9FCC997-BE5D-ECCB-59C9-E7D132295CAF}"/>
              </a:ext>
            </a:extLst>
          </p:cNvPr>
          <p:cNvSpPr>
            <a:spLocks noGrp="1"/>
          </p:cNvSpPr>
          <p:nvPr/>
        </p:nvSpPr>
        <p:spPr>
          <a:xfrm rot="16200000">
            <a:off x="7043778" y="4957250"/>
            <a:ext cx="972879" cy="236064"/>
          </a:xfrm>
          <a:prstGeom prst="rect">
            <a:avLst/>
          </a:prstGeom>
        </p:spPr>
        <p:txBody>
          <a:bodyPr vert="horz" lIns="72734" tIns="36368" rIns="72734" bIns="36368" rtlCol="0" anchor="t">
            <a:noAutofit/>
          </a:bodyPr>
          <a:lstStyle>
            <a:lvl1pPr algn="l" defTabSz="914400" rtl="0" eaLnBrk="1" latinLnBrk="0" hangingPunct="1">
              <a:lnSpc>
                <a:spcPct val="90000"/>
              </a:lnSpc>
              <a:spcBef>
                <a:spcPct val="0"/>
              </a:spcBef>
              <a:buNone/>
              <a:defRPr sz="3000" b="1" kern="1200" baseline="0">
                <a:solidFill>
                  <a:schemeClr val="tx1"/>
                </a:solidFill>
                <a:latin typeface="Century Gothic" panose="020B0502020202020204" pitchFamily="34" charset="0"/>
                <a:ea typeface="+mj-ea"/>
                <a:cs typeface="+mj-cs"/>
              </a:defRPr>
            </a:lvl1pPr>
          </a:lstStyle>
          <a:p>
            <a:pPr algn="ctr"/>
            <a:r>
              <a:rPr lang="it-IT" sz="706" dirty="0">
                <a:solidFill>
                  <a:schemeClr val="accent2">
                    <a:lumMod val="75000"/>
                  </a:schemeClr>
                </a:solidFill>
              </a:rPr>
              <a:t>S</a:t>
            </a:r>
            <a:r>
              <a:rPr lang="it-IT" sz="706" b="0" dirty="0">
                <a:solidFill>
                  <a:schemeClr val="accent2">
                    <a:lumMod val="75000"/>
                  </a:schemeClr>
                </a:solidFill>
              </a:rPr>
              <a:t>ocial</a:t>
            </a:r>
            <a:endParaRPr lang="it-IT" sz="706" b="0" i="1" dirty="0">
              <a:solidFill>
                <a:schemeClr val="accent2">
                  <a:lumMod val="75000"/>
                </a:schemeClr>
              </a:solidFill>
            </a:endParaRPr>
          </a:p>
        </p:txBody>
      </p:sp>
      <p:sp>
        <p:nvSpPr>
          <p:cNvPr id="144" name="CasellaDiTesto 143">
            <a:extLst>
              <a:ext uri="{FF2B5EF4-FFF2-40B4-BE49-F238E27FC236}">
                <a16:creationId xmlns:a16="http://schemas.microsoft.com/office/drawing/2014/main" id="{72ADA74F-2447-760A-A2D3-62B239EC4931}"/>
              </a:ext>
            </a:extLst>
          </p:cNvPr>
          <p:cNvSpPr txBox="1"/>
          <p:nvPr/>
        </p:nvSpPr>
        <p:spPr>
          <a:xfrm>
            <a:off x="10349525" y="4346257"/>
            <a:ext cx="461826" cy="270074"/>
          </a:xfrm>
          <a:prstGeom prst="rect">
            <a:avLst/>
          </a:prstGeom>
          <a:noFill/>
        </p:spPr>
        <p:txBody>
          <a:bodyPr wrap="square" rtlCol="0" anchor="t">
            <a:spAutoFit/>
          </a:bodyPr>
          <a:lstStyle/>
          <a:p>
            <a:pPr algn="ctr"/>
            <a:r>
              <a:rPr lang="it-IT" sz="449" b="1" dirty="0">
                <a:latin typeface="Century Gothic" panose="020B0502020202020204" pitchFamily="34" charset="0"/>
              </a:rPr>
              <a:t>LEED</a:t>
            </a:r>
          </a:p>
          <a:p>
            <a:pPr algn="ctr"/>
            <a:r>
              <a:rPr lang="it-IT" sz="321" b="1" dirty="0">
                <a:latin typeface="Century Gothic" panose="020B0502020202020204" pitchFamily="34" charset="0"/>
              </a:rPr>
              <a:t>GOLD</a:t>
            </a:r>
          </a:p>
          <a:p>
            <a:pPr algn="ctr"/>
            <a:endParaRPr lang="it-IT" sz="385" b="1" dirty="0">
              <a:latin typeface="Century Gothic" panose="020B0502020202020204" pitchFamily="34" charset="0"/>
            </a:endParaRPr>
          </a:p>
        </p:txBody>
      </p:sp>
      <p:sp>
        <p:nvSpPr>
          <p:cNvPr id="145" name="Segnaposto titolo 1">
            <a:extLst>
              <a:ext uri="{FF2B5EF4-FFF2-40B4-BE49-F238E27FC236}">
                <a16:creationId xmlns:a16="http://schemas.microsoft.com/office/drawing/2014/main" id="{7BFB0B6D-A71D-8328-4AA5-6CBC4C8FE15A}"/>
              </a:ext>
            </a:extLst>
          </p:cNvPr>
          <p:cNvSpPr>
            <a:spLocks noGrp="1"/>
          </p:cNvSpPr>
          <p:nvPr/>
        </p:nvSpPr>
        <p:spPr>
          <a:xfrm rot="16200000">
            <a:off x="9827981" y="4952773"/>
            <a:ext cx="972879" cy="236064"/>
          </a:xfrm>
          <a:prstGeom prst="rect">
            <a:avLst/>
          </a:prstGeom>
        </p:spPr>
        <p:txBody>
          <a:bodyPr vert="horz" lIns="72734" tIns="36368" rIns="72734" bIns="36368" rtlCol="0" anchor="t">
            <a:noAutofit/>
          </a:bodyPr>
          <a:lstStyle>
            <a:lvl1pPr algn="l" defTabSz="914400" rtl="0" eaLnBrk="1" latinLnBrk="0" hangingPunct="1">
              <a:lnSpc>
                <a:spcPct val="90000"/>
              </a:lnSpc>
              <a:spcBef>
                <a:spcPct val="0"/>
              </a:spcBef>
              <a:buNone/>
              <a:defRPr sz="3000" b="1" kern="1200" baseline="0">
                <a:solidFill>
                  <a:schemeClr val="tx1"/>
                </a:solidFill>
                <a:latin typeface="Century Gothic" panose="020B0502020202020204" pitchFamily="34" charset="0"/>
                <a:ea typeface="+mj-ea"/>
                <a:cs typeface="+mj-cs"/>
              </a:defRPr>
            </a:lvl1pPr>
          </a:lstStyle>
          <a:p>
            <a:pPr algn="ctr"/>
            <a:r>
              <a:rPr lang="it-IT" sz="706" dirty="0" err="1">
                <a:solidFill>
                  <a:srgbClr val="6BA1F1"/>
                </a:solidFill>
              </a:rPr>
              <a:t>G</a:t>
            </a:r>
            <a:r>
              <a:rPr lang="it-IT" sz="706" b="0" dirty="0" err="1">
                <a:solidFill>
                  <a:srgbClr val="6BA1F1"/>
                </a:solidFill>
              </a:rPr>
              <a:t>overnance</a:t>
            </a:r>
            <a:endParaRPr lang="it-IT" sz="706" b="0" i="1" dirty="0">
              <a:solidFill>
                <a:srgbClr val="6BA1F1"/>
              </a:solidFill>
            </a:endParaRPr>
          </a:p>
        </p:txBody>
      </p:sp>
      <p:grpSp>
        <p:nvGrpSpPr>
          <p:cNvPr id="146" name="Gruppo 145">
            <a:extLst>
              <a:ext uri="{FF2B5EF4-FFF2-40B4-BE49-F238E27FC236}">
                <a16:creationId xmlns:a16="http://schemas.microsoft.com/office/drawing/2014/main" id="{ED810369-4EA7-F478-7CF1-BE2AC785DF71}"/>
              </a:ext>
            </a:extLst>
          </p:cNvPr>
          <p:cNvGrpSpPr/>
          <p:nvPr/>
        </p:nvGrpSpPr>
        <p:grpSpPr>
          <a:xfrm>
            <a:off x="11473361" y="3969055"/>
            <a:ext cx="414222" cy="368714"/>
            <a:chOff x="2286493" y="2617415"/>
            <a:chExt cx="1498412" cy="1333794"/>
          </a:xfrm>
        </p:grpSpPr>
        <p:sp>
          <p:nvSpPr>
            <p:cNvPr id="147" name="Ovale 21">
              <a:extLst>
                <a:ext uri="{FF2B5EF4-FFF2-40B4-BE49-F238E27FC236}">
                  <a16:creationId xmlns:a16="http://schemas.microsoft.com/office/drawing/2014/main" id="{0CFE5A9C-216B-A61F-2433-D20D9AA74DBD}"/>
                </a:ext>
              </a:extLst>
            </p:cNvPr>
            <p:cNvSpPr/>
            <p:nvPr/>
          </p:nvSpPr>
          <p:spPr>
            <a:xfrm>
              <a:off x="2367073" y="2617415"/>
              <a:ext cx="1333796" cy="1333794"/>
            </a:xfrm>
            <a:prstGeom prst="ellipse">
              <a:avLst/>
            </a:prstGeom>
            <a:solidFill>
              <a:schemeClr val="accent6">
                <a:lumMod val="40000"/>
                <a:lumOff val="60000"/>
              </a:schemeClr>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14">
                <a:defRPr/>
              </a:pPr>
              <a:endParaRPr lang="it-IT" sz="1432">
                <a:solidFill>
                  <a:srgbClr val="FFFFFF"/>
                </a:solidFill>
                <a:latin typeface="Times New Roman" panose="02020603050405020304"/>
              </a:endParaRPr>
            </a:p>
          </p:txBody>
        </p:sp>
        <p:sp>
          <p:nvSpPr>
            <p:cNvPr id="148" name="CasellaDiTesto 147">
              <a:extLst>
                <a:ext uri="{FF2B5EF4-FFF2-40B4-BE49-F238E27FC236}">
                  <a16:creationId xmlns:a16="http://schemas.microsoft.com/office/drawing/2014/main" id="{E9A8F3C8-B240-62C5-98A5-04774C779AD6}"/>
                </a:ext>
              </a:extLst>
            </p:cNvPr>
            <p:cNvSpPr txBox="1"/>
            <p:nvPr/>
          </p:nvSpPr>
          <p:spPr>
            <a:xfrm>
              <a:off x="2286493" y="2955264"/>
              <a:ext cx="1498412" cy="551447"/>
            </a:xfrm>
            <a:prstGeom prst="rect">
              <a:avLst/>
            </a:prstGeom>
          </p:spPr>
          <p:txBody>
            <a:bodyPr vert="horz" wrap="square" lIns="72734" tIns="36368" rIns="72734" bIns="36368" rtlCol="0" anchor="ctr">
              <a:spAutoFit/>
            </a:bodyPr>
            <a:lstStyle/>
            <a:p>
              <a:pPr algn="ctr"/>
              <a:r>
                <a:rPr lang="it-IT" sz="770" b="1" baseline="-25000" dirty="0">
                  <a:latin typeface="Arial" panose="020B0604020202020204" pitchFamily="34" charset="0"/>
                  <a:cs typeface="Arial" panose="020B0604020202020204" pitchFamily="34" charset="0"/>
                </a:rPr>
                <a:t>LCA</a:t>
              </a:r>
            </a:p>
          </p:txBody>
        </p:sp>
        <p:sp>
          <p:nvSpPr>
            <p:cNvPr id="149" name="Freccia circolare in giù 148">
              <a:extLst>
                <a:ext uri="{FF2B5EF4-FFF2-40B4-BE49-F238E27FC236}">
                  <a16:creationId xmlns:a16="http://schemas.microsoft.com/office/drawing/2014/main" id="{4D424E40-2211-4796-359E-4DDC7F9F06D4}"/>
                </a:ext>
              </a:extLst>
            </p:cNvPr>
            <p:cNvSpPr/>
            <p:nvPr/>
          </p:nvSpPr>
          <p:spPr>
            <a:xfrm>
              <a:off x="2789588" y="2872391"/>
              <a:ext cx="546086" cy="268425"/>
            </a:xfrm>
            <a:prstGeom prst="curved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32">
                <a:solidFill>
                  <a:schemeClr val="tx1"/>
                </a:solidFill>
              </a:endParaRPr>
            </a:p>
          </p:txBody>
        </p:sp>
        <p:sp>
          <p:nvSpPr>
            <p:cNvPr id="150" name="Freccia circolare in giù 149">
              <a:extLst>
                <a:ext uri="{FF2B5EF4-FFF2-40B4-BE49-F238E27FC236}">
                  <a16:creationId xmlns:a16="http://schemas.microsoft.com/office/drawing/2014/main" id="{2F0FFBC7-A84C-36F5-6889-E8A369DD72E4}"/>
                </a:ext>
              </a:extLst>
            </p:cNvPr>
            <p:cNvSpPr/>
            <p:nvPr/>
          </p:nvSpPr>
          <p:spPr>
            <a:xfrm rot="11016797">
              <a:off x="2755336" y="3505285"/>
              <a:ext cx="546086" cy="268425"/>
            </a:xfrm>
            <a:prstGeom prst="curved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32">
                <a:solidFill>
                  <a:schemeClr val="tx1"/>
                </a:solidFill>
              </a:endParaRPr>
            </a:p>
          </p:txBody>
        </p:sp>
      </p:grpSp>
      <p:pic>
        <p:nvPicPr>
          <p:cNvPr id="151" name="Immagine 150">
            <a:extLst>
              <a:ext uri="{FF2B5EF4-FFF2-40B4-BE49-F238E27FC236}">
                <a16:creationId xmlns:a16="http://schemas.microsoft.com/office/drawing/2014/main" id="{98C83C31-3514-1B6E-8E97-782304EB0C99}"/>
              </a:ext>
            </a:extLst>
          </p:cNvPr>
          <p:cNvPicPr>
            <a:picLocks noChangeAspect="1"/>
          </p:cNvPicPr>
          <p:nvPr/>
        </p:nvPicPr>
        <p:blipFill rotWithShape="1">
          <a:blip r:embed="rId24"/>
          <a:srcRect l="50499" t="38775" r="44782" b="49883"/>
          <a:stretch/>
        </p:blipFill>
        <p:spPr>
          <a:xfrm>
            <a:off x="8280672" y="5071181"/>
            <a:ext cx="202821" cy="240137"/>
          </a:xfrm>
          <a:prstGeom prst="rect">
            <a:avLst/>
          </a:prstGeom>
        </p:spPr>
      </p:pic>
      <p:pic>
        <p:nvPicPr>
          <p:cNvPr id="153" name="Immagine 152">
            <a:extLst>
              <a:ext uri="{FF2B5EF4-FFF2-40B4-BE49-F238E27FC236}">
                <a16:creationId xmlns:a16="http://schemas.microsoft.com/office/drawing/2014/main" id="{A9107F54-B4D3-A626-EFBB-7C61E151ABCA}"/>
              </a:ext>
            </a:extLst>
          </p:cNvPr>
          <p:cNvPicPr>
            <a:picLocks noChangeAspect="1"/>
          </p:cNvPicPr>
          <p:nvPr/>
        </p:nvPicPr>
        <p:blipFill rotWithShape="1">
          <a:blip r:embed="rId24"/>
          <a:srcRect l="50499" t="38775" r="44782" b="49883"/>
          <a:stretch/>
        </p:blipFill>
        <p:spPr>
          <a:xfrm>
            <a:off x="9395066" y="5097642"/>
            <a:ext cx="155836" cy="184508"/>
          </a:xfrm>
          <a:prstGeom prst="rect">
            <a:avLst/>
          </a:prstGeom>
        </p:spPr>
      </p:pic>
      <p:pic>
        <p:nvPicPr>
          <p:cNvPr id="154" name="Immagine 153">
            <a:extLst>
              <a:ext uri="{FF2B5EF4-FFF2-40B4-BE49-F238E27FC236}">
                <a16:creationId xmlns:a16="http://schemas.microsoft.com/office/drawing/2014/main" id="{C2D462CE-5154-C511-B615-A0823430739F}"/>
              </a:ext>
            </a:extLst>
          </p:cNvPr>
          <p:cNvPicPr>
            <a:picLocks noChangeAspect="1"/>
          </p:cNvPicPr>
          <p:nvPr/>
        </p:nvPicPr>
        <p:blipFill rotWithShape="1">
          <a:blip r:embed="rId24"/>
          <a:srcRect l="50499" t="38775" r="44782" b="49883"/>
          <a:stretch/>
        </p:blipFill>
        <p:spPr>
          <a:xfrm>
            <a:off x="7723311" y="5096017"/>
            <a:ext cx="155836" cy="184508"/>
          </a:xfrm>
          <a:prstGeom prst="rect">
            <a:avLst/>
          </a:prstGeom>
        </p:spPr>
      </p:pic>
      <p:sp>
        <p:nvSpPr>
          <p:cNvPr id="157" name="Segnaposto titolo 1">
            <a:extLst>
              <a:ext uri="{FF2B5EF4-FFF2-40B4-BE49-F238E27FC236}">
                <a16:creationId xmlns:a16="http://schemas.microsoft.com/office/drawing/2014/main" id="{49C6FA16-A34C-8CA3-E9C1-87009C6540C8}"/>
              </a:ext>
            </a:extLst>
          </p:cNvPr>
          <p:cNvSpPr>
            <a:spLocks noGrp="1"/>
          </p:cNvSpPr>
          <p:nvPr/>
        </p:nvSpPr>
        <p:spPr>
          <a:xfrm>
            <a:off x="873099" y="5068880"/>
            <a:ext cx="2555901" cy="374513"/>
          </a:xfrm>
          <a:prstGeom prst="rect">
            <a:avLst/>
          </a:prstGeom>
        </p:spPr>
        <p:txBody>
          <a:bodyPr vert="horz" lIns="72734" tIns="36368" rIns="72734" bIns="36368" rtlCol="0" anchor="t">
            <a:noAutofit/>
          </a:bodyPr>
          <a:lstStyle>
            <a:lvl1pPr algn="l" defTabSz="914400" rtl="0" eaLnBrk="1" latinLnBrk="0" hangingPunct="1">
              <a:lnSpc>
                <a:spcPct val="90000"/>
              </a:lnSpc>
              <a:spcBef>
                <a:spcPct val="0"/>
              </a:spcBef>
              <a:buNone/>
              <a:defRPr sz="3000" b="1" kern="1200" baseline="0">
                <a:solidFill>
                  <a:schemeClr val="tx1"/>
                </a:solidFill>
                <a:latin typeface="Century Gothic" panose="020B0502020202020204" pitchFamily="34" charset="0"/>
                <a:ea typeface="+mj-ea"/>
                <a:cs typeface="+mj-cs"/>
              </a:defRPr>
            </a:lvl1pPr>
          </a:lstStyle>
          <a:p>
            <a:r>
              <a:rPr lang="it-IT" sz="900" b="0" dirty="0">
                <a:solidFill>
                  <a:srgbClr val="0A51A1"/>
                </a:solidFill>
                <a:latin typeface="Titillium Web" panose="00000500000000000000" pitchFamily="2" charset="0"/>
                <a:ea typeface="Microsoft YaHei" panose="020B0503020204020204" pitchFamily="34" charset="-122"/>
                <a:cs typeface="+mn-cs"/>
              </a:rPr>
              <a:t>Stato di attività: Sottoscrizione Protocollo d’Intesa con la Città e attivazione tavolo tecnico</a:t>
            </a:r>
          </a:p>
          <a:p>
            <a:endParaRPr lang="it-IT" sz="900" b="0" dirty="0">
              <a:solidFill>
                <a:schemeClr val="tx1">
                  <a:lumMod val="75000"/>
                  <a:lumOff val="25000"/>
                </a:schemeClr>
              </a:solidFill>
              <a:latin typeface="Titillium Web" panose="00000500000000000000" pitchFamily="2" charset="0"/>
              <a:ea typeface="+mn-ea"/>
              <a:cs typeface="+mn-cs"/>
            </a:endParaRPr>
          </a:p>
          <a:p>
            <a:r>
              <a:rPr lang="it-IT" sz="900" b="0" dirty="0">
                <a:solidFill>
                  <a:schemeClr val="tx1">
                    <a:lumMod val="75000"/>
                    <a:lumOff val="25000"/>
                  </a:schemeClr>
                </a:solidFill>
                <a:latin typeface="Titillium Web" panose="00000500000000000000" pitchFamily="2" charset="0"/>
                <a:ea typeface="+mn-ea"/>
                <a:cs typeface="+mn-cs"/>
              </a:rPr>
              <a:t>Stato di avanzamento:   </a:t>
            </a:r>
          </a:p>
        </p:txBody>
      </p:sp>
      <p:sp>
        <p:nvSpPr>
          <p:cNvPr id="158" name="Rettangolo 157">
            <a:extLst>
              <a:ext uri="{FF2B5EF4-FFF2-40B4-BE49-F238E27FC236}">
                <a16:creationId xmlns:a16="http://schemas.microsoft.com/office/drawing/2014/main" id="{DDC9002A-B9BB-021B-8B8F-A813E33DD001}"/>
              </a:ext>
            </a:extLst>
          </p:cNvPr>
          <p:cNvSpPr/>
          <p:nvPr/>
        </p:nvSpPr>
        <p:spPr>
          <a:xfrm>
            <a:off x="5197133" y="3789742"/>
            <a:ext cx="2077513" cy="192638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marL="70485" indent="-70485" defTabSz="376179">
              <a:spcBef>
                <a:spcPts val="411"/>
              </a:spcBef>
              <a:buFont typeface="Arial" panose="020B0604020202020204" pitchFamily="34" charset="0"/>
              <a:buChar char="•"/>
            </a:pPr>
            <a:r>
              <a:rPr lang="it-IT" sz="900" dirty="0">
                <a:solidFill>
                  <a:prstClr val="black"/>
                </a:solidFill>
                <a:latin typeface="Titillium Web" panose="00000500000000000000" pitchFamily="2" charset="0"/>
              </a:rPr>
              <a:t>Intervento di rigenerazione  con grande impatto a scala urbana e territoriale</a:t>
            </a:r>
            <a:endParaRPr lang="en-US"/>
          </a:p>
          <a:p>
            <a:pPr marL="70485" indent="-70485" defTabSz="376179">
              <a:spcBef>
                <a:spcPts val="411"/>
              </a:spcBef>
              <a:buFont typeface="Arial" panose="020B0604020202020204" pitchFamily="34" charset="0"/>
              <a:buChar char="•"/>
            </a:pPr>
            <a:r>
              <a:rPr lang="it-IT" sz="900" dirty="0">
                <a:solidFill>
                  <a:prstClr val="black"/>
                </a:solidFill>
                <a:latin typeface="Titillium Web" panose="00000500000000000000" pitchFamily="2" charset="0"/>
              </a:rPr>
              <a:t>Innovazione e qualità architettonica, possibilità di creare nuovi modelli virtuosi  e sostenibili</a:t>
            </a:r>
          </a:p>
          <a:p>
            <a:pPr marL="70485" indent="-70485" defTabSz="376179">
              <a:spcBef>
                <a:spcPts val="411"/>
              </a:spcBef>
              <a:buFont typeface="Arial" panose="020B0604020202020204" pitchFamily="34" charset="0"/>
              <a:buChar char="•"/>
            </a:pPr>
            <a:r>
              <a:rPr lang="it-IT" sz="900" dirty="0">
                <a:solidFill>
                  <a:prstClr val="black"/>
                </a:solidFill>
                <a:latin typeface="Titillium Web" panose="00000500000000000000" pitchFamily="2" charset="0"/>
              </a:rPr>
              <a:t>Riduzione del consumo di suolo e recupero ambientale</a:t>
            </a:r>
          </a:p>
          <a:p>
            <a:pPr marL="70485" indent="-70485" defTabSz="376179">
              <a:spcBef>
                <a:spcPts val="411"/>
              </a:spcBef>
              <a:buFont typeface="Arial" panose="020B0604020202020204" pitchFamily="34" charset="0"/>
              <a:buChar char="•"/>
            </a:pPr>
            <a:r>
              <a:rPr lang="it-IT" sz="900" dirty="0">
                <a:solidFill>
                  <a:prstClr val="black"/>
                </a:solidFill>
                <a:latin typeface="Titillium Web"/>
              </a:rPr>
              <a:t>Gestione efficiente del patrimonio pubblico, riduzione di spesa per locazioni passive e riduzione dei costi derivanti dallo stato di disuso del bene</a:t>
            </a:r>
          </a:p>
        </p:txBody>
      </p:sp>
      <p:graphicFrame>
        <p:nvGraphicFramePr>
          <p:cNvPr id="160" name="Grafico 159">
            <a:extLst>
              <a:ext uri="{FF2B5EF4-FFF2-40B4-BE49-F238E27FC236}">
                <a16:creationId xmlns:a16="http://schemas.microsoft.com/office/drawing/2014/main" id="{E75E327D-396C-6A0D-7E4C-BD9D10778C2E}"/>
              </a:ext>
            </a:extLst>
          </p:cNvPr>
          <p:cNvGraphicFramePr/>
          <p:nvPr>
            <p:extLst>
              <p:ext uri="{D42A27DB-BD31-4B8C-83A1-F6EECF244321}">
                <p14:modId xmlns:p14="http://schemas.microsoft.com/office/powerpoint/2010/main" val="2147918020"/>
              </p:ext>
            </p:extLst>
          </p:nvPr>
        </p:nvGraphicFramePr>
        <p:xfrm>
          <a:off x="3017912" y="4699966"/>
          <a:ext cx="2083760" cy="1144579"/>
        </p:xfrm>
        <a:graphic>
          <a:graphicData uri="http://schemas.openxmlformats.org/drawingml/2006/chart">
            <c:chart xmlns:c="http://schemas.openxmlformats.org/drawingml/2006/chart" xmlns:r="http://schemas.openxmlformats.org/officeDocument/2006/relationships" r:id="rId25"/>
          </a:graphicData>
        </a:graphic>
      </p:graphicFrame>
      <p:sp>
        <p:nvSpPr>
          <p:cNvPr id="161" name="Segnaposto titolo 1">
            <a:extLst>
              <a:ext uri="{FF2B5EF4-FFF2-40B4-BE49-F238E27FC236}">
                <a16:creationId xmlns:a16="http://schemas.microsoft.com/office/drawing/2014/main" id="{B3947168-7420-EE69-58BF-6716A3C6BA30}"/>
              </a:ext>
            </a:extLst>
          </p:cNvPr>
          <p:cNvSpPr>
            <a:spLocks noGrp="1"/>
          </p:cNvSpPr>
          <p:nvPr/>
        </p:nvSpPr>
        <p:spPr>
          <a:xfrm>
            <a:off x="5179700" y="3514682"/>
            <a:ext cx="1263834" cy="280192"/>
          </a:xfrm>
          <a:prstGeom prst="rect">
            <a:avLst/>
          </a:prstGeom>
        </p:spPr>
        <p:txBody>
          <a:bodyPr vert="horz" lIns="72734" tIns="36368" rIns="72734" bIns="36368" rtlCol="0" anchor="ctr">
            <a:noAutofit/>
          </a:bodyPr>
          <a:lstStyle>
            <a:lvl1pPr algn="l" defTabSz="914400" rtl="0" eaLnBrk="1" latinLnBrk="0" hangingPunct="1">
              <a:lnSpc>
                <a:spcPct val="90000"/>
              </a:lnSpc>
              <a:spcBef>
                <a:spcPct val="0"/>
              </a:spcBef>
              <a:buNone/>
              <a:defRPr sz="3000" b="1" kern="1200" baseline="0">
                <a:solidFill>
                  <a:schemeClr val="tx1"/>
                </a:solidFill>
                <a:latin typeface="Century Gothic" panose="020B0502020202020204" pitchFamily="34" charset="0"/>
                <a:ea typeface="+mj-ea"/>
                <a:cs typeface="+mj-cs"/>
              </a:defRPr>
            </a:lvl1pPr>
          </a:lstStyle>
          <a:p>
            <a:r>
              <a:rPr lang="it-IT" sz="900" dirty="0">
                <a:solidFill>
                  <a:srgbClr val="0A51A1"/>
                </a:solidFill>
                <a:latin typeface="Titillium Web" panose="00000500000000000000" pitchFamily="2" charset="0"/>
                <a:ea typeface="Microsoft YaHei" panose="020B0503020204020204" pitchFamily="34" charset="-122"/>
                <a:cs typeface="+mn-cs"/>
              </a:rPr>
              <a:t>Opportunità</a:t>
            </a:r>
          </a:p>
        </p:txBody>
      </p:sp>
      <p:grpSp>
        <p:nvGrpSpPr>
          <p:cNvPr id="162" name="Gruppo 161">
            <a:extLst>
              <a:ext uri="{FF2B5EF4-FFF2-40B4-BE49-F238E27FC236}">
                <a16:creationId xmlns:a16="http://schemas.microsoft.com/office/drawing/2014/main" id="{B2C7BED9-6E4C-C40D-A2C1-AC8CAC1B3B6B}"/>
              </a:ext>
            </a:extLst>
          </p:cNvPr>
          <p:cNvGrpSpPr/>
          <p:nvPr/>
        </p:nvGrpSpPr>
        <p:grpSpPr>
          <a:xfrm>
            <a:off x="2141573" y="5513710"/>
            <a:ext cx="886168" cy="78596"/>
            <a:chOff x="5907255" y="1805399"/>
            <a:chExt cx="1381560" cy="122534"/>
          </a:xfrm>
        </p:grpSpPr>
        <p:sp>
          <p:nvSpPr>
            <p:cNvPr id="163" name="Rettangolo 162">
              <a:extLst>
                <a:ext uri="{FF2B5EF4-FFF2-40B4-BE49-F238E27FC236}">
                  <a16:creationId xmlns:a16="http://schemas.microsoft.com/office/drawing/2014/main" id="{1A0B184F-E7C3-7D07-5F28-5288D09FB63E}"/>
                </a:ext>
              </a:extLst>
            </p:cNvPr>
            <p:cNvSpPr/>
            <p:nvPr/>
          </p:nvSpPr>
          <p:spPr>
            <a:xfrm>
              <a:off x="5907255" y="1805399"/>
              <a:ext cx="1381560" cy="122534"/>
            </a:xfrm>
            <a:prstGeom prst="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55"/>
            </a:p>
          </p:txBody>
        </p:sp>
        <p:cxnSp>
          <p:nvCxnSpPr>
            <p:cNvPr id="164" name="Connettore diritto 163">
              <a:extLst>
                <a:ext uri="{FF2B5EF4-FFF2-40B4-BE49-F238E27FC236}">
                  <a16:creationId xmlns:a16="http://schemas.microsoft.com/office/drawing/2014/main" id="{5A6F1F31-2123-9A67-959A-F0B23839B15F}"/>
                </a:ext>
              </a:extLst>
            </p:cNvPr>
            <p:cNvCxnSpPr/>
            <p:nvPr/>
          </p:nvCxnSpPr>
          <p:spPr>
            <a:xfrm>
              <a:off x="5942211" y="1868899"/>
              <a:ext cx="386547" cy="0"/>
            </a:xfrm>
            <a:prstGeom prst="line">
              <a:avLst/>
            </a:prstGeom>
            <a:ln w="50800">
              <a:solidFill>
                <a:srgbClr val="9CBDA2"/>
              </a:solidFill>
            </a:ln>
          </p:spPr>
          <p:style>
            <a:lnRef idx="1">
              <a:schemeClr val="accent1"/>
            </a:lnRef>
            <a:fillRef idx="0">
              <a:schemeClr val="accent1"/>
            </a:fillRef>
            <a:effectRef idx="0">
              <a:schemeClr val="accent1"/>
            </a:effectRef>
            <a:fontRef idx="minor">
              <a:schemeClr val="tx1"/>
            </a:fontRef>
          </p:style>
        </p:cxnSp>
      </p:grpSp>
      <p:sp>
        <p:nvSpPr>
          <p:cNvPr id="168" name="CasellaDiTesto 167">
            <a:extLst>
              <a:ext uri="{FF2B5EF4-FFF2-40B4-BE49-F238E27FC236}">
                <a16:creationId xmlns:a16="http://schemas.microsoft.com/office/drawing/2014/main" id="{75FA062D-14D3-6BB7-6E20-803C0FF9C9AE}"/>
              </a:ext>
            </a:extLst>
          </p:cNvPr>
          <p:cNvSpPr txBox="1"/>
          <p:nvPr/>
        </p:nvSpPr>
        <p:spPr>
          <a:xfrm>
            <a:off x="2344264" y="5623033"/>
            <a:ext cx="339469" cy="181140"/>
          </a:xfrm>
          <a:prstGeom prst="rect">
            <a:avLst/>
          </a:prstGeom>
          <a:noFill/>
        </p:spPr>
        <p:txBody>
          <a:bodyPr wrap="square" rtlCol="0">
            <a:spAutoFit/>
          </a:bodyPr>
          <a:lstStyle/>
          <a:p>
            <a:pPr algn="ctr"/>
            <a:r>
              <a:rPr lang="it-IT" sz="577" b="1" dirty="0">
                <a:solidFill>
                  <a:srgbClr val="7F7F7F"/>
                </a:solidFill>
                <a:latin typeface="Century Gothic" panose="020B0502020202020204" pitchFamily="34" charset="0"/>
              </a:rPr>
              <a:t>20%</a:t>
            </a:r>
          </a:p>
        </p:txBody>
      </p:sp>
      <p:pic>
        <p:nvPicPr>
          <p:cNvPr id="2" name="Immagine 1">
            <a:extLst>
              <a:ext uri="{FF2B5EF4-FFF2-40B4-BE49-F238E27FC236}">
                <a16:creationId xmlns:a16="http://schemas.microsoft.com/office/drawing/2014/main" id="{F57D007E-B9C8-998F-21F4-AB1CFACB00E0}"/>
              </a:ext>
            </a:extLst>
          </p:cNvPr>
          <p:cNvPicPr>
            <a:picLocks noChangeAspect="1"/>
          </p:cNvPicPr>
          <p:nvPr/>
        </p:nvPicPr>
        <p:blipFill>
          <a:blip r:embed="rId26"/>
          <a:stretch>
            <a:fillRect/>
          </a:stretch>
        </p:blipFill>
        <p:spPr>
          <a:xfrm>
            <a:off x="2605576" y="5955782"/>
            <a:ext cx="6728294" cy="839908"/>
          </a:xfrm>
          <a:prstGeom prst="rect">
            <a:avLst/>
          </a:prstGeom>
        </p:spPr>
      </p:pic>
      <p:pic>
        <p:nvPicPr>
          <p:cNvPr id="3" name="Immagine 2">
            <a:extLst>
              <a:ext uri="{FF2B5EF4-FFF2-40B4-BE49-F238E27FC236}">
                <a16:creationId xmlns:a16="http://schemas.microsoft.com/office/drawing/2014/main" id="{9EDACC15-AF6A-AA8C-D5BE-14F1BAE327DA}"/>
              </a:ext>
            </a:extLst>
          </p:cNvPr>
          <p:cNvPicPr/>
          <p:nvPr/>
        </p:nvPicPr>
        <p:blipFill rotWithShape="1">
          <a:blip r:embed="rId27">
            <a:extLst>
              <a:ext uri="{28A0092B-C50C-407E-A947-70E740481C1C}">
                <a14:useLocalDpi xmlns:a14="http://schemas.microsoft.com/office/drawing/2010/main" val="0"/>
              </a:ext>
            </a:extLst>
          </a:blip>
          <a:srcRect t="39020" b="38564"/>
          <a:stretch/>
        </p:blipFill>
        <p:spPr bwMode="auto">
          <a:xfrm>
            <a:off x="3271713" y="193417"/>
            <a:ext cx="8399356" cy="512748"/>
          </a:xfrm>
          <a:prstGeom prst="rect">
            <a:avLst/>
          </a:prstGeom>
          <a:ln>
            <a:noFill/>
          </a:ln>
          <a:extLst>
            <a:ext uri="{53640926-AAD7-44D8-BBD7-CCE9431645EC}">
              <a14:shadowObscured xmlns:a14="http://schemas.microsoft.com/office/drawing/2010/main"/>
            </a:ext>
          </a:extLst>
        </p:spPr>
      </p:pic>
      <p:pic>
        <p:nvPicPr>
          <p:cNvPr id="7" name="Immagine 6">
            <a:extLst>
              <a:ext uri="{FF2B5EF4-FFF2-40B4-BE49-F238E27FC236}">
                <a16:creationId xmlns:a16="http://schemas.microsoft.com/office/drawing/2014/main" id="{0C3E9042-F176-E236-1CE0-50416D785494}"/>
              </a:ext>
            </a:extLst>
          </p:cNvPr>
          <p:cNvPicPr>
            <a:picLocks noChangeAspect="1"/>
          </p:cNvPicPr>
          <p:nvPr/>
        </p:nvPicPr>
        <p:blipFill rotWithShape="1">
          <a:blip r:embed="rId28"/>
          <a:srcRect l="20313"/>
          <a:stretch/>
        </p:blipFill>
        <p:spPr>
          <a:xfrm>
            <a:off x="4015776" y="1961444"/>
            <a:ext cx="977298" cy="648000"/>
          </a:xfrm>
          <a:prstGeom prst="rect">
            <a:avLst/>
          </a:prstGeom>
        </p:spPr>
      </p:pic>
      <p:pic>
        <p:nvPicPr>
          <p:cNvPr id="8" name="Immagine 7">
            <a:extLst>
              <a:ext uri="{FF2B5EF4-FFF2-40B4-BE49-F238E27FC236}">
                <a16:creationId xmlns:a16="http://schemas.microsoft.com/office/drawing/2014/main" id="{5B2D6E0A-7E2B-67CE-B66F-47A3E12562A2}"/>
              </a:ext>
            </a:extLst>
          </p:cNvPr>
          <p:cNvPicPr>
            <a:picLocks noChangeAspect="1"/>
          </p:cNvPicPr>
          <p:nvPr/>
        </p:nvPicPr>
        <p:blipFill>
          <a:blip r:embed="rId29">
            <a:extLst>
              <a:ext uri="{BEBA8EAE-BF5A-486C-A8C5-ECC9F3942E4B}">
                <a14:imgProps xmlns:a14="http://schemas.microsoft.com/office/drawing/2010/main">
                  <a14:imgLayer r:embed="rId30">
                    <a14:imgEffect>
                      <a14:colorTemperature colorTemp="8800"/>
                    </a14:imgEffect>
                    <a14:imgEffect>
                      <a14:brightnessContrast bright="20000" contrast="-20000"/>
                    </a14:imgEffect>
                  </a14:imgLayer>
                </a14:imgProps>
              </a:ext>
            </a:extLst>
          </a:blip>
          <a:stretch>
            <a:fillRect/>
          </a:stretch>
        </p:blipFill>
        <p:spPr>
          <a:xfrm>
            <a:off x="2782603" y="1961928"/>
            <a:ext cx="1179715" cy="648000"/>
          </a:xfrm>
          <a:prstGeom prst="rect">
            <a:avLst/>
          </a:prstGeom>
        </p:spPr>
      </p:pic>
      <p:pic>
        <p:nvPicPr>
          <p:cNvPr id="12" name="Immagine 11" descr="Immagine che contiene Aerofotogrammetria, aereo, Vista aerea, mappa&#10;&#10;Descrizione generata automaticamente">
            <a:extLst>
              <a:ext uri="{FF2B5EF4-FFF2-40B4-BE49-F238E27FC236}">
                <a16:creationId xmlns:a16="http://schemas.microsoft.com/office/drawing/2014/main" id="{F0A34D62-545D-0E0F-2B0A-79B845814D61}"/>
              </a:ext>
            </a:extLst>
          </p:cNvPr>
          <p:cNvPicPr>
            <a:picLocks noChangeAspect="1"/>
          </p:cNvPicPr>
          <p:nvPr/>
        </p:nvPicPr>
        <p:blipFill rotWithShape="1">
          <a:blip r:embed="rId31">
            <a:extLst>
              <a:ext uri="{28A0092B-C50C-407E-A947-70E740481C1C}">
                <a14:useLocalDpi xmlns:a14="http://schemas.microsoft.com/office/drawing/2010/main" val="0"/>
              </a:ext>
            </a:extLst>
          </a:blip>
          <a:srcRect t="6994" r="15491"/>
          <a:stretch/>
        </p:blipFill>
        <p:spPr>
          <a:xfrm>
            <a:off x="7373811" y="1161188"/>
            <a:ext cx="4434959" cy="2511144"/>
          </a:xfrm>
          <a:prstGeom prst="rect">
            <a:avLst/>
          </a:prstGeom>
        </p:spPr>
      </p:pic>
      <p:pic>
        <p:nvPicPr>
          <p:cNvPr id="11" name="Immagine 10">
            <a:extLst>
              <a:ext uri="{FF2B5EF4-FFF2-40B4-BE49-F238E27FC236}">
                <a16:creationId xmlns:a16="http://schemas.microsoft.com/office/drawing/2014/main" id="{DC2F2CBF-FF45-5E6F-505A-B8C4995A6F88}"/>
              </a:ext>
            </a:extLst>
          </p:cNvPr>
          <p:cNvPicPr>
            <a:picLocks noChangeAspect="1"/>
          </p:cNvPicPr>
          <p:nvPr/>
        </p:nvPicPr>
        <p:blipFill>
          <a:blip r:embed="rId32"/>
          <a:stretch>
            <a:fillRect/>
          </a:stretch>
        </p:blipFill>
        <p:spPr>
          <a:xfrm>
            <a:off x="2788585" y="2683601"/>
            <a:ext cx="2199925" cy="2183945"/>
          </a:xfrm>
          <a:prstGeom prst="rect">
            <a:avLst/>
          </a:prstGeom>
        </p:spPr>
      </p:pic>
      <p:pic>
        <p:nvPicPr>
          <p:cNvPr id="4" name="Immagine 3">
            <a:extLst>
              <a:ext uri="{FF2B5EF4-FFF2-40B4-BE49-F238E27FC236}">
                <a16:creationId xmlns:a16="http://schemas.microsoft.com/office/drawing/2014/main" id="{078B25CF-3079-FA36-EE23-04E49D1C7CC7}"/>
              </a:ext>
            </a:extLst>
          </p:cNvPr>
          <p:cNvPicPr>
            <a:picLocks noChangeAspect="1"/>
          </p:cNvPicPr>
          <p:nvPr/>
        </p:nvPicPr>
        <p:blipFill rotWithShape="1">
          <a:blip r:embed="rId24"/>
          <a:srcRect l="50499" t="38775" r="44782" b="49883"/>
          <a:stretch/>
        </p:blipFill>
        <p:spPr>
          <a:xfrm>
            <a:off x="9386396" y="4290408"/>
            <a:ext cx="202821" cy="240137"/>
          </a:xfrm>
          <a:prstGeom prst="rect">
            <a:avLst/>
          </a:prstGeom>
        </p:spPr>
      </p:pic>
      <p:pic>
        <p:nvPicPr>
          <p:cNvPr id="6" name="Immagine 5">
            <a:extLst>
              <a:ext uri="{FF2B5EF4-FFF2-40B4-BE49-F238E27FC236}">
                <a16:creationId xmlns:a16="http://schemas.microsoft.com/office/drawing/2014/main" id="{6F1C380D-BFFE-BDE8-EF87-431C69D49892}"/>
              </a:ext>
            </a:extLst>
          </p:cNvPr>
          <p:cNvPicPr>
            <a:picLocks noChangeAspect="1"/>
          </p:cNvPicPr>
          <p:nvPr/>
        </p:nvPicPr>
        <p:blipFill rotWithShape="1">
          <a:blip r:embed="rId24"/>
          <a:srcRect l="50499" t="38775" r="44782" b="49883"/>
          <a:stretch/>
        </p:blipFill>
        <p:spPr>
          <a:xfrm>
            <a:off x="8852191" y="4281100"/>
            <a:ext cx="202821" cy="240137"/>
          </a:xfrm>
          <a:prstGeom prst="rect">
            <a:avLst/>
          </a:prstGeom>
        </p:spPr>
      </p:pic>
      <p:pic>
        <p:nvPicPr>
          <p:cNvPr id="13" name="Immagine 12">
            <a:extLst>
              <a:ext uri="{FF2B5EF4-FFF2-40B4-BE49-F238E27FC236}">
                <a16:creationId xmlns:a16="http://schemas.microsoft.com/office/drawing/2014/main" id="{3751D5DC-8B3F-66A6-94D4-2A3B1EB273C7}"/>
              </a:ext>
            </a:extLst>
          </p:cNvPr>
          <p:cNvPicPr>
            <a:picLocks noChangeAspect="1"/>
          </p:cNvPicPr>
          <p:nvPr/>
        </p:nvPicPr>
        <p:blipFill rotWithShape="1">
          <a:blip r:embed="rId24"/>
          <a:srcRect l="50499" t="38775" r="44782" b="49883"/>
          <a:stretch/>
        </p:blipFill>
        <p:spPr>
          <a:xfrm>
            <a:off x="7694952" y="4280467"/>
            <a:ext cx="202821" cy="240137"/>
          </a:xfrm>
          <a:prstGeom prst="rect">
            <a:avLst/>
          </a:prstGeom>
        </p:spPr>
      </p:pic>
      <p:pic>
        <p:nvPicPr>
          <p:cNvPr id="16" name="Immagine 15">
            <a:extLst>
              <a:ext uri="{FF2B5EF4-FFF2-40B4-BE49-F238E27FC236}">
                <a16:creationId xmlns:a16="http://schemas.microsoft.com/office/drawing/2014/main" id="{57F5FCD7-DA75-DC20-E976-751E986DB1E5}"/>
              </a:ext>
            </a:extLst>
          </p:cNvPr>
          <p:cNvPicPr>
            <a:picLocks noChangeAspect="1"/>
          </p:cNvPicPr>
          <p:nvPr/>
        </p:nvPicPr>
        <p:blipFill rotWithShape="1">
          <a:blip r:embed="rId24"/>
          <a:srcRect l="50499" t="38775" r="44782" b="49883"/>
          <a:stretch/>
        </p:blipFill>
        <p:spPr>
          <a:xfrm>
            <a:off x="9932278" y="4309467"/>
            <a:ext cx="202821" cy="240137"/>
          </a:xfrm>
          <a:prstGeom prst="rect">
            <a:avLst/>
          </a:prstGeom>
        </p:spPr>
      </p:pic>
      <p:pic>
        <p:nvPicPr>
          <p:cNvPr id="17" name="Immagine 16">
            <a:extLst>
              <a:ext uri="{FF2B5EF4-FFF2-40B4-BE49-F238E27FC236}">
                <a16:creationId xmlns:a16="http://schemas.microsoft.com/office/drawing/2014/main" id="{74C39993-7DF8-21B9-778C-E563B0E2DA8E}"/>
              </a:ext>
            </a:extLst>
          </p:cNvPr>
          <p:cNvPicPr>
            <a:picLocks noChangeAspect="1"/>
          </p:cNvPicPr>
          <p:nvPr/>
        </p:nvPicPr>
        <p:blipFill rotWithShape="1">
          <a:blip r:embed="rId24"/>
          <a:srcRect l="50499" t="38775" r="44782" b="49883"/>
          <a:stretch/>
        </p:blipFill>
        <p:spPr>
          <a:xfrm>
            <a:off x="11037854" y="4327500"/>
            <a:ext cx="202821" cy="240137"/>
          </a:xfrm>
          <a:prstGeom prst="rect">
            <a:avLst/>
          </a:prstGeom>
        </p:spPr>
      </p:pic>
      <p:pic>
        <p:nvPicPr>
          <p:cNvPr id="18" name="Immagine 17">
            <a:extLst>
              <a:ext uri="{FF2B5EF4-FFF2-40B4-BE49-F238E27FC236}">
                <a16:creationId xmlns:a16="http://schemas.microsoft.com/office/drawing/2014/main" id="{CB204924-9694-0BB3-AE3E-3E6E40FC22AB}"/>
              </a:ext>
            </a:extLst>
          </p:cNvPr>
          <p:cNvPicPr>
            <a:picLocks noChangeAspect="1"/>
          </p:cNvPicPr>
          <p:nvPr/>
        </p:nvPicPr>
        <p:blipFill rotWithShape="1">
          <a:blip r:embed="rId24"/>
          <a:srcRect l="50499" t="38775" r="44782" b="49883"/>
          <a:stretch/>
        </p:blipFill>
        <p:spPr>
          <a:xfrm>
            <a:off x="8261016" y="4304106"/>
            <a:ext cx="202821" cy="240137"/>
          </a:xfrm>
          <a:prstGeom prst="rect">
            <a:avLst/>
          </a:prstGeom>
        </p:spPr>
      </p:pic>
      <p:pic>
        <p:nvPicPr>
          <p:cNvPr id="20" name="Immagine 19">
            <a:extLst>
              <a:ext uri="{FF2B5EF4-FFF2-40B4-BE49-F238E27FC236}">
                <a16:creationId xmlns:a16="http://schemas.microsoft.com/office/drawing/2014/main" id="{34923070-208D-8900-7FF4-C1D877D963B2}"/>
              </a:ext>
            </a:extLst>
          </p:cNvPr>
          <p:cNvPicPr>
            <a:picLocks noChangeAspect="1"/>
          </p:cNvPicPr>
          <p:nvPr/>
        </p:nvPicPr>
        <p:blipFill rotWithShape="1">
          <a:blip r:embed="rId24"/>
          <a:srcRect l="50499" t="38775" r="44782" b="49883"/>
          <a:stretch/>
        </p:blipFill>
        <p:spPr>
          <a:xfrm>
            <a:off x="8818980" y="5071293"/>
            <a:ext cx="202821" cy="240137"/>
          </a:xfrm>
          <a:prstGeom prst="rect">
            <a:avLst/>
          </a:prstGeom>
        </p:spPr>
      </p:pic>
      <p:pic>
        <p:nvPicPr>
          <p:cNvPr id="21" name="Immagine 20">
            <a:extLst>
              <a:ext uri="{FF2B5EF4-FFF2-40B4-BE49-F238E27FC236}">
                <a16:creationId xmlns:a16="http://schemas.microsoft.com/office/drawing/2014/main" id="{C725B70D-68BE-5AAB-7D00-AADDF3EA3C21}"/>
              </a:ext>
            </a:extLst>
          </p:cNvPr>
          <p:cNvPicPr>
            <a:picLocks noChangeAspect="1"/>
          </p:cNvPicPr>
          <p:nvPr/>
        </p:nvPicPr>
        <p:blipFill rotWithShape="1">
          <a:blip r:embed="rId24"/>
          <a:srcRect l="50499" t="38775" r="44782" b="49883"/>
          <a:stretch/>
        </p:blipFill>
        <p:spPr>
          <a:xfrm>
            <a:off x="10464423" y="5090087"/>
            <a:ext cx="202821" cy="240137"/>
          </a:xfrm>
          <a:prstGeom prst="rect">
            <a:avLst/>
          </a:prstGeom>
        </p:spPr>
      </p:pic>
    </p:spTree>
    <p:extLst>
      <p:ext uri="{BB962C8B-B14F-4D97-AF65-F5344CB8AC3E}">
        <p14:creationId xmlns:p14="http://schemas.microsoft.com/office/powerpoint/2010/main" val="3639225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diritto 4">
            <a:extLst>
              <a:ext uri="{FF2B5EF4-FFF2-40B4-BE49-F238E27FC236}">
                <a16:creationId xmlns:a16="http://schemas.microsoft.com/office/drawing/2014/main" id="{2ADE276E-D28C-427E-A7EC-2FE9D17A59F8}"/>
              </a:ext>
            </a:extLst>
          </p:cNvPr>
          <p:cNvCxnSpPr>
            <a:cxnSpLocks/>
          </p:cNvCxnSpPr>
          <p:nvPr/>
        </p:nvCxnSpPr>
        <p:spPr>
          <a:xfrm flipV="1">
            <a:off x="0" y="988292"/>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EE5AE3A9-D378-42C7-A584-1A6D76B71E99}"/>
              </a:ext>
            </a:extLst>
          </p:cNvPr>
          <p:cNvCxnSpPr>
            <a:cxnSpLocks/>
          </p:cNvCxnSpPr>
          <p:nvPr/>
        </p:nvCxnSpPr>
        <p:spPr>
          <a:xfrm flipV="1">
            <a:off x="0" y="5869708"/>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 Box 1">
            <a:extLst>
              <a:ext uri="{FF2B5EF4-FFF2-40B4-BE49-F238E27FC236}">
                <a16:creationId xmlns:a16="http://schemas.microsoft.com/office/drawing/2014/main" id="{C31C4D56-B23F-1802-6B7E-0869679BF223}"/>
              </a:ext>
            </a:extLst>
          </p:cNvPr>
          <p:cNvSpPr txBox="1">
            <a:spLocks noChangeArrowheads="1"/>
          </p:cNvSpPr>
          <p:nvPr/>
        </p:nvSpPr>
        <p:spPr bwMode="auto">
          <a:xfrm>
            <a:off x="155395" y="248796"/>
            <a:ext cx="2965310" cy="541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FontTx/>
              <a:buNone/>
            </a:pPr>
            <a:r>
              <a:rPr lang="it-IT" altLang="it-IT" sz="1400">
                <a:solidFill>
                  <a:srgbClr val="0A51A1"/>
                </a:solidFill>
                <a:latin typeface="Titillium Web Black" panose="00000A00000000000000" pitchFamily="2" charset="0"/>
              </a:rPr>
              <a:t>Il supporto dell’Agenzia del Demanio agli enti locali territoriali </a:t>
            </a:r>
          </a:p>
        </p:txBody>
      </p:sp>
      <p:grpSp>
        <p:nvGrpSpPr>
          <p:cNvPr id="7" name="Gruppo 6">
            <a:extLst>
              <a:ext uri="{FF2B5EF4-FFF2-40B4-BE49-F238E27FC236}">
                <a16:creationId xmlns:a16="http://schemas.microsoft.com/office/drawing/2014/main" id="{10BD2C9E-6DD7-9263-32DF-53EB0A6E3D80}"/>
              </a:ext>
            </a:extLst>
          </p:cNvPr>
          <p:cNvGrpSpPr/>
          <p:nvPr/>
        </p:nvGrpSpPr>
        <p:grpSpPr>
          <a:xfrm>
            <a:off x="4433374" y="1504148"/>
            <a:ext cx="1567169" cy="2010103"/>
            <a:chOff x="5873632" y="284417"/>
            <a:chExt cx="1558481" cy="2029192"/>
          </a:xfrm>
        </p:grpSpPr>
        <p:pic>
          <p:nvPicPr>
            <p:cNvPr id="11" name="Immagine 10">
              <a:extLst>
                <a:ext uri="{FF2B5EF4-FFF2-40B4-BE49-F238E27FC236}">
                  <a16:creationId xmlns:a16="http://schemas.microsoft.com/office/drawing/2014/main" id="{8BDF0488-86C7-0E56-6BC6-C7EFAFD6A75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73632" y="284417"/>
              <a:ext cx="1558481" cy="649366"/>
            </a:xfrm>
            <a:prstGeom prst="rect">
              <a:avLst/>
            </a:prstGeom>
          </p:spPr>
        </p:pic>
        <p:pic>
          <p:nvPicPr>
            <p:cNvPr id="15" name="Immagine 14">
              <a:extLst>
                <a:ext uri="{FF2B5EF4-FFF2-40B4-BE49-F238E27FC236}">
                  <a16:creationId xmlns:a16="http://schemas.microsoft.com/office/drawing/2014/main" id="{EA933ED8-1F34-45FD-7D11-454F05682D7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98837" y="1307531"/>
              <a:ext cx="1508069" cy="536201"/>
            </a:xfrm>
            <a:prstGeom prst="rect">
              <a:avLst/>
            </a:prstGeom>
          </p:spPr>
        </p:pic>
        <p:pic>
          <p:nvPicPr>
            <p:cNvPr id="16" name="Immagine 15">
              <a:extLst>
                <a:ext uri="{FF2B5EF4-FFF2-40B4-BE49-F238E27FC236}">
                  <a16:creationId xmlns:a16="http://schemas.microsoft.com/office/drawing/2014/main" id="{BD2EE9D8-4358-41E3-7F07-DFD6DF794F00}"/>
                </a:ext>
              </a:extLst>
            </p:cNvPr>
            <p:cNvPicPr>
              <a:picLocks noChangeAspect="1"/>
            </p:cNvPicPr>
            <p:nvPr/>
          </p:nvPicPr>
          <p:blipFill rotWithShape="1">
            <a:blip r:embed="rId4">
              <a:clrChange>
                <a:clrFrom>
                  <a:srgbClr val="FFFFFF"/>
                </a:clrFrom>
                <a:clrTo>
                  <a:srgbClr val="FFFFFF">
                    <a:alpha val="0"/>
                  </a:srgbClr>
                </a:clrTo>
              </a:clrChange>
            </a:blip>
            <a:srcRect l="23046" t="21643" r="20100" b="26414"/>
            <a:stretch/>
          </p:blipFill>
          <p:spPr>
            <a:xfrm>
              <a:off x="5998813" y="1711498"/>
              <a:ext cx="1308118" cy="602111"/>
            </a:xfrm>
            <a:prstGeom prst="rect">
              <a:avLst/>
            </a:prstGeom>
          </p:spPr>
        </p:pic>
        <p:pic>
          <p:nvPicPr>
            <p:cNvPr id="17" name="Picture 2" descr="Università degli studi di Bari Aldo Moro | Unicore">
              <a:extLst>
                <a:ext uri="{FF2B5EF4-FFF2-40B4-BE49-F238E27FC236}">
                  <a16:creationId xmlns:a16="http://schemas.microsoft.com/office/drawing/2014/main" id="{17074558-E10E-083D-DB1E-8DEE477C0A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5550" y="830048"/>
              <a:ext cx="1414645" cy="470812"/>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 Box 2">
            <a:extLst>
              <a:ext uri="{FF2B5EF4-FFF2-40B4-BE49-F238E27FC236}">
                <a16:creationId xmlns:a16="http://schemas.microsoft.com/office/drawing/2014/main" id="{BD70E5C6-0A91-AA7E-4A01-3FA89E282BDD}"/>
              </a:ext>
            </a:extLst>
          </p:cNvPr>
          <p:cNvSpPr txBox="1">
            <a:spLocks noChangeArrowheads="1"/>
          </p:cNvSpPr>
          <p:nvPr/>
        </p:nvSpPr>
        <p:spPr bwMode="auto">
          <a:xfrm>
            <a:off x="373915" y="1082094"/>
            <a:ext cx="5493580" cy="433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SzTx/>
            </a:pPr>
            <a:r>
              <a:rPr lang="it-IT" altLang="it-IT" sz="2200" b="1" dirty="0">
                <a:solidFill>
                  <a:srgbClr val="0A51A1"/>
                </a:solidFill>
                <a:latin typeface="Titillium Web" panose="00000500000000000000" pitchFamily="2" charset="0"/>
              </a:rPr>
              <a:t>PRINCIPALI ACCORDI DI COLLABORAZIONE</a:t>
            </a:r>
          </a:p>
        </p:txBody>
      </p:sp>
      <p:sp>
        <p:nvSpPr>
          <p:cNvPr id="30" name="CasellaDiTesto 29">
            <a:extLst>
              <a:ext uri="{FF2B5EF4-FFF2-40B4-BE49-F238E27FC236}">
                <a16:creationId xmlns:a16="http://schemas.microsoft.com/office/drawing/2014/main" id="{51959875-207D-CE07-D4C6-A04CA2BA07F3}"/>
              </a:ext>
            </a:extLst>
          </p:cNvPr>
          <p:cNvSpPr txBox="1"/>
          <p:nvPr/>
        </p:nvSpPr>
        <p:spPr>
          <a:xfrm>
            <a:off x="620349" y="1754042"/>
            <a:ext cx="3679976" cy="1077218"/>
          </a:xfrm>
          <a:prstGeom prst="rect">
            <a:avLst/>
          </a:prstGeom>
          <a:noFill/>
        </p:spPr>
        <p:txBody>
          <a:bodyPr wrap="square">
            <a:spAutoFit/>
          </a:bodyPr>
          <a:lstStyle/>
          <a:p>
            <a:pPr algn="just"/>
            <a:r>
              <a:rPr lang="it-IT" sz="1600" b="1" dirty="0">
                <a:solidFill>
                  <a:srgbClr val="0A51A1"/>
                </a:solidFill>
                <a:latin typeface="Titillium Web" panose="00000500000000000000" pitchFamily="2" charset="0"/>
                <a:ea typeface="Microsoft YaHei" panose="020B0503020204020204" pitchFamily="34" charset="-122"/>
              </a:rPr>
              <a:t>Accordi quadro di collaborazione con le Università </a:t>
            </a:r>
            <a:r>
              <a:rPr lang="it-IT" sz="1600" dirty="0">
                <a:solidFill>
                  <a:srgbClr val="0A51A1"/>
                </a:solidFill>
                <a:latin typeface="Titillium Web" panose="00000500000000000000" pitchFamily="2" charset="0"/>
                <a:ea typeface="Microsoft YaHei" panose="020B0503020204020204" pitchFamily="34" charset="-122"/>
              </a:rPr>
              <a:t>per la tutela, la conservazione e la rigenerazione del patrimonio immobiliare pubblico</a:t>
            </a:r>
          </a:p>
        </p:txBody>
      </p:sp>
      <p:pic>
        <p:nvPicPr>
          <p:cNvPr id="31" name="Immagine 30">
            <a:extLst>
              <a:ext uri="{FF2B5EF4-FFF2-40B4-BE49-F238E27FC236}">
                <a16:creationId xmlns:a16="http://schemas.microsoft.com/office/drawing/2014/main" id="{834E09CB-DD6A-6033-1960-5768F37AD4E6}"/>
              </a:ext>
            </a:extLst>
          </p:cNvPr>
          <p:cNvPicPr>
            <a:picLocks noChangeAspect="1"/>
          </p:cNvPicPr>
          <p:nvPr/>
        </p:nvPicPr>
        <p:blipFill>
          <a:blip r:embed="rId6"/>
          <a:stretch>
            <a:fillRect/>
          </a:stretch>
        </p:blipFill>
        <p:spPr>
          <a:xfrm>
            <a:off x="8535623" y="2767038"/>
            <a:ext cx="878653" cy="444071"/>
          </a:xfrm>
          <a:prstGeom prst="rect">
            <a:avLst/>
          </a:prstGeom>
        </p:spPr>
      </p:pic>
      <p:pic>
        <p:nvPicPr>
          <p:cNvPr id="32" name="Immagine 31">
            <a:extLst>
              <a:ext uri="{FF2B5EF4-FFF2-40B4-BE49-F238E27FC236}">
                <a16:creationId xmlns:a16="http://schemas.microsoft.com/office/drawing/2014/main" id="{77E12BF8-0DA8-B803-5128-33C70B6DCA4C}"/>
              </a:ext>
            </a:extLst>
          </p:cNvPr>
          <p:cNvPicPr>
            <a:picLocks noChangeAspect="1"/>
          </p:cNvPicPr>
          <p:nvPr/>
        </p:nvPicPr>
        <p:blipFill>
          <a:blip r:embed="rId7"/>
          <a:stretch>
            <a:fillRect/>
          </a:stretch>
        </p:blipFill>
        <p:spPr>
          <a:xfrm>
            <a:off x="6752117" y="2774381"/>
            <a:ext cx="1712263" cy="456999"/>
          </a:xfrm>
          <a:prstGeom prst="rect">
            <a:avLst/>
          </a:prstGeom>
        </p:spPr>
      </p:pic>
      <p:pic>
        <p:nvPicPr>
          <p:cNvPr id="33" name="Immagine 32">
            <a:extLst>
              <a:ext uri="{FF2B5EF4-FFF2-40B4-BE49-F238E27FC236}">
                <a16:creationId xmlns:a16="http://schemas.microsoft.com/office/drawing/2014/main" id="{D53FE1BE-666A-02E8-F6D4-81DC53ACA4B6}"/>
              </a:ext>
            </a:extLst>
          </p:cNvPr>
          <p:cNvPicPr>
            <a:picLocks noChangeAspect="1"/>
          </p:cNvPicPr>
          <p:nvPr/>
        </p:nvPicPr>
        <p:blipFill>
          <a:blip r:embed="rId8"/>
          <a:stretch>
            <a:fillRect/>
          </a:stretch>
        </p:blipFill>
        <p:spPr>
          <a:xfrm>
            <a:off x="9495022" y="2643924"/>
            <a:ext cx="758009" cy="600321"/>
          </a:xfrm>
          <a:prstGeom prst="rect">
            <a:avLst/>
          </a:prstGeom>
        </p:spPr>
      </p:pic>
      <p:sp>
        <p:nvSpPr>
          <p:cNvPr id="35" name="CasellaDiTesto 34">
            <a:extLst>
              <a:ext uri="{FF2B5EF4-FFF2-40B4-BE49-F238E27FC236}">
                <a16:creationId xmlns:a16="http://schemas.microsoft.com/office/drawing/2014/main" id="{AF779EF9-9692-E37E-147B-820E0F39E491}"/>
              </a:ext>
            </a:extLst>
          </p:cNvPr>
          <p:cNvSpPr txBox="1"/>
          <p:nvPr/>
        </p:nvSpPr>
        <p:spPr>
          <a:xfrm>
            <a:off x="6650921" y="1681926"/>
            <a:ext cx="4839153" cy="1077218"/>
          </a:xfrm>
          <a:prstGeom prst="rect">
            <a:avLst/>
          </a:prstGeom>
          <a:noFill/>
        </p:spPr>
        <p:txBody>
          <a:bodyPr wrap="square">
            <a:spAutoFit/>
          </a:bodyPr>
          <a:lstStyle/>
          <a:p>
            <a:pPr algn="just"/>
            <a:r>
              <a:rPr lang="it-IT" sz="1600" b="1" dirty="0">
                <a:solidFill>
                  <a:srgbClr val="0A51A1"/>
                </a:solidFill>
                <a:latin typeface="Titillium Web" panose="00000500000000000000" pitchFamily="2" charset="0"/>
                <a:ea typeface="Microsoft YaHei" panose="020B0503020204020204" pitchFamily="34" charset="-122"/>
              </a:rPr>
              <a:t>Accordi di collaborazione con i Comuni </a:t>
            </a:r>
            <a:r>
              <a:rPr lang="it-IT" sz="1600" dirty="0">
                <a:solidFill>
                  <a:srgbClr val="0A51A1"/>
                </a:solidFill>
                <a:latin typeface="Titillium Web" panose="00000500000000000000" pitchFamily="2" charset="0"/>
                <a:ea typeface="Microsoft YaHei" panose="020B0503020204020204" pitchFamily="34" charset="-122"/>
              </a:rPr>
              <a:t>per l’attuazione di iniziative relative al patrimonio immobiliare pubblico o destinato ad operazioni di interesse pubblico</a:t>
            </a:r>
          </a:p>
        </p:txBody>
      </p:sp>
      <p:sp>
        <p:nvSpPr>
          <p:cNvPr id="37" name="CasellaDiTesto 36">
            <a:extLst>
              <a:ext uri="{FF2B5EF4-FFF2-40B4-BE49-F238E27FC236}">
                <a16:creationId xmlns:a16="http://schemas.microsoft.com/office/drawing/2014/main" id="{9FF984D6-0A94-78E1-D910-D1D8D2ADA320}"/>
              </a:ext>
            </a:extLst>
          </p:cNvPr>
          <p:cNvSpPr txBox="1"/>
          <p:nvPr/>
        </p:nvSpPr>
        <p:spPr>
          <a:xfrm>
            <a:off x="6650921" y="3734354"/>
            <a:ext cx="3840390" cy="584774"/>
          </a:xfrm>
          <a:prstGeom prst="rect">
            <a:avLst/>
          </a:prstGeom>
          <a:noFill/>
        </p:spPr>
        <p:txBody>
          <a:bodyPr wrap="square">
            <a:spAutoFit/>
          </a:bodyPr>
          <a:lstStyle/>
          <a:p>
            <a:r>
              <a:rPr lang="it-IT" sz="1600" b="1" dirty="0">
                <a:solidFill>
                  <a:srgbClr val="0A51A1"/>
                </a:solidFill>
                <a:latin typeface="Titillium Web" panose="00000500000000000000" pitchFamily="2" charset="0"/>
                <a:ea typeface="Microsoft YaHei" panose="020B0503020204020204" pitchFamily="34" charset="-122"/>
              </a:rPr>
              <a:t>Progetto pilota </a:t>
            </a:r>
            <a:r>
              <a:rPr lang="it-IT" sz="1600" dirty="0">
                <a:solidFill>
                  <a:srgbClr val="0A51A1"/>
                </a:solidFill>
                <a:latin typeface="Titillium Web" panose="00000500000000000000" pitchFamily="2" charset="0"/>
                <a:ea typeface="Microsoft YaHei" panose="020B0503020204020204" pitchFamily="34" charset="-122"/>
              </a:rPr>
              <a:t>sul patrimonio immobiliare scolastico di competenza delle </a:t>
            </a:r>
            <a:r>
              <a:rPr lang="it-IT" sz="1600" b="1" dirty="0">
                <a:solidFill>
                  <a:srgbClr val="0A51A1"/>
                </a:solidFill>
                <a:latin typeface="Titillium Web" panose="00000500000000000000" pitchFamily="2" charset="0"/>
                <a:ea typeface="Microsoft YaHei" panose="020B0503020204020204" pitchFamily="34" charset="-122"/>
              </a:rPr>
              <a:t>Province </a:t>
            </a:r>
          </a:p>
        </p:txBody>
      </p:sp>
      <p:pic>
        <p:nvPicPr>
          <p:cNvPr id="39" name="Immagine 38">
            <a:extLst>
              <a:ext uri="{FF2B5EF4-FFF2-40B4-BE49-F238E27FC236}">
                <a16:creationId xmlns:a16="http://schemas.microsoft.com/office/drawing/2014/main" id="{D694EF96-CDF7-908E-027C-B6C83961905B}"/>
              </a:ext>
            </a:extLst>
          </p:cNvPr>
          <p:cNvPicPr>
            <a:picLocks noChangeAspect="1"/>
          </p:cNvPicPr>
          <p:nvPr/>
        </p:nvPicPr>
        <p:blipFill>
          <a:blip r:embed="rId9"/>
          <a:stretch>
            <a:fillRect/>
          </a:stretch>
        </p:blipFill>
        <p:spPr>
          <a:xfrm>
            <a:off x="4326559" y="3736269"/>
            <a:ext cx="1947956" cy="652906"/>
          </a:xfrm>
          <a:prstGeom prst="rect">
            <a:avLst/>
          </a:prstGeom>
        </p:spPr>
      </p:pic>
      <p:sp>
        <p:nvSpPr>
          <p:cNvPr id="41" name="CasellaDiTesto 40">
            <a:extLst>
              <a:ext uri="{FF2B5EF4-FFF2-40B4-BE49-F238E27FC236}">
                <a16:creationId xmlns:a16="http://schemas.microsoft.com/office/drawing/2014/main" id="{11DD30FC-AC5D-A986-1591-8B2613CAF3C7}"/>
              </a:ext>
            </a:extLst>
          </p:cNvPr>
          <p:cNvSpPr txBox="1"/>
          <p:nvPr/>
        </p:nvSpPr>
        <p:spPr>
          <a:xfrm>
            <a:off x="620349" y="3534015"/>
            <a:ext cx="3679976" cy="1077218"/>
          </a:xfrm>
          <a:prstGeom prst="rect">
            <a:avLst/>
          </a:prstGeom>
          <a:noFill/>
        </p:spPr>
        <p:txBody>
          <a:bodyPr wrap="square">
            <a:spAutoFit/>
          </a:bodyPr>
          <a:lstStyle/>
          <a:p>
            <a:pPr marR="0" algn="just" rtl="0"/>
            <a:r>
              <a:rPr lang="it-IT" sz="1600" b="1">
                <a:solidFill>
                  <a:srgbClr val="0A51A1"/>
                </a:solidFill>
                <a:latin typeface="Titillium Web" panose="00000500000000000000" pitchFamily="2" charset="0"/>
                <a:ea typeface="Microsoft YaHei" panose="020B0503020204020204" pitchFamily="34" charset="-122"/>
              </a:rPr>
              <a:t>Accordo con il Commissario Straordinario </a:t>
            </a:r>
            <a:r>
              <a:rPr lang="it-IT" sz="1600">
                <a:solidFill>
                  <a:srgbClr val="0A51A1"/>
                </a:solidFill>
                <a:latin typeface="Titillium Web" panose="00000500000000000000" pitchFamily="2" charset="0"/>
                <a:ea typeface="Microsoft YaHei" panose="020B0503020204020204" pitchFamily="34" charset="-122"/>
              </a:rPr>
              <a:t>alla Ricostruzione in Emilia Romagna, Toscana e Marche per Interventi sul Patrimonio Pubblico </a:t>
            </a:r>
          </a:p>
        </p:txBody>
      </p:sp>
      <p:pic>
        <p:nvPicPr>
          <p:cNvPr id="43" name="Immagine 42">
            <a:extLst>
              <a:ext uri="{FF2B5EF4-FFF2-40B4-BE49-F238E27FC236}">
                <a16:creationId xmlns:a16="http://schemas.microsoft.com/office/drawing/2014/main" id="{C9A98C7B-DE67-E9A8-9F5D-58BDA3D07400}"/>
              </a:ext>
            </a:extLst>
          </p:cNvPr>
          <p:cNvPicPr>
            <a:picLocks noChangeAspect="1"/>
          </p:cNvPicPr>
          <p:nvPr/>
        </p:nvPicPr>
        <p:blipFill>
          <a:blip r:embed="rId10"/>
          <a:stretch>
            <a:fillRect/>
          </a:stretch>
        </p:blipFill>
        <p:spPr>
          <a:xfrm>
            <a:off x="10643725" y="3659868"/>
            <a:ext cx="1021525" cy="774656"/>
          </a:xfrm>
          <a:prstGeom prst="rect">
            <a:avLst/>
          </a:prstGeom>
        </p:spPr>
      </p:pic>
      <p:pic>
        <p:nvPicPr>
          <p:cNvPr id="2" name="Immagine 1">
            <a:extLst>
              <a:ext uri="{FF2B5EF4-FFF2-40B4-BE49-F238E27FC236}">
                <a16:creationId xmlns:a16="http://schemas.microsoft.com/office/drawing/2014/main" id="{B2BEB0B4-B5B1-16B3-82F5-739585F587DD}"/>
              </a:ext>
            </a:extLst>
          </p:cNvPr>
          <p:cNvPicPr>
            <a:picLocks noChangeAspect="1"/>
          </p:cNvPicPr>
          <p:nvPr/>
        </p:nvPicPr>
        <p:blipFill>
          <a:blip r:embed="rId11"/>
          <a:stretch>
            <a:fillRect/>
          </a:stretch>
        </p:blipFill>
        <p:spPr>
          <a:xfrm>
            <a:off x="2605576" y="5955782"/>
            <a:ext cx="6728294" cy="839908"/>
          </a:xfrm>
          <a:prstGeom prst="rect">
            <a:avLst/>
          </a:prstGeom>
        </p:spPr>
      </p:pic>
      <p:pic>
        <p:nvPicPr>
          <p:cNvPr id="3" name="Immagine 2">
            <a:extLst>
              <a:ext uri="{FF2B5EF4-FFF2-40B4-BE49-F238E27FC236}">
                <a16:creationId xmlns:a16="http://schemas.microsoft.com/office/drawing/2014/main" id="{42A2DA5A-F542-F1BA-A911-92256CBF9F26}"/>
              </a:ext>
            </a:extLst>
          </p:cNvPr>
          <p:cNvPicPr/>
          <p:nvPr/>
        </p:nvPicPr>
        <p:blipFill rotWithShape="1">
          <a:blip r:embed="rId12">
            <a:extLst>
              <a:ext uri="{28A0092B-C50C-407E-A947-70E740481C1C}">
                <a14:useLocalDpi xmlns:a14="http://schemas.microsoft.com/office/drawing/2010/main" val="0"/>
              </a:ext>
            </a:extLst>
          </a:blip>
          <a:srcRect t="39020" b="38564"/>
          <a:stretch/>
        </p:blipFill>
        <p:spPr bwMode="auto">
          <a:xfrm>
            <a:off x="3271713" y="193417"/>
            <a:ext cx="8399356" cy="512748"/>
          </a:xfrm>
          <a:prstGeom prst="rect">
            <a:avLst/>
          </a:prstGeom>
          <a:ln>
            <a:noFill/>
          </a:ln>
          <a:extLst>
            <a:ext uri="{53640926-AAD7-44D8-BBD7-CCE9431645EC}">
              <a14:shadowObscured xmlns:a14="http://schemas.microsoft.com/office/drawing/2010/main"/>
            </a:ext>
          </a:extLst>
        </p:spPr>
      </p:pic>
      <p:pic>
        <p:nvPicPr>
          <p:cNvPr id="4" name="Picture 10" descr="COMUNICAZIONE DEL COMUNE DI PALERMO SULL'ATTIVAZIONE DEL NUOVO SPORTELLO  TELEMATICO – ORDINE DEGLI INGEGNERI DELLA PROVINCIA DI PALERMO">
            <a:extLst>
              <a:ext uri="{FF2B5EF4-FFF2-40B4-BE49-F238E27FC236}">
                <a16:creationId xmlns:a16="http://schemas.microsoft.com/office/drawing/2014/main" id="{02CE1407-FE6C-2767-431C-C8109FFAC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38445" y="2674399"/>
            <a:ext cx="608129" cy="54280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noaMunicipality - YouTube">
            <a:extLst>
              <a:ext uri="{FF2B5EF4-FFF2-40B4-BE49-F238E27FC236}">
                <a16:creationId xmlns:a16="http://schemas.microsoft.com/office/drawing/2014/main" id="{624DB0DD-57F8-133C-731B-0E6558AB256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0726" t="8149" r="9436" b="9525"/>
          <a:stretch/>
        </p:blipFill>
        <p:spPr bwMode="auto">
          <a:xfrm>
            <a:off x="10859404" y="2610143"/>
            <a:ext cx="615968" cy="63516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28663A9B-8BAD-33FB-E0E4-818993DC62EC}"/>
              </a:ext>
            </a:extLst>
          </p:cNvPr>
          <p:cNvSpPr txBox="1"/>
          <p:nvPr/>
        </p:nvSpPr>
        <p:spPr>
          <a:xfrm>
            <a:off x="609270" y="4952638"/>
            <a:ext cx="3633711" cy="830997"/>
          </a:xfrm>
          <a:prstGeom prst="rect">
            <a:avLst/>
          </a:prstGeom>
          <a:noFill/>
        </p:spPr>
        <p:txBody>
          <a:bodyPr wrap="square">
            <a:spAutoFit/>
          </a:bodyPr>
          <a:lstStyle>
            <a:defPPr>
              <a:defRPr lang="it-IT"/>
            </a:defPPr>
            <a:lvl1pPr>
              <a:defRPr sz="1600" b="1">
                <a:solidFill>
                  <a:srgbClr val="0A51A1"/>
                </a:solidFill>
                <a:latin typeface="Titillium Web" panose="00000500000000000000" pitchFamily="2" charset="0"/>
                <a:ea typeface="Microsoft YaHei" panose="020B0503020204020204" pitchFamily="34" charset="-122"/>
              </a:defRPr>
            </a:lvl1pPr>
          </a:lstStyle>
          <a:p>
            <a:pPr algn="just"/>
            <a:r>
              <a:rPr lang="it-IT"/>
              <a:t>Accordo </a:t>
            </a:r>
            <a:r>
              <a:rPr lang="it-IT" b="0"/>
              <a:t>Prevenzione e riduzione del</a:t>
            </a:r>
            <a:r>
              <a:rPr lang="it-IT"/>
              <a:t> rischio sismico </a:t>
            </a:r>
            <a:r>
              <a:rPr lang="it-IT" b="0"/>
              <a:t>su immobili di particolare interesse strategico</a:t>
            </a:r>
          </a:p>
        </p:txBody>
      </p:sp>
      <p:pic>
        <p:nvPicPr>
          <p:cNvPr id="8" name="Immagine 7">
            <a:extLst>
              <a:ext uri="{FF2B5EF4-FFF2-40B4-BE49-F238E27FC236}">
                <a16:creationId xmlns:a16="http://schemas.microsoft.com/office/drawing/2014/main" id="{F6F68B33-EA34-2318-B833-B3EF3A8FE7FB}"/>
              </a:ext>
            </a:extLst>
          </p:cNvPr>
          <p:cNvPicPr>
            <a:picLocks noChangeAspect="1"/>
          </p:cNvPicPr>
          <p:nvPr/>
        </p:nvPicPr>
        <p:blipFill>
          <a:blip r:embed="rId15"/>
          <a:stretch>
            <a:fillRect/>
          </a:stretch>
        </p:blipFill>
        <p:spPr>
          <a:xfrm>
            <a:off x="4326559" y="5076650"/>
            <a:ext cx="1629573" cy="545064"/>
          </a:xfrm>
          <a:prstGeom prst="rect">
            <a:avLst/>
          </a:prstGeom>
        </p:spPr>
      </p:pic>
      <p:sp>
        <p:nvSpPr>
          <p:cNvPr id="21" name="CasellaDiTesto 20">
            <a:extLst>
              <a:ext uri="{FF2B5EF4-FFF2-40B4-BE49-F238E27FC236}">
                <a16:creationId xmlns:a16="http://schemas.microsoft.com/office/drawing/2014/main" id="{BB211E85-5B5F-A12B-5923-31AA29A80910}"/>
              </a:ext>
            </a:extLst>
          </p:cNvPr>
          <p:cNvSpPr txBox="1"/>
          <p:nvPr/>
        </p:nvSpPr>
        <p:spPr>
          <a:xfrm>
            <a:off x="6650921" y="4672482"/>
            <a:ext cx="3774277" cy="338554"/>
          </a:xfrm>
          <a:prstGeom prst="rect">
            <a:avLst/>
          </a:prstGeom>
          <a:noFill/>
        </p:spPr>
        <p:txBody>
          <a:bodyPr wrap="square">
            <a:spAutoFit/>
          </a:bodyPr>
          <a:lstStyle>
            <a:defPPr>
              <a:defRPr lang="it-IT"/>
            </a:defPPr>
            <a:lvl1pPr>
              <a:defRPr sz="1600" b="1">
                <a:solidFill>
                  <a:srgbClr val="0A51A1"/>
                </a:solidFill>
                <a:latin typeface="Titillium Web" panose="00000500000000000000" pitchFamily="2" charset="0"/>
                <a:ea typeface="Microsoft YaHei" panose="020B0503020204020204" pitchFamily="34" charset="-122"/>
              </a:defRPr>
            </a:lvl1pPr>
          </a:lstStyle>
          <a:p>
            <a:r>
              <a:rPr lang="it-IT" dirty="0"/>
              <a:t>Protocollo di intesa Caserma Magrone </a:t>
            </a:r>
          </a:p>
        </p:txBody>
      </p:sp>
      <p:pic>
        <p:nvPicPr>
          <p:cNvPr id="22" name="Immagine 21">
            <a:extLst>
              <a:ext uri="{FF2B5EF4-FFF2-40B4-BE49-F238E27FC236}">
                <a16:creationId xmlns:a16="http://schemas.microsoft.com/office/drawing/2014/main" id="{71A68718-C68D-B530-EB54-5F5E9A777D8A}"/>
              </a:ext>
            </a:extLst>
          </p:cNvPr>
          <p:cNvPicPr>
            <a:picLocks noChangeAspect="1"/>
          </p:cNvPicPr>
          <p:nvPr/>
        </p:nvPicPr>
        <p:blipFill rotWithShape="1">
          <a:blip r:embed="rId16"/>
          <a:srcRect l="2662" t="25527" r="4001" b="8174"/>
          <a:stretch/>
        </p:blipFill>
        <p:spPr>
          <a:xfrm>
            <a:off x="6720778" y="5117347"/>
            <a:ext cx="4754594" cy="584773"/>
          </a:xfrm>
          <a:prstGeom prst="rect">
            <a:avLst/>
          </a:prstGeom>
        </p:spPr>
      </p:pic>
    </p:spTree>
    <p:extLst>
      <p:ext uri="{BB962C8B-B14F-4D97-AF65-F5344CB8AC3E}">
        <p14:creationId xmlns:p14="http://schemas.microsoft.com/office/powerpoint/2010/main" val="3344040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diritto 4">
            <a:extLst>
              <a:ext uri="{FF2B5EF4-FFF2-40B4-BE49-F238E27FC236}">
                <a16:creationId xmlns:a16="http://schemas.microsoft.com/office/drawing/2014/main" id="{2ADE276E-D28C-427E-A7EC-2FE9D17A59F8}"/>
              </a:ext>
            </a:extLst>
          </p:cNvPr>
          <p:cNvCxnSpPr>
            <a:cxnSpLocks/>
          </p:cNvCxnSpPr>
          <p:nvPr/>
        </p:nvCxnSpPr>
        <p:spPr>
          <a:xfrm flipV="1">
            <a:off x="0" y="988292"/>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EE5AE3A9-D378-42C7-A584-1A6D76B71E99}"/>
              </a:ext>
            </a:extLst>
          </p:cNvPr>
          <p:cNvCxnSpPr>
            <a:cxnSpLocks/>
          </p:cNvCxnSpPr>
          <p:nvPr/>
        </p:nvCxnSpPr>
        <p:spPr>
          <a:xfrm flipV="1">
            <a:off x="0" y="5869708"/>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Box 2">
            <a:extLst>
              <a:ext uri="{FF2B5EF4-FFF2-40B4-BE49-F238E27FC236}">
                <a16:creationId xmlns:a16="http://schemas.microsoft.com/office/drawing/2014/main" id="{D4533403-7125-4BBA-9EA0-CCDB4122BFD1}"/>
              </a:ext>
            </a:extLst>
          </p:cNvPr>
          <p:cNvSpPr txBox="1">
            <a:spLocks noChangeArrowheads="1"/>
          </p:cNvSpPr>
          <p:nvPr/>
        </p:nvSpPr>
        <p:spPr bwMode="auto">
          <a:xfrm>
            <a:off x="188949" y="989667"/>
            <a:ext cx="12003051"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SzTx/>
            </a:pPr>
            <a:r>
              <a:rPr lang="it-IT" altLang="it-IT" sz="1600" b="1" dirty="0">
                <a:solidFill>
                  <a:srgbClr val="0A51A1"/>
                </a:solidFill>
                <a:latin typeface="Titillium Web" panose="00000500000000000000" pitchFamily="2" charset="0"/>
              </a:rPr>
              <a:t>LINEE STRATEGICHE DELL’AGENZIA DEL DEMANIO </a:t>
            </a:r>
          </a:p>
          <a:p>
            <a:pPr eaLnBrk="1" hangingPunct="1">
              <a:lnSpc>
                <a:spcPct val="100000"/>
              </a:lnSpc>
              <a:spcBef>
                <a:spcPct val="0"/>
              </a:spcBef>
              <a:buClrTx/>
              <a:buSzTx/>
            </a:pPr>
            <a:endParaRPr lang="it-IT" altLang="it-IT" sz="1600" b="1" dirty="0">
              <a:solidFill>
                <a:srgbClr val="0A51A1"/>
              </a:solidFill>
              <a:latin typeface="Titillium Web" panose="00000500000000000000" pitchFamily="2" charset="0"/>
            </a:endParaRPr>
          </a:p>
        </p:txBody>
      </p:sp>
      <p:sp>
        <p:nvSpPr>
          <p:cNvPr id="6" name="CasellaDiTesto 5">
            <a:extLst>
              <a:ext uri="{FF2B5EF4-FFF2-40B4-BE49-F238E27FC236}">
                <a16:creationId xmlns:a16="http://schemas.microsoft.com/office/drawing/2014/main" id="{627977B7-3737-99FF-33D4-876C53A445AE}"/>
              </a:ext>
            </a:extLst>
          </p:cNvPr>
          <p:cNvSpPr txBox="1"/>
          <p:nvPr/>
        </p:nvSpPr>
        <p:spPr>
          <a:xfrm>
            <a:off x="188948" y="1186588"/>
            <a:ext cx="11814104" cy="4985980"/>
          </a:xfrm>
          <a:prstGeom prst="rect">
            <a:avLst/>
          </a:prstGeom>
          <a:noFill/>
        </p:spPr>
        <p:txBody>
          <a:bodyPr wrap="square">
            <a:spAutoFit/>
          </a:bodyPr>
          <a:lstStyle/>
          <a:p>
            <a:pPr lvl="0" algn="just"/>
            <a:r>
              <a:rPr lang="it-IT" sz="1400" i="1" dirty="0">
                <a:solidFill>
                  <a:srgbClr val="0A51A1"/>
                </a:solidFill>
                <a:latin typeface="Titillium Web" panose="00000500000000000000" pitchFamily="2" charset="0"/>
                <a:ea typeface="Microsoft YaHei" panose="020B0503020204020204" pitchFamily="34" charset="-122"/>
              </a:rPr>
              <a:t>L’</a:t>
            </a:r>
            <a:r>
              <a:rPr lang="it-IT" sz="1400" b="1" i="1" dirty="0">
                <a:solidFill>
                  <a:srgbClr val="0A51A1"/>
                </a:solidFill>
                <a:latin typeface="Titillium Web" panose="00000500000000000000" pitchFamily="2" charset="0"/>
                <a:ea typeface="Microsoft YaHei" panose="020B0503020204020204" pitchFamily="34" charset="-122"/>
              </a:rPr>
              <a:t>Agenzia del demanio </a:t>
            </a:r>
            <a:r>
              <a:rPr lang="it-IT" sz="1400" i="1" dirty="0">
                <a:solidFill>
                  <a:srgbClr val="0A51A1"/>
                </a:solidFill>
                <a:latin typeface="Titillium Web" panose="00000500000000000000" pitchFamily="2" charset="0"/>
                <a:ea typeface="Microsoft YaHei" panose="020B0503020204020204" pitchFamily="34" charset="-122"/>
              </a:rPr>
              <a:t>muove la sua azione strategica in linea con la </a:t>
            </a:r>
            <a:r>
              <a:rPr lang="it-IT" sz="1400" i="1" u="sng" dirty="0">
                <a:solidFill>
                  <a:srgbClr val="0A51A1"/>
                </a:solidFill>
                <a:latin typeface="Titillium Web" panose="00000500000000000000" pitchFamily="2" charset="0"/>
                <a:ea typeface="Microsoft YaHei" panose="020B0503020204020204" pitchFamily="34" charset="-122"/>
              </a:rPr>
              <a:t>normativa</a:t>
            </a:r>
            <a:r>
              <a:rPr lang="it-IT" sz="1400" u="sng" dirty="0">
                <a:solidFill>
                  <a:srgbClr val="0A51A1"/>
                </a:solidFill>
                <a:latin typeface="Titillium Web" panose="00000500000000000000" pitchFamily="2" charset="0"/>
                <a:ea typeface="Microsoft YaHei" panose="020B0503020204020204" pitchFamily="34" charset="-122"/>
              </a:rPr>
              <a:t> </a:t>
            </a:r>
            <a:r>
              <a:rPr lang="it-IT" sz="1400" i="1" u="sng" dirty="0">
                <a:solidFill>
                  <a:srgbClr val="0A51A1"/>
                </a:solidFill>
                <a:latin typeface="Titillium Web" panose="00000500000000000000" pitchFamily="2" charset="0"/>
                <a:ea typeface="Microsoft YaHei" panose="020B0503020204020204" pitchFamily="34" charset="-122"/>
              </a:rPr>
              <a:t>di riferimento</a:t>
            </a:r>
            <a:r>
              <a:rPr lang="it-IT" sz="1400" i="1" dirty="0">
                <a:solidFill>
                  <a:srgbClr val="0A51A1"/>
                </a:solidFill>
                <a:latin typeface="Titillium Web" panose="00000500000000000000" pitchFamily="2" charset="0"/>
                <a:ea typeface="Microsoft YaHei" panose="020B0503020204020204" pitchFamily="34" charset="-122"/>
              </a:rPr>
              <a:t>, l’</a:t>
            </a:r>
            <a:r>
              <a:rPr lang="it-IT" sz="1400" i="1" u="sng" dirty="0">
                <a:solidFill>
                  <a:srgbClr val="0A51A1"/>
                </a:solidFill>
                <a:latin typeface="Titillium Web" panose="00000500000000000000" pitchFamily="2" charset="0"/>
                <a:ea typeface="Microsoft YaHei" panose="020B0503020204020204" pitchFamily="34" charset="-122"/>
              </a:rPr>
              <a:t>Atto di indirizzo</a:t>
            </a:r>
            <a:r>
              <a:rPr lang="it-IT" sz="1400" u="sng" dirty="0">
                <a:solidFill>
                  <a:srgbClr val="0A51A1"/>
                </a:solidFill>
                <a:latin typeface="Titillium Web" panose="00000500000000000000" pitchFamily="2" charset="0"/>
                <a:ea typeface="Microsoft YaHei" panose="020B0503020204020204" pitchFamily="34" charset="-122"/>
              </a:rPr>
              <a:t> </a:t>
            </a:r>
            <a:r>
              <a:rPr lang="it-IT" sz="1400" i="1" u="sng" dirty="0">
                <a:solidFill>
                  <a:srgbClr val="0A51A1"/>
                </a:solidFill>
                <a:latin typeface="Titillium Web" panose="00000500000000000000" pitchFamily="2" charset="0"/>
                <a:ea typeface="Microsoft YaHei" panose="020B0503020204020204" pitchFamily="34" charset="-122"/>
              </a:rPr>
              <a:t>del Ministro vigilante </a:t>
            </a:r>
            <a:r>
              <a:rPr lang="it-IT" sz="1400" i="1" dirty="0">
                <a:solidFill>
                  <a:srgbClr val="0A51A1"/>
                </a:solidFill>
                <a:latin typeface="Titillium Web" panose="00000500000000000000" pitchFamily="2" charset="0"/>
                <a:ea typeface="Microsoft YaHei" panose="020B0503020204020204" pitchFamily="34" charset="-122"/>
              </a:rPr>
              <a:t>e il proprio </a:t>
            </a:r>
            <a:r>
              <a:rPr lang="it-IT" sz="1400" i="1" u="sng" dirty="0">
                <a:solidFill>
                  <a:srgbClr val="0A51A1"/>
                </a:solidFill>
                <a:latin typeface="Titillium Web" panose="00000500000000000000" pitchFamily="2" charset="0"/>
                <a:ea typeface="Microsoft YaHei" panose="020B0503020204020204" pitchFamily="34" charset="-122"/>
              </a:rPr>
              <a:t>Piano Strategico Industriale</a:t>
            </a:r>
            <a:r>
              <a:rPr lang="it-IT" sz="1400" i="1" dirty="0">
                <a:solidFill>
                  <a:srgbClr val="0A51A1"/>
                </a:solidFill>
                <a:latin typeface="Titillium Web" panose="00000500000000000000" pitchFamily="2" charset="0"/>
                <a:ea typeface="Microsoft YaHei" panose="020B0503020204020204" pitchFamily="34" charset="-122"/>
              </a:rPr>
              <a:t>; i principali target sono:</a:t>
            </a:r>
          </a:p>
          <a:p>
            <a:pPr marL="342900" lvl="0" indent="-342900" algn="just">
              <a:buFont typeface="Arial" panose="020B0604020202020204" pitchFamily="34" charset="0"/>
              <a:buChar char="-"/>
            </a:pPr>
            <a:r>
              <a:rPr lang="it-IT" sz="1400" i="1" dirty="0">
                <a:solidFill>
                  <a:srgbClr val="0A51A1"/>
                </a:solidFill>
                <a:latin typeface="Titillium Web" panose="00000500000000000000" pitchFamily="2" charset="0"/>
                <a:ea typeface="Microsoft YaHei" panose="020B0503020204020204" pitchFamily="34" charset="-122"/>
              </a:rPr>
              <a:t>efficientamento della spesa pubblica</a:t>
            </a:r>
          </a:p>
          <a:p>
            <a:pPr marL="342900" lvl="0" indent="-342900" algn="just">
              <a:buFont typeface="Arial" panose="020B0604020202020204" pitchFamily="34" charset="0"/>
              <a:buChar char="-"/>
            </a:pPr>
            <a:r>
              <a:rPr lang="it-IT" sz="1400" i="1" dirty="0">
                <a:solidFill>
                  <a:srgbClr val="0A51A1"/>
                </a:solidFill>
                <a:latin typeface="Titillium Web" panose="00000500000000000000" pitchFamily="2" charset="0"/>
                <a:ea typeface="Microsoft YaHei" panose="020B0503020204020204" pitchFamily="34" charset="-122"/>
              </a:rPr>
              <a:t>digitalizzazione e innovazione</a:t>
            </a:r>
          </a:p>
          <a:p>
            <a:pPr marL="342900" lvl="0" indent="-342900" algn="just">
              <a:buFont typeface="Arial" panose="020B0604020202020204" pitchFamily="34" charset="0"/>
              <a:buChar char="-"/>
            </a:pPr>
            <a:r>
              <a:rPr lang="it-IT" sz="1400" i="1" dirty="0">
                <a:solidFill>
                  <a:srgbClr val="0A51A1"/>
                </a:solidFill>
                <a:latin typeface="Titillium Web" panose="00000500000000000000" pitchFamily="2" charset="0"/>
                <a:ea typeface="Microsoft YaHei" panose="020B0503020204020204" pitchFamily="34" charset="-122"/>
              </a:rPr>
              <a:t>sostenibilità economica, energetica, ambientale e sociale</a:t>
            </a:r>
          </a:p>
          <a:p>
            <a:pPr marL="342900" lvl="0" indent="-342900" algn="just">
              <a:buFont typeface="Arial" panose="020B0604020202020204" pitchFamily="34" charset="0"/>
              <a:buChar char="-"/>
            </a:pPr>
            <a:r>
              <a:rPr lang="it-IT" sz="1400" i="1" dirty="0">
                <a:solidFill>
                  <a:srgbClr val="0A51A1"/>
                </a:solidFill>
                <a:latin typeface="Titillium Web" panose="00000500000000000000" pitchFamily="2" charset="0"/>
                <a:ea typeface="Microsoft YaHei" panose="020B0503020204020204" pitchFamily="34" charset="-122"/>
              </a:rPr>
              <a:t>qualità architettonica degli interventi e qualità della progettazione dei medesimi</a:t>
            </a:r>
          </a:p>
          <a:p>
            <a:pPr algn="just">
              <a:spcBef>
                <a:spcPts val="300"/>
              </a:spcBef>
            </a:pPr>
            <a:r>
              <a:rPr lang="it-IT" sz="1400" u="sng" dirty="0">
                <a:solidFill>
                  <a:srgbClr val="0A51A1"/>
                </a:solidFill>
                <a:effectLst/>
                <a:latin typeface="Arial" panose="020B0604020202020204" pitchFamily="34" charset="0"/>
                <a:ea typeface="Calibri" panose="020F0502020204030204" pitchFamily="34" charset="0"/>
                <a:cs typeface="Times New Roman" panose="02020603050405020304" pitchFamily="18" charset="0"/>
              </a:rPr>
              <a:t>Obiettivo strategico:</a:t>
            </a:r>
            <a:r>
              <a:rPr lang="it-IT" sz="1400" dirty="0">
                <a:solidFill>
                  <a:srgbClr val="0A51A1"/>
                </a:solidFill>
                <a:effectLst/>
                <a:latin typeface="Arial" panose="020B0604020202020204" pitchFamily="34" charset="0"/>
                <a:ea typeface="Calibri" panose="020F0502020204030204" pitchFamily="34" charset="0"/>
                <a:cs typeface="Times New Roman" panose="02020603050405020304" pitchFamily="18" charset="0"/>
              </a:rPr>
              <a:t> </a:t>
            </a:r>
            <a:r>
              <a:rPr lang="it-IT" sz="1400" b="1" i="1" dirty="0">
                <a:solidFill>
                  <a:srgbClr val="0A51A1"/>
                </a:solidFill>
                <a:effectLst/>
                <a:latin typeface="Arial" panose="020B0604020202020204" pitchFamily="34" charset="0"/>
                <a:ea typeface="Calibri" panose="020F0502020204030204" pitchFamily="34" charset="0"/>
                <a:cs typeface="Times New Roman" panose="02020603050405020304" pitchFamily="18" charset="0"/>
              </a:rPr>
              <a:t>Valorizzare</a:t>
            </a:r>
            <a:r>
              <a:rPr lang="it-IT" sz="1400" i="1" dirty="0">
                <a:solidFill>
                  <a:srgbClr val="0A51A1"/>
                </a:solidFill>
                <a:effectLst/>
                <a:latin typeface="Arial" panose="020B0604020202020204" pitchFamily="34" charset="0"/>
                <a:ea typeface="Calibri" panose="020F0502020204030204" pitchFamily="34" charset="0"/>
                <a:cs typeface="Times New Roman" panose="02020603050405020304" pitchFamily="18" charset="0"/>
              </a:rPr>
              <a:t> in maniera ottimale i </a:t>
            </a:r>
            <a:r>
              <a:rPr lang="it-IT" sz="1400" b="1" i="1" dirty="0">
                <a:solidFill>
                  <a:srgbClr val="0A51A1"/>
                </a:solidFill>
                <a:effectLst/>
                <a:latin typeface="Arial" panose="020B0604020202020204" pitchFamily="34" charset="0"/>
                <a:ea typeface="Calibri" panose="020F0502020204030204" pitchFamily="34" charset="0"/>
                <a:cs typeface="Times New Roman" panose="02020603050405020304" pitchFamily="18" charset="0"/>
              </a:rPr>
              <a:t>beni pubblici </a:t>
            </a:r>
            <a:r>
              <a:rPr lang="it-IT" sz="1400" i="1" dirty="0">
                <a:solidFill>
                  <a:srgbClr val="0A51A1"/>
                </a:solidFill>
                <a:effectLst/>
                <a:latin typeface="Arial" panose="020B0604020202020204" pitchFamily="34" charset="0"/>
                <a:ea typeface="Calibri" panose="020F0502020204030204" pitchFamily="34" charset="0"/>
                <a:cs typeface="Times New Roman" panose="02020603050405020304" pitchFamily="18" charset="0"/>
              </a:rPr>
              <a:t>presenti sui territori</a:t>
            </a:r>
            <a:endParaRPr lang="it-IT" sz="1400" i="1" dirty="0">
              <a:solidFill>
                <a:srgbClr val="0A51A1"/>
              </a:solidFill>
              <a:effectLst/>
              <a:latin typeface="Calibri" panose="020F0502020204030204" pitchFamily="34" charset="0"/>
              <a:ea typeface="Calibri" panose="020F0502020204030204" pitchFamily="34" charset="0"/>
              <a:cs typeface="Times New Roman" panose="02020603050405020304" pitchFamily="18" charset="0"/>
            </a:endParaRPr>
          </a:p>
          <a:p>
            <a:pPr lvl="0" algn="just"/>
            <a:r>
              <a:rPr lang="it-IT" sz="1400" i="1" dirty="0">
                <a:solidFill>
                  <a:srgbClr val="0A51A1"/>
                </a:solidFill>
                <a:latin typeface="Arial" panose="020B0604020202020204" pitchFamily="34" charset="0"/>
                <a:cs typeface="Times New Roman" panose="02020603050405020304" pitchFamily="18" charset="0"/>
              </a:rPr>
              <a:t>mediante l’implementazione di soluzioni allocative delle funzioni pubbliche che massimizzino:</a:t>
            </a:r>
          </a:p>
          <a:p>
            <a:pPr marL="717550" lvl="0" indent="-342900" algn="just">
              <a:buFont typeface="Arial" panose="020B0604020202020204" pitchFamily="34" charset="0"/>
              <a:buChar char="•"/>
            </a:pPr>
            <a:r>
              <a:rPr lang="it-IT" sz="1400" i="1" dirty="0">
                <a:solidFill>
                  <a:srgbClr val="0A51A1"/>
                </a:solidFill>
                <a:effectLst/>
                <a:latin typeface="Titillium Web" panose="00000500000000000000" pitchFamily="2" charset="0"/>
                <a:ea typeface="Calibri" panose="020F0502020204030204" pitchFamily="34" charset="0"/>
                <a:cs typeface="Times New Roman" panose="02020603050405020304" pitchFamily="18" charset="0"/>
              </a:rPr>
              <a:t>efficienza </a:t>
            </a:r>
            <a:r>
              <a:rPr lang="it-IT" sz="1400" i="1" dirty="0">
                <a:solidFill>
                  <a:srgbClr val="0A51A1"/>
                </a:solidFill>
                <a:latin typeface="Titillium Web" panose="00000500000000000000" pitchFamily="2" charset="0"/>
                <a:ea typeface="Microsoft YaHei" panose="020B0503020204020204" pitchFamily="34" charset="-122"/>
              </a:rPr>
              <a:t>dei servizi</a:t>
            </a:r>
            <a:endParaRPr lang="it-IT" sz="1400" i="1" dirty="0">
              <a:solidFill>
                <a:srgbClr val="0A51A1"/>
              </a:solidFill>
              <a:latin typeface="Titillium Web" panose="00000500000000000000" pitchFamily="2" charset="0"/>
              <a:ea typeface="Calibri" panose="020F0502020204030204" pitchFamily="34" charset="0"/>
              <a:cs typeface="Times New Roman" panose="02020603050405020304" pitchFamily="18" charset="0"/>
            </a:endParaRPr>
          </a:p>
          <a:p>
            <a:pPr marL="717550" lvl="0" indent="-342900" algn="just">
              <a:buFont typeface="Arial" panose="020B0604020202020204" pitchFamily="34" charset="0"/>
              <a:buChar char="•"/>
            </a:pPr>
            <a:r>
              <a:rPr lang="it-IT" sz="1400" i="1" dirty="0">
                <a:solidFill>
                  <a:srgbClr val="0A51A1"/>
                </a:solidFill>
                <a:effectLst/>
                <a:latin typeface="Titillium Web" panose="00000500000000000000" pitchFamily="2" charset="0"/>
                <a:ea typeface="Calibri" panose="020F0502020204030204" pitchFamily="34" charset="0"/>
                <a:cs typeface="Times New Roman" panose="02020603050405020304" pitchFamily="18" charset="0"/>
              </a:rPr>
              <a:t>rigenerazione urbana</a:t>
            </a:r>
            <a:endParaRPr lang="it-IT" sz="1400" i="1" dirty="0">
              <a:solidFill>
                <a:srgbClr val="0A51A1"/>
              </a:solidFill>
              <a:latin typeface="Titillium Web" panose="00000500000000000000" pitchFamily="2" charset="0"/>
              <a:ea typeface="Calibri" panose="020F0502020204030204" pitchFamily="34" charset="0"/>
              <a:cs typeface="Times New Roman" panose="02020603050405020304" pitchFamily="18" charset="0"/>
            </a:endParaRPr>
          </a:p>
          <a:p>
            <a:pPr marL="717550" lvl="0" indent="-342900" algn="just">
              <a:buFont typeface="Arial" panose="020B0604020202020204" pitchFamily="34" charset="0"/>
              <a:buChar char="•"/>
            </a:pPr>
            <a:r>
              <a:rPr lang="it-IT" sz="1400" i="1" dirty="0">
                <a:solidFill>
                  <a:srgbClr val="0A51A1"/>
                </a:solidFill>
                <a:effectLst/>
                <a:latin typeface="Titillium Web" panose="00000500000000000000" pitchFamily="2" charset="0"/>
                <a:ea typeface="Calibri" panose="020F0502020204030204" pitchFamily="34" charset="0"/>
                <a:cs typeface="Times New Roman" panose="02020603050405020304" pitchFamily="18" charset="0"/>
              </a:rPr>
              <a:t>sostenibilità integrata delle operazioni immobiliari sul territorio</a:t>
            </a:r>
          </a:p>
          <a:p>
            <a:pPr marL="717550" lvl="0" indent="-342900" algn="just">
              <a:buFont typeface="Arial" panose="020B0604020202020204" pitchFamily="34" charset="0"/>
              <a:buChar char="•"/>
            </a:pPr>
            <a:r>
              <a:rPr lang="it-IT" sz="1400" i="1" dirty="0">
                <a:solidFill>
                  <a:srgbClr val="0A51A1"/>
                </a:solidFill>
                <a:effectLst/>
                <a:latin typeface="Titillium Web" panose="00000500000000000000" pitchFamily="2" charset="0"/>
                <a:ea typeface="Calibri" panose="020F0502020204030204" pitchFamily="34" charset="0"/>
                <a:cs typeface="Times New Roman" panose="02020603050405020304" pitchFamily="18" charset="0"/>
              </a:rPr>
              <a:t>il benessere delle comunità.</a:t>
            </a:r>
          </a:p>
          <a:p>
            <a:pPr algn="just">
              <a:spcBef>
                <a:spcPts val="300"/>
              </a:spcBef>
            </a:pPr>
            <a:r>
              <a:rPr lang="it-IT" sz="1400" i="1" dirty="0">
                <a:solidFill>
                  <a:srgbClr val="0A51A1"/>
                </a:solidFill>
                <a:latin typeface="Titillium Web" panose="00000500000000000000" pitchFamily="2" charset="0"/>
                <a:ea typeface="Microsoft YaHei" panose="020B0503020204020204" pitchFamily="34" charset="-122"/>
              </a:rPr>
              <a:t>Tutto ciò, per quanto di interesse in questa sede, può essere sintetizzato nella strategia: </a:t>
            </a:r>
          </a:p>
          <a:p>
            <a:pPr algn="just"/>
            <a:r>
              <a:rPr lang="it-IT" sz="1400" i="1" dirty="0">
                <a:solidFill>
                  <a:srgbClr val="0A51A1"/>
                </a:solidFill>
                <a:latin typeface="Titillium Web" panose="00000500000000000000" pitchFamily="2" charset="0"/>
                <a:ea typeface="Microsoft YaHei" panose="020B0503020204020204" pitchFamily="34" charset="-122"/>
              </a:rPr>
              <a:t>di </a:t>
            </a:r>
            <a:r>
              <a:rPr lang="it-IT" sz="1400" b="1" i="1" dirty="0">
                <a:solidFill>
                  <a:srgbClr val="0A51A1"/>
                </a:solidFill>
                <a:latin typeface="Titillium Web" panose="00000500000000000000" pitchFamily="2" charset="0"/>
                <a:ea typeface="Microsoft YaHei" panose="020B0503020204020204" pitchFamily="34" charset="-122"/>
              </a:rPr>
              <a:t>pianificare</a:t>
            </a:r>
            <a:r>
              <a:rPr lang="it-IT" sz="1400" i="1" dirty="0">
                <a:solidFill>
                  <a:srgbClr val="0A51A1"/>
                </a:solidFill>
                <a:latin typeface="Titillium Web" panose="00000500000000000000" pitchFamily="2" charset="0"/>
                <a:ea typeface="Microsoft YaHei" panose="020B0503020204020204" pitchFamily="34" charset="-122"/>
              </a:rPr>
              <a:t> con i Territori gli </a:t>
            </a:r>
            <a:r>
              <a:rPr lang="it-IT" sz="1400" b="1" i="1" dirty="0">
                <a:solidFill>
                  <a:srgbClr val="0A51A1"/>
                </a:solidFill>
                <a:latin typeface="Titillium Web" panose="00000500000000000000" pitchFamily="2" charset="0"/>
                <a:ea typeface="Microsoft YaHei" panose="020B0503020204020204" pitchFamily="34" charset="-122"/>
              </a:rPr>
              <a:t>interventi</a:t>
            </a:r>
            <a:r>
              <a:rPr lang="it-IT" sz="1400" i="1" dirty="0">
                <a:solidFill>
                  <a:srgbClr val="0A51A1"/>
                </a:solidFill>
                <a:latin typeface="Titillium Web" panose="00000500000000000000" pitchFamily="2" charset="0"/>
                <a:ea typeface="Microsoft YaHei" panose="020B0503020204020204" pitchFamily="34" charset="-122"/>
              </a:rPr>
              <a:t> sugli </a:t>
            </a:r>
            <a:r>
              <a:rPr lang="it-IT" sz="1400" b="1" i="1" dirty="0">
                <a:solidFill>
                  <a:srgbClr val="0A51A1"/>
                </a:solidFill>
                <a:latin typeface="Titillium Web" panose="00000500000000000000" pitchFamily="2" charset="0"/>
                <a:ea typeface="Microsoft YaHei" panose="020B0503020204020204" pitchFamily="34" charset="-122"/>
              </a:rPr>
              <a:t>immobili pubblici</a:t>
            </a:r>
            <a:r>
              <a:rPr lang="it-IT" sz="1400" i="1" dirty="0">
                <a:solidFill>
                  <a:srgbClr val="0A51A1"/>
                </a:solidFill>
                <a:latin typeface="Titillium Web" panose="00000500000000000000" pitchFamily="2" charset="0"/>
                <a:ea typeface="Microsoft YaHei" panose="020B0503020204020204" pitchFamily="34" charset="-122"/>
              </a:rPr>
              <a:t>, attraverso i quali massimizzare l’</a:t>
            </a:r>
            <a:r>
              <a:rPr lang="it-IT" sz="1400" b="1" i="1" dirty="0">
                <a:solidFill>
                  <a:srgbClr val="0A51A1"/>
                </a:solidFill>
                <a:latin typeface="Titillium Web" panose="00000500000000000000" pitchFamily="2" charset="0"/>
                <a:ea typeface="Microsoft YaHei" panose="020B0503020204020204" pitchFamily="34" charset="-122"/>
              </a:rPr>
              <a:t>impatto rigenerativo </a:t>
            </a:r>
            <a:r>
              <a:rPr lang="it-IT" sz="1400" i="1" dirty="0">
                <a:solidFill>
                  <a:srgbClr val="0A51A1"/>
                </a:solidFill>
                <a:latin typeface="Titillium Web" panose="00000500000000000000" pitchFamily="2" charset="0"/>
                <a:ea typeface="Microsoft YaHei" panose="020B0503020204020204" pitchFamily="34" charset="-122"/>
              </a:rPr>
              <a:t>e di </a:t>
            </a:r>
            <a:r>
              <a:rPr lang="it-IT" sz="1400" b="1" i="1" dirty="0">
                <a:solidFill>
                  <a:srgbClr val="0A51A1"/>
                </a:solidFill>
                <a:latin typeface="Titillium Web" panose="00000500000000000000" pitchFamily="2" charset="0"/>
                <a:ea typeface="Microsoft YaHei" panose="020B0503020204020204" pitchFamily="34" charset="-122"/>
              </a:rPr>
              <a:t>sviluppo del territorio</a:t>
            </a:r>
            <a:r>
              <a:rPr lang="it-IT" sz="1400" i="1" dirty="0">
                <a:solidFill>
                  <a:srgbClr val="0A51A1"/>
                </a:solidFill>
                <a:latin typeface="Titillium Web" panose="00000500000000000000" pitchFamily="2" charset="0"/>
                <a:ea typeface="Microsoft YaHei" panose="020B0503020204020204" pitchFamily="34" charset="-122"/>
              </a:rPr>
              <a:t>, e allo stesso tempo soddisfare i </a:t>
            </a:r>
            <a:r>
              <a:rPr lang="it-IT" sz="1400" b="1" i="1" dirty="0">
                <a:solidFill>
                  <a:srgbClr val="0A51A1"/>
                </a:solidFill>
                <a:latin typeface="Titillium Web" panose="00000500000000000000" pitchFamily="2" charset="0"/>
                <a:ea typeface="Microsoft YaHei" panose="020B0503020204020204" pitchFamily="34" charset="-122"/>
              </a:rPr>
              <a:t>fabbisogni </a:t>
            </a:r>
            <a:r>
              <a:rPr lang="it-IT" sz="1400" i="1" dirty="0">
                <a:solidFill>
                  <a:srgbClr val="0A51A1"/>
                </a:solidFill>
                <a:latin typeface="Titillium Web" panose="00000500000000000000" pitchFamily="2" charset="0"/>
                <a:ea typeface="Microsoft YaHei" panose="020B0503020204020204" pitchFamily="34" charset="-122"/>
              </a:rPr>
              <a:t>delle</a:t>
            </a:r>
            <a:r>
              <a:rPr lang="it-IT" sz="1400" b="1" i="1" dirty="0">
                <a:solidFill>
                  <a:srgbClr val="0A51A1"/>
                </a:solidFill>
                <a:latin typeface="Titillium Web" panose="00000500000000000000" pitchFamily="2" charset="0"/>
                <a:ea typeface="Microsoft YaHei" panose="020B0503020204020204" pitchFamily="34" charset="-122"/>
              </a:rPr>
              <a:t> PAC </a:t>
            </a:r>
            <a:r>
              <a:rPr lang="it-IT" sz="1400" i="1" dirty="0">
                <a:solidFill>
                  <a:srgbClr val="0A51A1"/>
                </a:solidFill>
                <a:latin typeface="Titillium Web" panose="00000500000000000000" pitchFamily="2" charset="0"/>
                <a:ea typeface="Microsoft YaHei" panose="020B0503020204020204" pitchFamily="34" charset="-122"/>
              </a:rPr>
              <a:t>e degli altri </a:t>
            </a:r>
            <a:r>
              <a:rPr lang="it-IT" sz="1400" b="1" i="1" dirty="0">
                <a:solidFill>
                  <a:srgbClr val="0A51A1"/>
                </a:solidFill>
                <a:latin typeface="Titillium Web" panose="00000500000000000000" pitchFamily="2" charset="0"/>
                <a:ea typeface="Microsoft YaHei" panose="020B0503020204020204" pitchFamily="34" charset="-122"/>
              </a:rPr>
              <a:t>EE.PP. </a:t>
            </a:r>
            <a:r>
              <a:rPr lang="it-IT" sz="1400" i="1" dirty="0">
                <a:solidFill>
                  <a:srgbClr val="0A51A1"/>
                </a:solidFill>
                <a:latin typeface="Titillium Web" panose="00000500000000000000" pitchFamily="2" charset="0"/>
                <a:ea typeface="Microsoft YaHei" panose="020B0503020204020204" pitchFamily="34" charset="-122"/>
              </a:rPr>
              <a:t>presenti sul territorio; tutto ciò puntando su criteri di </a:t>
            </a:r>
            <a:r>
              <a:rPr lang="it-IT" sz="1400" b="1" i="1" dirty="0">
                <a:solidFill>
                  <a:srgbClr val="0A51A1"/>
                </a:solidFill>
                <a:latin typeface="Titillium Web" panose="00000500000000000000" pitchFamily="2" charset="0"/>
                <a:ea typeface="Microsoft YaHei" panose="020B0503020204020204" pitchFamily="34" charset="-122"/>
              </a:rPr>
              <a:t>efficienza</a:t>
            </a:r>
            <a:r>
              <a:rPr lang="it-IT" sz="1400" i="1" dirty="0">
                <a:solidFill>
                  <a:srgbClr val="0A51A1"/>
                </a:solidFill>
                <a:latin typeface="Titillium Web" panose="00000500000000000000" pitchFamily="2" charset="0"/>
                <a:ea typeface="Microsoft YaHei" panose="020B0503020204020204" pitchFamily="34" charset="-122"/>
              </a:rPr>
              <a:t>, </a:t>
            </a:r>
            <a:r>
              <a:rPr lang="it-IT" sz="1400" b="1" i="1" dirty="0">
                <a:solidFill>
                  <a:srgbClr val="0A51A1"/>
                </a:solidFill>
                <a:latin typeface="Titillium Web" panose="00000500000000000000" pitchFamily="2" charset="0"/>
                <a:ea typeface="Microsoft YaHei" panose="020B0503020204020204" pitchFamily="34" charset="-122"/>
              </a:rPr>
              <a:t>razionalizzazione</a:t>
            </a:r>
            <a:r>
              <a:rPr lang="it-IT" sz="1400" i="1" dirty="0">
                <a:solidFill>
                  <a:srgbClr val="0A51A1"/>
                </a:solidFill>
                <a:latin typeface="Titillium Web" panose="00000500000000000000" pitchFamily="2" charset="0"/>
                <a:ea typeface="Microsoft YaHei" panose="020B0503020204020204" pitchFamily="34" charset="-122"/>
              </a:rPr>
              <a:t>, </a:t>
            </a:r>
            <a:r>
              <a:rPr lang="it-IT" sz="1400" b="1" i="1" dirty="0">
                <a:solidFill>
                  <a:srgbClr val="0A51A1"/>
                </a:solidFill>
                <a:latin typeface="Titillium Web" panose="00000500000000000000" pitchFamily="2" charset="0"/>
                <a:ea typeface="Microsoft YaHei" panose="020B0503020204020204" pitchFamily="34" charset="-122"/>
              </a:rPr>
              <a:t>abbattimento dei costi economici </a:t>
            </a:r>
            <a:r>
              <a:rPr lang="it-IT" sz="1400" i="1" dirty="0">
                <a:solidFill>
                  <a:srgbClr val="0A51A1"/>
                </a:solidFill>
                <a:latin typeface="Titillium Web" panose="00000500000000000000" pitchFamily="2" charset="0"/>
                <a:ea typeface="Microsoft YaHei" panose="020B0503020204020204" pitchFamily="34" charset="-122"/>
              </a:rPr>
              <a:t>e</a:t>
            </a:r>
            <a:r>
              <a:rPr lang="it-IT" sz="1400" b="1" i="1" dirty="0">
                <a:solidFill>
                  <a:srgbClr val="0A51A1"/>
                </a:solidFill>
                <a:latin typeface="Titillium Web" panose="00000500000000000000" pitchFamily="2" charset="0"/>
                <a:ea typeface="Microsoft YaHei" panose="020B0503020204020204" pitchFamily="34" charset="-122"/>
              </a:rPr>
              <a:t> ambientali</a:t>
            </a:r>
            <a:r>
              <a:rPr lang="it-IT" sz="1400" i="1" dirty="0">
                <a:solidFill>
                  <a:srgbClr val="0A51A1"/>
                </a:solidFill>
                <a:latin typeface="Titillium Web" panose="00000500000000000000" pitchFamily="2" charset="0"/>
                <a:ea typeface="Microsoft YaHei" panose="020B0503020204020204" pitchFamily="34" charset="-122"/>
              </a:rPr>
              <a:t>. </a:t>
            </a:r>
          </a:p>
          <a:p>
            <a:pPr algn="just">
              <a:spcBef>
                <a:spcPts val="300"/>
              </a:spcBef>
            </a:pPr>
            <a:r>
              <a:rPr lang="it-IT" sz="1400" i="1" dirty="0">
                <a:solidFill>
                  <a:srgbClr val="0A51A1"/>
                </a:solidFill>
                <a:latin typeface="Titillium Web" panose="00000500000000000000" pitchFamily="2" charset="0"/>
                <a:ea typeface="Microsoft YaHei" panose="020B0503020204020204" pitchFamily="34" charset="-122"/>
              </a:rPr>
              <a:t>In tale contesto, divengono determinanti i profili della </a:t>
            </a:r>
            <a:r>
              <a:rPr lang="it-IT" sz="1400" b="1" i="1" dirty="0">
                <a:solidFill>
                  <a:srgbClr val="0A51A1"/>
                </a:solidFill>
                <a:latin typeface="Titillium Web" panose="00000500000000000000" pitchFamily="2" charset="0"/>
                <a:ea typeface="Microsoft YaHei" panose="020B0503020204020204" pitchFamily="34" charset="-122"/>
              </a:rPr>
              <a:t>rigenerazione urbana</a:t>
            </a:r>
            <a:r>
              <a:rPr lang="it-IT" sz="1400" i="1" dirty="0">
                <a:solidFill>
                  <a:srgbClr val="0A51A1"/>
                </a:solidFill>
                <a:latin typeface="Titillium Web" panose="00000500000000000000" pitchFamily="2" charset="0"/>
                <a:ea typeface="Microsoft YaHei" panose="020B0503020204020204" pitchFamily="34" charset="-122"/>
              </a:rPr>
              <a:t>, quale </a:t>
            </a:r>
            <a:r>
              <a:rPr lang="it-IT" sz="1400" i="1" u="sng" dirty="0">
                <a:solidFill>
                  <a:srgbClr val="0A51A1"/>
                </a:solidFill>
                <a:latin typeface="Titillium Web" panose="00000500000000000000" pitchFamily="2" charset="0"/>
                <a:ea typeface="Microsoft YaHei" panose="020B0503020204020204" pitchFamily="34" charset="-122"/>
              </a:rPr>
              <a:t>strumento</a:t>
            </a:r>
            <a:r>
              <a:rPr lang="it-IT" sz="1400" i="1" dirty="0">
                <a:solidFill>
                  <a:srgbClr val="0A51A1"/>
                </a:solidFill>
                <a:latin typeface="Titillium Web" panose="00000500000000000000" pitchFamily="2" charset="0"/>
                <a:ea typeface="Microsoft YaHei" panose="020B0503020204020204" pitchFamily="34" charset="-122"/>
              </a:rPr>
              <a:t> ed </a:t>
            </a:r>
            <a:r>
              <a:rPr lang="it-IT" sz="1400" i="1" u="sng" dirty="0">
                <a:solidFill>
                  <a:srgbClr val="0A51A1"/>
                </a:solidFill>
                <a:latin typeface="Titillium Web" panose="00000500000000000000" pitchFamily="2" charset="0"/>
                <a:ea typeface="Microsoft YaHei" panose="020B0503020204020204" pitchFamily="34" charset="-122"/>
              </a:rPr>
              <a:t>obiettivo</a:t>
            </a:r>
            <a:r>
              <a:rPr lang="it-IT" sz="1400" i="1" dirty="0">
                <a:solidFill>
                  <a:srgbClr val="0A51A1"/>
                </a:solidFill>
                <a:latin typeface="Titillium Web" panose="00000500000000000000" pitchFamily="2" charset="0"/>
                <a:ea typeface="Microsoft YaHei" panose="020B0503020204020204" pitchFamily="34" charset="-122"/>
              </a:rPr>
              <a:t> di realizzazione degli interventi di trasformazione urbanistica, da concepirsi sul presupposto ormai imprescindibile della massimizzazione dei ritorni in </a:t>
            </a:r>
            <a:r>
              <a:rPr lang="it-IT" sz="1400" b="1" i="1" dirty="0">
                <a:solidFill>
                  <a:srgbClr val="0A51A1"/>
                </a:solidFill>
                <a:latin typeface="Titillium Web" panose="00000500000000000000" pitchFamily="2" charset="0"/>
                <a:ea typeface="Microsoft YaHei" panose="020B0503020204020204" pitchFamily="34" charset="-122"/>
              </a:rPr>
              <a:t>sostenibilità ambientale, energetica, economica e sociale</a:t>
            </a:r>
            <a:r>
              <a:rPr lang="it-IT" sz="1400" i="1" dirty="0">
                <a:solidFill>
                  <a:srgbClr val="0A51A1"/>
                </a:solidFill>
                <a:latin typeface="Titillium Web" panose="00000500000000000000" pitchFamily="2" charset="0"/>
                <a:ea typeface="Microsoft YaHei" panose="020B0503020204020204" pitchFamily="34" charset="-122"/>
              </a:rPr>
              <a:t>. </a:t>
            </a:r>
          </a:p>
          <a:p>
            <a:pPr algn="just">
              <a:spcBef>
                <a:spcPts val="300"/>
              </a:spcBef>
            </a:pPr>
            <a:r>
              <a:rPr lang="it-IT" sz="1400" i="1" dirty="0">
                <a:solidFill>
                  <a:srgbClr val="0A51A1"/>
                </a:solidFill>
                <a:latin typeface="Titillium Web" panose="00000500000000000000" pitchFamily="2" charset="0"/>
                <a:ea typeface="Microsoft YaHei" panose="020B0503020204020204" pitchFamily="34" charset="-122"/>
              </a:rPr>
              <a:t>In tal senso, anche attraverso la programmazione del riuso di beni dismessi o in corso di dismissione presenti sul territorio, saranno perseguibili azioni di </a:t>
            </a:r>
            <a:r>
              <a:rPr lang="it-IT" sz="1400" b="1" i="1" dirty="0">
                <a:solidFill>
                  <a:srgbClr val="0A51A1"/>
                </a:solidFill>
                <a:latin typeface="Titillium Web" panose="00000500000000000000" pitchFamily="2" charset="0"/>
                <a:ea typeface="Microsoft YaHei" panose="020B0503020204020204" pitchFamily="34" charset="-122"/>
              </a:rPr>
              <a:t>ricucitura</a:t>
            </a:r>
            <a:r>
              <a:rPr lang="it-IT" sz="1400" i="1" dirty="0">
                <a:solidFill>
                  <a:srgbClr val="0A51A1"/>
                </a:solidFill>
                <a:latin typeface="Titillium Web" panose="00000500000000000000" pitchFamily="2" charset="0"/>
                <a:ea typeface="Microsoft YaHei" panose="020B0503020204020204" pitchFamily="34" charset="-122"/>
              </a:rPr>
              <a:t> </a:t>
            </a:r>
            <a:r>
              <a:rPr lang="it-IT" sz="1400" b="1" i="1" dirty="0">
                <a:solidFill>
                  <a:srgbClr val="0A51A1"/>
                </a:solidFill>
                <a:latin typeface="Titillium Web" panose="00000500000000000000" pitchFamily="2" charset="0"/>
                <a:ea typeface="Microsoft YaHei" panose="020B0503020204020204" pitchFamily="34" charset="-122"/>
              </a:rPr>
              <a:t>urbana</a:t>
            </a:r>
            <a:r>
              <a:rPr lang="it-IT" sz="1400" i="1" dirty="0">
                <a:solidFill>
                  <a:srgbClr val="0A51A1"/>
                </a:solidFill>
                <a:latin typeface="Titillium Web" panose="00000500000000000000" pitchFamily="2" charset="0"/>
                <a:ea typeface="Microsoft YaHei" panose="020B0503020204020204" pitchFamily="34" charset="-122"/>
              </a:rPr>
              <a:t> di “pezzi” di città oggi disconnessi. Fulcro di tali attività sarà il </a:t>
            </a:r>
            <a:r>
              <a:rPr lang="it-IT" sz="1400" b="1" i="1" dirty="0">
                <a:solidFill>
                  <a:srgbClr val="0A51A1"/>
                </a:solidFill>
                <a:latin typeface="Titillium Web" panose="00000500000000000000" pitchFamily="2" charset="0"/>
                <a:ea typeface="Microsoft YaHei" panose="020B0503020204020204" pitchFamily="34" charset="-122"/>
              </a:rPr>
              <a:t>Piano Città</a:t>
            </a:r>
            <a:r>
              <a:rPr lang="it-IT" sz="1400" i="1" dirty="0">
                <a:solidFill>
                  <a:srgbClr val="0A51A1"/>
                </a:solidFill>
                <a:latin typeface="Titillium Web" panose="00000500000000000000" pitchFamily="2" charset="0"/>
                <a:ea typeface="Microsoft YaHei" panose="020B0503020204020204" pitchFamily="34" charset="-122"/>
              </a:rPr>
              <a:t>,</a:t>
            </a:r>
            <a:r>
              <a:rPr lang="it-IT" sz="1400" b="1" i="1" dirty="0">
                <a:solidFill>
                  <a:srgbClr val="0A51A1"/>
                </a:solidFill>
                <a:latin typeface="Titillium Web" panose="00000500000000000000" pitchFamily="2" charset="0"/>
                <a:ea typeface="Microsoft YaHei" panose="020B0503020204020204" pitchFamily="34" charset="-122"/>
              </a:rPr>
              <a:t> </a:t>
            </a:r>
            <a:r>
              <a:rPr lang="it-IT" sz="1400" i="1" dirty="0">
                <a:solidFill>
                  <a:srgbClr val="0A51A1"/>
                </a:solidFill>
                <a:latin typeface="Titillium Web" panose="00000500000000000000" pitchFamily="2" charset="0"/>
                <a:ea typeface="Microsoft YaHei" panose="020B0503020204020204" pitchFamily="34" charset="-122"/>
              </a:rPr>
              <a:t>straordinario</a:t>
            </a:r>
            <a:r>
              <a:rPr lang="it-IT" sz="1400" b="1" i="1" dirty="0">
                <a:solidFill>
                  <a:srgbClr val="0A51A1"/>
                </a:solidFill>
                <a:latin typeface="Titillium Web" panose="00000500000000000000" pitchFamily="2" charset="0"/>
                <a:ea typeface="Microsoft YaHei" panose="020B0503020204020204" pitchFamily="34" charset="-122"/>
              </a:rPr>
              <a:t> </a:t>
            </a:r>
            <a:r>
              <a:rPr lang="it-IT" sz="1400" i="1" dirty="0">
                <a:solidFill>
                  <a:srgbClr val="0A51A1"/>
                </a:solidFill>
                <a:latin typeface="Titillium Web" panose="00000500000000000000" pitchFamily="2" charset="0"/>
                <a:ea typeface="Microsoft YaHei" panose="020B0503020204020204" pitchFamily="34" charset="-122"/>
              </a:rPr>
              <a:t>strumento di pianificazione per mezzo del quale costruire strategie immobiliari integrate su tutti gli asset pubblici presenti in determinato ambito territoriale.</a:t>
            </a:r>
          </a:p>
          <a:p>
            <a:pPr algn="just"/>
            <a:endParaRPr lang="it-IT" sz="1400" i="1" dirty="0">
              <a:solidFill>
                <a:srgbClr val="0A51A1"/>
              </a:solidFill>
              <a:latin typeface="Titillium Web" panose="00000500000000000000" pitchFamily="2" charset="0"/>
              <a:ea typeface="Microsoft YaHei" panose="020B0503020204020204" pitchFamily="34" charset="-122"/>
            </a:endParaRPr>
          </a:p>
        </p:txBody>
      </p:sp>
      <p:sp>
        <p:nvSpPr>
          <p:cNvPr id="7" name="Text Box 1">
            <a:extLst>
              <a:ext uri="{FF2B5EF4-FFF2-40B4-BE49-F238E27FC236}">
                <a16:creationId xmlns:a16="http://schemas.microsoft.com/office/drawing/2014/main" id="{99F473EB-993F-6711-2217-25F1601AD1B4}"/>
              </a:ext>
            </a:extLst>
          </p:cNvPr>
          <p:cNvSpPr txBox="1">
            <a:spLocks noChangeArrowheads="1"/>
          </p:cNvSpPr>
          <p:nvPr/>
        </p:nvSpPr>
        <p:spPr bwMode="auto">
          <a:xfrm>
            <a:off x="155395" y="248796"/>
            <a:ext cx="2965310" cy="541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FontTx/>
              <a:buNone/>
            </a:pPr>
            <a:r>
              <a:rPr lang="it-IT" altLang="it-IT" sz="1400" dirty="0">
                <a:solidFill>
                  <a:srgbClr val="0A51A1"/>
                </a:solidFill>
                <a:latin typeface="Titillium Web Black" panose="00000A00000000000000" pitchFamily="2" charset="0"/>
              </a:rPr>
              <a:t>Il supporto dell’Agenzia del Demanio agli enti locali territoriali </a:t>
            </a:r>
          </a:p>
        </p:txBody>
      </p:sp>
      <p:pic>
        <p:nvPicPr>
          <p:cNvPr id="2" name="Immagine 1">
            <a:extLst>
              <a:ext uri="{FF2B5EF4-FFF2-40B4-BE49-F238E27FC236}">
                <a16:creationId xmlns:a16="http://schemas.microsoft.com/office/drawing/2014/main" id="{AA7ECB2D-6207-2717-EEFE-F76C1DB33742}"/>
              </a:ext>
            </a:extLst>
          </p:cNvPr>
          <p:cNvPicPr>
            <a:picLocks noChangeAspect="1"/>
          </p:cNvPicPr>
          <p:nvPr/>
        </p:nvPicPr>
        <p:blipFill>
          <a:blip r:embed="rId2"/>
          <a:stretch>
            <a:fillRect/>
          </a:stretch>
        </p:blipFill>
        <p:spPr>
          <a:xfrm>
            <a:off x="2605576" y="5955782"/>
            <a:ext cx="6728294" cy="839908"/>
          </a:xfrm>
          <a:prstGeom prst="rect">
            <a:avLst/>
          </a:prstGeom>
        </p:spPr>
      </p:pic>
      <p:pic>
        <p:nvPicPr>
          <p:cNvPr id="3" name="Immagine 2">
            <a:extLst>
              <a:ext uri="{FF2B5EF4-FFF2-40B4-BE49-F238E27FC236}">
                <a16:creationId xmlns:a16="http://schemas.microsoft.com/office/drawing/2014/main" id="{B016B719-F52E-3454-EAA6-C3BA37C7794B}"/>
              </a:ext>
            </a:extLst>
          </p:cNvPr>
          <p:cNvPicPr/>
          <p:nvPr/>
        </p:nvPicPr>
        <p:blipFill rotWithShape="1">
          <a:blip r:embed="rId3">
            <a:extLst>
              <a:ext uri="{28A0092B-C50C-407E-A947-70E740481C1C}">
                <a14:useLocalDpi xmlns:a14="http://schemas.microsoft.com/office/drawing/2010/main" val="0"/>
              </a:ext>
            </a:extLst>
          </a:blip>
          <a:srcRect t="39020" b="38564"/>
          <a:stretch/>
        </p:blipFill>
        <p:spPr bwMode="auto">
          <a:xfrm>
            <a:off x="3271713" y="193417"/>
            <a:ext cx="8399356" cy="512748"/>
          </a:xfrm>
          <a:prstGeom prst="rect">
            <a:avLst/>
          </a:prstGeom>
          <a:ln>
            <a:noFill/>
          </a:ln>
          <a:extLst>
            <a:ext uri="{53640926-AAD7-44D8-BBD7-CCE9431645EC}">
              <a14:shadowObscured xmlns:a14="http://schemas.microsoft.com/office/drawing/2010/main"/>
            </a:ext>
          </a:extLst>
        </p:spPr>
      </p:pic>
      <p:pic>
        <p:nvPicPr>
          <p:cNvPr id="1028" name="Picture 4" descr="AVVISO DI INDAGINE DI MERCATO">
            <a:extLst>
              <a:ext uri="{FF2B5EF4-FFF2-40B4-BE49-F238E27FC236}">
                <a16:creationId xmlns:a16="http://schemas.microsoft.com/office/drawing/2014/main" id="{0214D9BF-DE74-6DAE-0F72-9966CCA38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1391" y="1576624"/>
            <a:ext cx="4403162" cy="1195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133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ccia a destra 42"/>
          <p:cNvSpPr/>
          <p:nvPr/>
        </p:nvSpPr>
        <p:spPr>
          <a:xfrm>
            <a:off x="9270099" y="2985478"/>
            <a:ext cx="1113427" cy="1370222"/>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t-IT" dirty="0"/>
          </a:p>
        </p:txBody>
      </p:sp>
      <p:cxnSp>
        <p:nvCxnSpPr>
          <p:cNvPr id="5" name="Connettore diritto 4">
            <a:extLst>
              <a:ext uri="{FF2B5EF4-FFF2-40B4-BE49-F238E27FC236}">
                <a16:creationId xmlns:a16="http://schemas.microsoft.com/office/drawing/2014/main" id="{2ADE276E-D28C-427E-A7EC-2FE9D17A59F8}"/>
              </a:ext>
            </a:extLst>
          </p:cNvPr>
          <p:cNvCxnSpPr>
            <a:cxnSpLocks/>
          </p:cNvCxnSpPr>
          <p:nvPr/>
        </p:nvCxnSpPr>
        <p:spPr>
          <a:xfrm flipV="1">
            <a:off x="0" y="988292"/>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EE5AE3A9-D378-42C7-A584-1A6D76B71E99}"/>
              </a:ext>
            </a:extLst>
          </p:cNvPr>
          <p:cNvCxnSpPr>
            <a:cxnSpLocks/>
          </p:cNvCxnSpPr>
          <p:nvPr/>
        </p:nvCxnSpPr>
        <p:spPr>
          <a:xfrm flipV="1">
            <a:off x="0" y="5869708"/>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304633" y="3796073"/>
            <a:ext cx="6731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rgbClr val="002060"/>
                </a:solidFill>
                <a:latin typeface="Arial" panose="020B0604020202020204" pitchFamily="34" charset="0"/>
                <a:cs typeface="Arial" panose="020B0604020202020204" pitchFamily="34" charset="0"/>
              </a:rPr>
              <a:t>2000</a:t>
            </a:r>
          </a:p>
        </p:txBody>
      </p:sp>
      <p:sp>
        <p:nvSpPr>
          <p:cNvPr id="7" name="Rettangolo 6"/>
          <p:cNvSpPr/>
          <p:nvPr/>
        </p:nvSpPr>
        <p:spPr>
          <a:xfrm>
            <a:off x="292028" y="1763799"/>
            <a:ext cx="2104016" cy="1312036"/>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1200" b="1" dirty="0" err="1">
                <a:solidFill>
                  <a:srgbClr val="0A51A1"/>
                </a:solidFill>
                <a:latin typeface="Titillium Web" panose="00000500000000000000" pitchFamily="2" charset="0"/>
                <a:ea typeface="Microsoft YaHei" panose="020B0503020204020204" pitchFamily="34" charset="-122"/>
              </a:rPr>
              <a:t>Mission</a:t>
            </a:r>
            <a:endParaRPr lang="it-IT" sz="1200" b="1" dirty="0">
              <a:solidFill>
                <a:srgbClr val="0A51A1"/>
              </a:solidFill>
              <a:latin typeface="Titillium Web" panose="00000500000000000000" pitchFamily="2" charset="0"/>
              <a:ea typeface="Microsoft YaHei" panose="020B0503020204020204" pitchFamily="34" charset="-122"/>
            </a:endParaRPr>
          </a:p>
          <a:p>
            <a:pPr lvl="0"/>
            <a:r>
              <a:rPr lang="it-IT" sz="1200" dirty="0">
                <a:solidFill>
                  <a:srgbClr val="0A51A1"/>
                </a:solidFill>
                <a:latin typeface="Titillium Web" panose="00000500000000000000" pitchFamily="2" charset="0"/>
                <a:ea typeface="Microsoft YaHei" panose="020B0503020204020204" pitchFamily="34" charset="-122"/>
              </a:rPr>
              <a:t>L’Agenzia può stipulare convenzioni per le gestioni  dei  beni immobiliari con le regioni, gli enti locali ed altri enti pubblici</a:t>
            </a:r>
          </a:p>
          <a:p>
            <a:pPr lvl="0"/>
            <a:r>
              <a:rPr lang="it-IT" sz="1200" dirty="0">
                <a:solidFill>
                  <a:srgbClr val="0A51A1"/>
                </a:solidFill>
                <a:latin typeface="Titillium Web" panose="00000500000000000000" pitchFamily="2" charset="0"/>
                <a:ea typeface="Microsoft YaHei" panose="020B0503020204020204" pitchFamily="34" charset="-122"/>
              </a:rPr>
              <a:t>(</a:t>
            </a:r>
            <a:r>
              <a:rPr lang="it-IT" sz="1200" dirty="0" err="1">
                <a:solidFill>
                  <a:srgbClr val="0A51A1"/>
                </a:solidFill>
                <a:latin typeface="Titillium Web" panose="00000500000000000000" pitchFamily="2" charset="0"/>
                <a:ea typeface="Microsoft YaHei" panose="020B0503020204020204" pitchFamily="34" charset="-122"/>
              </a:rPr>
              <a:t>DLgs</a:t>
            </a:r>
            <a:r>
              <a:rPr lang="it-IT" sz="1200" dirty="0">
                <a:solidFill>
                  <a:srgbClr val="0A51A1"/>
                </a:solidFill>
                <a:latin typeface="Titillium Web" panose="00000500000000000000" pitchFamily="2" charset="0"/>
                <a:ea typeface="Microsoft YaHei" panose="020B0503020204020204" pitchFamily="34" charset="-122"/>
              </a:rPr>
              <a:t> n. 300/1999)</a:t>
            </a:r>
          </a:p>
        </p:txBody>
      </p:sp>
      <p:sp>
        <p:nvSpPr>
          <p:cNvPr id="15" name="Rettangolo 14"/>
          <p:cNvSpPr/>
          <p:nvPr/>
        </p:nvSpPr>
        <p:spPr>
          <a:xfrm>
            <a:off x="1449946" y="3200466"/>
            <a:ext cx="6731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rgbClr val="002060"/>
                </a:solidFill>
                <a:latin typeface="Arial" panose="020B0604020202020204" pitchFamily="34" charset="0"/>
                <a:cs typeface="Arial" panose="020B0604020202020204" pitchFamily="34" charset="0"/>
              </a:rPr>
              <a:t>2001 </a:t>
            </a:r>
          </a:p>
        </p:txBody>
      </p:sp>
      <p:sp>
        <p:nvSpPr>
          <p:cNvPr id="16" name="Rettangolo 15"/>
          <p:cNvSpPr/>
          <p:nvPr/>
        </p:nvSpPr>
        <p:spPr>
          <a:xfrm>
            <a:off x="863256" y="4222185"/>
            <a:ext cx="1825092" cy="1095919"/>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200" b="1" dirty="0">
                <a:solidFill>
                  <a:srgbClr val="0A51A1"/>
                </a:solidFill>
                <a:latin typeface="Titillium Web" panose="00000500000000000000" pitchFamily="2" charset="0"/>
                <a:ea typeface="Microsoft YaHei" panose="020B0503020204020204" pitchFamily="34" charset="-122"/>
              </a:rPr>
              <a:t>Programmi di valorizzazione PUV/PUVAT</a:t>
            </a:r>
          </a:p>
          <a:p>
            <a:r>
              <a:rPr lang="it-IT" sz="1200" dirty="0">
                <a:solidFill>
                  <a:srgbClr val="0A51A1"/>
                </a:solidFill>
                <a:latin typeface="Titillium Web" panose="00000500000000000000" pitchFamily="2" charset="0"/>
                <a:ea typeface="Microsoft YaHei" panose="020B0503020204020204" pitchFamily="34" charset="-122"/>
              </a:rPr>
              <a:t>(art.3 ter DL 351/2001)</a:t>
            </a:r>
          </a:p>
        </p:txBody>
      </p:sp>
      <p:sp>
        <p:nvSpPr>
          <p:cNvPr id="17" name="Rettangolo 16"/>
          <p:cNvSpPr/>
          <p:nvPr/>
        </p:nvSpPr>
        <p:spPr>
          <a:xfrm>
            <a:off x="5860819" y="3192947"/>
            <a:ext cx="8509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rgbClr val="002060"/>
                </a:solidFill>
                <a:latin typeface="Arial" panose="020B0604020202020204" pitchFamily="34" charset="0"/>
                <a:cs typeface="Arial" panose="020B0604020202020204" pitchFamily="34" charset="0"/>
              </a:rPr>
              <a:t>2016</a:t>
            </a:r>
          </a:p>
        </p:txBody>
      </p:sp>
      <p:sp>
        <p:nvSpPr>
          <p:cNvPr id="19" name="Rettangolo 18"/>
          <p:cNvSpPr/>
          <p:nvPr/>
        </p:nvSpPr>
        <p:spPr>
          <a:xfrm>
            <a:off x="2939166" y="3790825"/>
            <a:ext cx="8509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rgbClr val="002060"/>
                </a:solidFill>
                <a:latin typeface="Arial" panose="020B0604020202020204" pitchFamily="34" charset="0"/>
                <a:cs typeface="Arial" panose="020B0604020202020204" pitchFamily="34" charset="0"/>
              </a:rPr>
              <a:t>2010</a:t>
            </a:r>
          </a:p>
        </p:txBody>
      </p:sp>
      <p:sp>
        <p:nvSpPr>
          <p:cNvPr id="20" name="Rettangolo 19"/>
          <p:cNvSpPr/>
          <p:nvPr/>
        </p:nvSpPr>
        <p:spPr>
          <a:xfrm>
            <a:off x="2518283" y="1763800"/>
            <a:ext cx="1711103" cy="1312032"/>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1200" b="1" dirty="0">
                <a:solidFill>
                  <a:srgbClr val="0A51A1"/>
                </a:solidFill>
                <a:latin typeface="Titillium Web" panose="00000500000000000000" pitchFamily="2" charset="0"/>
                <a:ea typeface="Microsoft YaHei" panose="020B0503020204020204" pitchFamily="34" charset="-122"/>
              </a:rPr>
              <a:t>Federalismo culturale</a:t>
            </a:r>
          </a:p>
          <a:p>
            <a:pPr lvl="0"/>
            <a:r>
              <a:rPr lang="it-IT" sz="1200" dirty="0">
                <a:solidFill>
                  <a:srgbClr val="0A51A1"/>
                </a:solidFill>
                <a:latin typeface="Titillium Web" panose="00000500000000000000" pitchFamily="2" charset="0"/>
                <a:ea typeface="Microsoft YaHei" panose="020B0503020204020204" pitchFamily="34" charset="-122"/>
              </a:rPr>
              <a:t>(art. 5 co. 5 d.lgs. n. 85/2010</a:t>
            </a:r>
          </a:p>
        </p:txBody>
      </p:sp>
      <p:cxnSp>
        <p:nvCxnSpPr>
          <p:cNvPr id="27" name="Connettore diritto 26"/>
          <p:cNvCxnSpPr>
            <a:cxnSpLocks/>
            <a:stCxn id="45" idx="4"/>
            <a:endCxn id="16" idx="0"/>
          </p:cNvCxnSpPr>
          <p:nvPr/>
        </p:nvCxnSpPr>
        <p:spPr>
          <a:xfrm>
            <a:off x="1772365" y="3757804"/>
            <a:ext cx="3437" cy="46438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8" name="Rettangolo 27"/>
          <p:cNvSpPr/>
          <p:nvPr/>
        </p:nvSpPr>
        <p:spPr>
          <a:xfrm>
            <a:off x="4464154" y="1763799"/>
            <a:ext cx="1728938" cy="1301079"/>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1200" b="1" dirty="0">
                <a:solidFill>
                  <a:srgbClr val="0A51A1"/>
                </a:solidFill>
                <a:latin typeface="Titillium Web" panose="00000500000000000000" pitchFamily="2" charset="0"/>
                <a:ea typeface="Microsoft YaHei" panose="020B0503020204020204" pitchFamily="34" charset="-122"/>
              </a:rPr>
              <a:t>Federalismo demaniale </a:t>
            </a:r>
          </a:p>
          <a:p>
            <a:pPr lvl="0"/>
            <a:r>
              <a:rPr lang="it-IT" sz="1200" dirty="0">
                <a:solidFill>
                  <a:srgbClr val="0A51A1"/>
                </a:solidFill>
                <a:latin typeface="Titillium Web" panose="00000500000000000000" pitchFamily="2" charset="0"/>
                <a:ea typeface="Microsoft YaHei" panose="020B0503020204020204" pitchFamily="34" charset="-122"/>
              </a:rPr>
              <a:t>(D.L. 69/ 2013)</a:t>
            </a:r>
          </a:p>
        </p:txBody>
      </p:sp>
      <p:cxnSp>
        <p:nvCxnSpPr>
          <p:cNvPr id="39" name="Connettore diritto 38"/>
          <p:cNvCxnSpPr>
            <a:cxnSpLocks/>
            <a:endCxn id="37" idx="0"/>
          </p:cNvCxnSpPr>
          <p:nvPr/>
        </p:nvCxnSpPr>
        <p:spPr>
          <a:xfrm>
            <a:off x="679938" y="3047260"/>
            <a:ext cx="0" cy="53938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Connettore diritto 39"/>
          <p:cNvCxnSpPr>
            <a:cxnSpLocks/>
            <a:stCxn id="20" idx="2"/>
            <a:endCxn id="56" idx="4"/>
          </p:cNvCxnSpPr>
          <p:nvPr/>
        </p:nvCxnSpPr>
        <p:spPr>
          <a:xfrm>
            <a:off x="3373835" y="3075832"/>
            <a:ext cx="6484" cy="67396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Connettore diritto 40"/>
          <p:cNvCxnSpPr>
            <a:cxnSpLocks/>
            <a:stCxn id="65" idx="0"/>
            <a:endCxn id="28" idx="2"/>
          </p:cNvCxnSpPr>
          <p:nvPr/>
        </p:nvCxnSpPr>
        <p:spPr>
          <a:xfrm flipH="1" flipV="1">
            <a:off x="5328623" y="3064878"/>
            <a:ext cx="4357" cy="52552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6" name="Rettangolo 45"/>
          <p:cNvSpPr/>
          <p:nvPr/>
        </p:nvSpPr>
        <p:spPr>
          <a:xfrm>
            <a:off x="6521184" y="1763799"/>
            <a:ext cx="1671358" cy="1213958"/>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1200" b="1" dirty="0">
                <a:solidFill>
                  <a:srgbClr val="0A51A1"/>
                </a:solidFill>
                <a:latin typeface="Titillium Web" panose="00000500000000000000" pitchFamily="2" charset="0"/>
                <a:ea typeface="Microsoft YaHei" panose="020B0503020204020204" pitchFamily="34" charset="-122"/>
              </a:rPr>
              <a:t>Struttura per la progettazione</a:t>
            </a:r>
          </a:p>
          <a:p>
            <a:pPr lvl="0"/>
            <a:r>
              <a:rPr lang="it-IT" sz="1200" dirty="0">
                <a:solidFill>
                  <a:srgbClr val="0A51A1"/>
                </a:solidFill>
                <a:latin typeface="Titillium Web" panose="00000500000000000000" pitchFamily="2" charset="0"/>
                <a:ea typeface="Microsoft YaHei" panose="020B0503020204020204" pitchFamily="34" charset="-122"/>
              </a:rPr>
              <a:t>(legge di bilancio 2019 e </a:t>
            </a:r>
            <a:r>
              <a:rPr lang="it-IT" sz="1200" dirty="0" err="1">
                <a:solidFill>
                  <a:srgbClr val="0A51A1"/>
                </a:solidFill>
                <a:latin typeface="Titillium Web" panose="00000500000000000000" pitchFamily="2" charset="0"/>
                <a:ea typeface="Microsoft YaHei" panose="020B0503020204020204" pitchFamily="34" charset="-122"/>
              </a:rPr>
              <a:t>dPCM</a:t>
            </a:r>
            <a:r>
              <a:rPr lang="it-IT" sz="1200" dirty="0">
                <a:solidFill>
                  <a:srgbClr val="0A51A1"/>
                </a:solidFill>
                <a:latin typeface="Titillium Web" panose="00000500000000000000" pitchFamily="2" charset="0"/>
                <a:ea typeface="Microsoft YaHei" panose="020B0503020204020204" pitchFamily="34" charset="-122"/>
              </a:rPr>
              <a:t> 15.04.2019)</a:t>
            </a:r>
          </a:p>
        </p:txBody>
      </p:sp>
      <p:sp>
        <p:nvSpPr>
          <p:cNvPr id="49" name="Rettangolo 48"/>
          <p:cNvSpPr/>
          <p:nvPr/>
        </p:nvSpPr>
        <p:spPr>
          <a:xfrm>
            <a:off x="6984874" y="3795985"/>
            <a:ext cx="8509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rgbClr val="002060"/>
                </a:solidFill>
                <a:latin typeface="Arial" panose="020B0604020202020204" pitchFamily="34" charset="0"/>
                <a:cs typeface="Arial" panose="020B0604020202020204" pitchFamily="34" charset="0"/>
              </a:rPr>
              <a:t>2018-19</a:t>
            </a:r>
          </a:p>
        </p:txBody>
      </p:sp>
      <p:cxnSp>
        <p:nvCxnSpPr>
          <p:cNvPr id="50" name="Connettore diritto 49"/>
          <p:cNvCxnSpPr>
            <a:cxnSpLocks/>
            <a:stCxn id="69" idx="4"/>
            <a:endCxn id="46" idx="2"/>
          </p:cNvCxnSpPr>
          <p:nvPr/>
        </p:nvCxnSpPr>
        <p:spPr>
          <a:xfrm flipH="1" flipV="1">
            <a:off x="7356863" y="2977757"/>
            <a:ext cx="419" cy="77897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Text Box 1">
            <a:extLst>
              <a:ext uri="{FF2B5EF4-FFF2-40B4-BE49-F238E27FC236}">
                <a16:creationId xmlns:a16="http://schemas.microsoft.com/office/drawing/2014/main" id="{ABFE3B77-A248-9A7A-38B3-6ADCA737FBAF}"/>
              </a:ext>
            </a:extLst>
          </p:cNvPr>
          <p:cNvSpPr txBox="1">
            <a:spLocks noChangeArrowheads="1"/>
          </p:cNvSpPr>
          <p:nvPr/>
        </p:nvSpPr>
        <p:spPr bwMode="auto">
          <a:xfrm>
            <a:off x="155395" y="248796"/>
            <a:ext cx="2965310" cy="541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FontTx/>
              <a:buNone/>
            </a:pPr>
            <a:r>
              <a:rPr lang="it-IT" altLang="it-IT" sz="1400" dirty="0">
                <a:solidFill>
                  <a:srgbClr val="0A51A1"/>
                </a:solidFill>
                <a:latin typeface="Titillium Web Black" panose="00000A00000000000000" pitchFamily="2" charset="0"/>
              </a:rPr>
              <a:t>Il supporto dell’Agenzia del Demanio agli enti locali territoriali </a:t>
            </a:r>
          </a:p>
        </p:txBody>
      </p:sp>
      <p:sp>
        <p:nvSpPr>
          <p:cNvPr id="8" name="Text Box 2">
            <a:extLst>
              <a:ext uri="{FF2B5EF4-FFF2-40B4-BE49-F238E27FC236}">
                <a16:creationId xmlns:a16="http://schemas.microsoft.com/office/drawing/2014/main" id="{F5FB89EE-02A6-31D6-9B49-E3AE2255442F}"/>
              </a:ext>
            </a:extLst>
          </p:cNvPr>
          <p:cNvSpPr txBox="1">
            <a:spLocks noChangeArrowheads="1"/>
          </p:cNvSpPr>
          <p:nvPr/>
        </p:nvSpPr>
        <p:spPr bwMode="auto">
          <a:xfrm>
            <a:off x="188948" y="1186578"/>
            <a:ext cx="12003051"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SzTx/>
            </a:pPr>
            <a:r>
              <a:rPr lang="it-IT" altLang="it-IT" sz="2000" b="1" dirty="0">
                <a:solidFill>
                  <a:srgbClr val="0A51A1"/>
                </a:solidFill>
                <a:latin typeface="Titillium Web" panose="00000500000000000000" pitchFamily="2" charset="0"/>
              </a:rPr>
              <a:t>EVOLUZIONE DEL RAPPORTO DI COLLABORAZIONE CON GLI ENTI TERRITORIALI (norme di riferimento)</a:t>
            </a:r>
          </a:p>
        </p:txBody>
      </p:sp>
      <p:sp>
        <p:nvSpPr>
          <p:cNvPr id="3" name="Rettangolo 2">
            <a:extLst>
              <a:ext uri="{FF2B5EF4-FFF2-40B4-BE49-F238E27FC236}">
                <a16:creationId xmlns:a16="http://schemas.microsoft.com/office/drawing/2014/main" id="{10A8A817-8759-C516-5594-C2C94E671C81}"/>
              </a:ext>
            </a:extLst>
          </p:cNvPr>
          <p:cNvSpPr/>
          <p:nvPr/>
        </p:nvSpPr>
        <p:spPr>
          <a:xfrm>
            <a:off x="7764290" y="4219362"/>
            <a:ext cx="1941847" cy="1101574"/>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200" b="1" dirty="0">
                <a:solidFill>
                  <a:srgbClr val="0A51A1"/>
                </a:solidFill>
                <a:latin typeface="Titillium Web" panose="00000500000000000000" pitchFamily="2" charset="0"/>
                <a:ea typeface="Microsoft YaHei" panose="020B0503020204020204" pitchFamily="34" charset="-122"/>
              </a:rPr>
              <a:t>Supporto all’attuazione</a:t>
            </a:r>
          </a:p>
          <a:p>
            <a:r>
              <a:rPr lang="it-IT" sz="1200" b="1" dirty="0">
                <a:solidFill>
                  <a:srgbClr val="0A51A1"/>
                </a:solidFill>
                <a:latin typeface="Titillium Web" panose="00000500000000000000" pitchFamily="2" charset="0"/>
                <a:ea typeface="Microsoft YaHei" panose="020B0503020204020204" pitchFamily="34" charset="-122"/>
              </a:rPr>
              <a:t>progetti PNRR</a:t>
            </a:r>
          </a:p>
          <a:p>
            <a:r>
              <a:rPr lang="it-IT" sz="1200" dirty="0">
                <a:solidFill>
                  <a:srgbClr val="0A51A1"/>
                </a:solidFill>
                <a:latin typeface="Titillium Web" panose="00000500000000000000" pitchFamily="2" charset="0"/>
                <a:ea typeface="Microsoft YaHei" panose="020B0503020204020204" pitchFamily="34" charset="-122"/>
              </a:rPr>
              <a:t>(artt. 15, 15bis, D.L. n. 13/2023)</a:t>
            </a:r>
          </a:p>
        </p:txBody>
      </p:sp>
      <p:cxnSp>
        <p:nvCxnSpPr>
          <p:cNvPr id="10" name="Connettore diritto 9">
            <a:extLst>
              <a:ext uri="{FF2B5EF4-FFF2-40B4-BE49-F238E27FC236}">
                <a16:creationId xmlns:a16="http://schemas.microsoft.com/office/drawing/2014/main" id="{646604F0-6A0E-8A6E-6E1B-F586957AD431}"/>
              </a:ext>
            </a:extLst>
          </p:cNvPr>
          <p:cNvCxnSpPr>
            <a:cxnSpLocks/>
            <a:stCxn id="94" idx="0"/>
            <a:endCxn id="3" idx="0"/>
          </p:cNvCxnSpPr>
          <p:nvPr/>
        </p:nvCxnSpPr>
        <p:spPr>
          <a:xfrm>
            <a:off x="8725650" y="3585958"/>
            <a:ext cx="9564" cy="63340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Rettangolo 25">
            <a:extLst>
              <a:ext uri="{FF2B5EF4-FFF2-40B4-BE49-F238E27FC236}">
                <a16:creationId xmlns:a16="http://schemas.microsoft.com/office/drawing/2014/main" id="{F4B9C4AA-8088-F79E-1069-558C77E02FB6}"/>
              </a:ext>
            </a:extLst>
          </p:cNvPr>
          <p:cNvSpPr/>
          <p:nvPr/>
        </p:nvSpPr>
        <p:spPr>
          <a:xfrm>
            <a:off x="3127106" y="4222191"/>
            <a:ext cx="2099069" cy="1095920"/>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1200" b="1" dirty="0">
                <a:solidFill>
                  <a:srgbClr val="0A51A1"/>
                </a:solidFill>
                <a:latin typeface="Titillium Web" panose="00000500000000000000" pitchFamily="2" charset="0"/>
                <a:ea typeface="Microsoft YaHei" panose="020B0503020204020204" pitchFamily="34" charset="-122"/>
              </a:rPr>
              <a:t>INVIMIT</a:t>
            </a:r>
          </a:p>
          <a:p>
            <a:pPr lvl="0"/>
            <a:r>
              <a:rPr lang="it-IT" sz="1200" dirty="0">
                <a:solidFill>
                  <a:srgbClr val="0A51A1"/>
                </a:solidFill>
                <a:latin typeface="Titillium Web" panose="00000500000000000000" pitchFamily="2" charset="0"/>
                <a:ea typeface="Microsoft YaHei" panose="020B0503020204020204" pitchFamily="34" charset="-122"/>
              </a:rPr>
              <a:t>(art.33 DL 98/2011)</a:t>
            </a:r>
          </a:p>
          <a:p>
            <a:pPr lvl="0"/>
            <a:r>
              <a:rPr lang="it-IT" sz="1200" dirty="0">
                <a:solidFill>
                  <a:srgbClr val="0A51A1"/>
                </a:solidFill>
                <a:latin typeface="Titillium Web" panose="00000500000000000000" pitchFamily="2" charset="0"/>
                <a:ea typeface="Microsoft YaHei" panose="020B0503020204020204" pitchFamily="34" charset="-122"/>
              </a:rPr>
              <a:t>Patrimoni immobiliari pubblici da valorizzare e dismettere</a:t>
            </a:r>
          </a:p>
        </p:txBody>
      </p:sp>
      <p:sp>
        <p:nvSpPr>
          <p:cNvPr id="29" name="Rettangolo 28">
            <a:extLst>
              <a:ext uri="{FF2B5EF4-FFF2-40B4-BE49-F238E27FC236}">
                <a16:creationId xmlns:a16="http://schemas.microsoft.com/office/drawing/2014/main" id="{F958D03D-91BE-7CD1-38D4-71AA3905279D}"/>
              </a:ext>
            </a:extLst>
          </p:cNvPr>
          <p:cNvSpPr/>
          <p:nvPr/>
        </p:nvSpPr>
        <p:spPr>
          <a:xfrm>
            <a:off x="3741264" y="3202216"/>
            <a:ext cx="8509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rgbClr val="002060"/>
                </a:solidFill>
                <a:latin typeface="Arial" panose="020B0604020202020204" pitchFamily="34" charset="0"/>
                <a:cs typeface="Arial" panose="020B0604020202020204" pitchFamily="34" charset="0"/>
              </a:rPr>
              <a:t>2011</a:t>
            </a:r>
          </a:p>
        </p:txBody>
      </p:sp>
      <p:cxnSp>
        <p:nvCxnSpPr>
          <p:cNvPr id="31" name="Connettore diritto 30">
            <a:extLst>
              <a:ext uri="{FF2B5EF4-FFF2-40B4-BE49-F238E27FC236}">
                <a16:creationId xmlns:a16="http://schemas.microsoft.com/office/drawing/2014/main" id="{8E024918-8A90-F154-CCF6-9BA14103AB22}"/>
              </a:ext>
            </a:extLst>
          </p:cNvPr>
          <p:cNvCxnSpPr>
            <a:cxnSpLocks/>
            <a:stCxn id="58" idx="4"/>
            <a:endCxn id="26" idx="0"/>
          </p:cNvCxnSpPr>
          <p:nvPr/>
        </p:nvCxnSpPr>
        <p:spPr>
          <a:xfrm flipH="1">
            <a:off x="4176641" y="3763095"/>
            <a:ext cx="4006" cy="45909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Connettore diritto 35">
            <a:extLst>
              <a:ext uri="{FF2B5EF4-FFF2-40B4-BE49-F238E27FC236}">
                <a16:creationId xmlns:a16="http://schemas.microsoft.com/office/drawing/2014/main" id="{998F356D-9228-83DF-D00A-67B173B43FA7}"/>
              </a:ext>
            </a:extLst>
          </p:cNvPr>
          <p:cNvCxnSpPr>
            <a:cxnSpLocks/>
            <a:endCxn id="43" idx="1"/>
          </p:cNvCxnSpPr>
          <p:nvPr/>
        </p:nvCxnSpPr>
        <p:spPr>
          <a:xfrm>
            <a:off x="373623" y="3670589"/>
            <a:ext cx="8896476" cy="0"/>
          </a:xfrm>
          <a:prstGeom prst="line">
            <a:avLst/>
          </a:prstGeom>
          <a:ln w="41275">
            <a:prstDash val="dash"/>
          </a:ln>
        </p:spPr>
        <p:style>
          <a:lnRef idx="1">
            <a:schemeClr val="accent1"/>
          </a:lnRef>
          <a:fillRef idx="0">
            <a:schemeClr val="accent1"/>
          </a:fillRef>
          <a:effectRef idx="0">
            <a:schemeClr val="accent1"/>
          </a:effectRef>
          <a:fontRef idx="minor">
            <a:schemeClr val="tx1"/>
          </a:fontRef>
        </p:style>
      </p:cxnSp>
      <p:sp>
        <p:nvSpPr>
          <p:cNvPr id="37" name="Ovale 36">
            <a:extLst>
              <a:ext uri="{FF2B5EF4-FFF2-40B4-BE49-F238E27FC236}">
                <a16:creationId xmlns:a16="http://schemas.microsoft.com/office/drawing/2014/main" id="{86BB1A1B-9534-CF0E-F3CE-E410B5DC228A}"/>
              </a:ext>
            </a:extLst>
          </p:cNvPr>
          <p:cNvSpPr/>
          <p:nvPr/>
        </p:nvSpPr>
        <p:spPr>
          <a:xfrm>
            <a:off x="583208" y="3586643"/>
            <a:ext cx="193460" cy="159391"/>
          </a:xfrm>
          <a:prstGeom prst="ellipse">
            <a:avLst/>
          </a:prstGeom>
          <a:solidFill>
            <a:schemeClr val="accent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Ovale 44">
            <a:extLst>
              <a:ext uri="{FF2B5EF4-FFF2-40B4-BE49-F238E27FC236}">
                <a16:creationId xmlns:a16="http://schemas.microsoft.com/office/drawing/2014/main" id="{1A17B1BD-7BF3-86DF-EF2C-F29CF8CE548E}"/>
              </a:ext>
            </a:extLst>
          </p:cNvPr>
          <p:cNvSpPr/>
          <p:nvPr/>
        </p:nvSpPr>
        <p:spPr>
          <a:xfrm>
            <a:off x="1675635" y="3598413"/>
            <a:ext cx="193460" cy="159391"/>
          </a:xfrm>
          <a:prstGeom prst="ellipse">
            <a:avLst/>
          </a:prstGeom>
          <a:solidFill>
            <a:schemeClr val="accent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FA045592-997C-AA3C-5B2E-11180249ABB2}"/>
              </a:ext>
            </a:extLst>
          </p:cNvPr>
          <p:cNvSpPr/>
          <p:nvPr/>
        </p:nvSpPr>
        <p:spPr>
          <a:xfrm>
            <a:off x="3283589" y="3590402"/>
            <a:ext cx="193460" cy="159391"/>
          </a:xfrm>
          <a:prstGeom prst="ellipse">
            <a:avLst/>
          </a:prstGeom>
          <a:solidFill>
            <a:schemeClr val="accent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Ovale 57">
            <a:extLst>
              <a:ext uri="{FF2B5EF4-FFF2-40B4-BE49-F238E27FC236}">
                <a16:creationId xmlns:a16="http://schemas.microsoft.com/office/drawing/2014/main" id="{85ED5CD0-DED5-51A1-B689-09A6D1FC68D1}"/>
              </a:ext>
            </a:extLst>
          </p:cNvPr>
          <p:cNvSpPr/>
          <p:nvPr/>
        </p:nvSpPr>
        <p:spPr>
          <a:xfrm>
            <a:off x="4083917" y="3603704"/>
            <a:ext cx="193460" cy="159391"/>
          </a:xfrm>
          <a:prstGeom prst="ellipse">
            <a:avLst/>
          </a:prstGeom>
          <a:solidFill>
            <a:schemeClr val="accent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Rettangolo 61">
            <a:extLst>
              <a:ext uri="{FF2B5EF4-FFF2-40B4-BE49-F238E27FC236}">
                <a16:creationId xmlns:a16="http://schemas.microsoft.com/office/drawing/2014/main" id="{86CDDD14-0010-5F4B-A1D3-B4605E75B018}"/>
              </a:ext>
            </a:extLst>
          </p:cNvPr>
          <p:cNvSpPr/>
          <p:nvPr/>
        </p:nvSpPr>
        <p:spPr>
          <a:xfrm>
            <a:off x="4838649" y="3833767"/>
            <a:ext cx="1119550" cy="259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rgbClr val="002060"/>
                </a:solidFill>
                <a:latin typeface="Arial" panose="020B0604020202020204" pitchFamily="34" charset="0"/>
                <a:cs typeface="Arial" panose="020B0604020202020204" pitchFamily="34" charset="0"/>
              </a:rPr>
              <a:t>2013-16</a:t>
            </a:r>
          </a:p>
        </p:txBody>
      </p:sp>
      <p:sp>
        <p:nvSpPr>
          <p:cNvPr id="65" name="Ovale 64">
            <a:extLst>
              <a:ext uri="{FF2B5EF4-FFF2-40B4-BE49-F238E27FC236}">
                <a16:creationId xmlns:a16="http://schemas.microsoft.com/office/drawing/2014/main" id="{B14209C9-424C-AFA7-A567-4C5A900B0004}"/>
              </a:ext>
            </a:extLst>
          </p:cNvPr>
          <p:cNvSpPr/>
          <p:nvPr/>
        </p:nvSpPr>
        <p:spPr>
          <a:xfrm>
            <a:off x="5236250" y="3590401"/>
            <a:ext cx="193460" cy="159391"/>
          </a:xfrm>
          <a:prstGeom prst="ellipse">
            <a:avLst/>
          </a:prstGeom>
          <a:solidFill>
            <a:schemeClr val="accent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Ovale 68">
            <a:extLst>
              <a:ext uri="{FF2B5EF4-FFF2-40B4-BE49-F238E27FC236}">
                <a16:creationId xmlns:a16="http://schemas.microsoft.com/office/drawing/2014/main" id="{3399592F-DB63-F5BD-0579-DC7B2EA81208}"/>
              </a:ext>
            </a:extLst>
          </p:cNvPr>
          <p:cNvSpPr/>
          <p:nvPr/>
        </p:nvSpPr>
        <p:spPr>
          <a:xfrm>
            <a:off x="7260552" y="3597345"/>
            <a:ext cx="193460" cy="159391"/>
          </a:xfrm>
          <a:prstGeom prst="ellipse">
            <a:avLst/>
          </a:prstGeom>
          <a:solidFill>
            <a:schemeClr val="accent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Ovale 71">
            <a:extLst>
              <a:ext uri="{FF2B5EF4-FFF2-40B4-BE49-F238E27FC236}">
                <a16:creationId xmlns:a16="http://schemas.microsoft.com/office/drawing/2014/main" id="{8D073C51-3F11-268C-F142-E289D1754157}"/>
              </a:ext>
            </a:extLst>
          </p:cNvPr>
          <p:cNvSpPr/>
          <p:nvPr/>
        </p:nvSpPr>
        <p:spPr>
          <a:xfrm>
            <a:off x="10444830" y="3138604"/>
            <a:ext cx="1328172" cy="108358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PIANO CITTA’</a:t>
            </a:r>
          </a:p>
        </p:txBody>
      </p:sp>
      <p:sp>
        <p:nvSpPr>
          <p:cNvPr id="79" name="Rettangolo 78">
            <a:extLst>
              <a:ext uri="{FF2B5EF4-FFF2-40B4-BE49-F238E27FC236}">
                <a16:creationId xmlns:a16="http://schemas.microsoft.com/office/drawing/2014/main" id="{8B5A7FA6-1B62-69F1-FC84-AC33D3B1FD47}"/>
              </a:ext>
            </a:extLst>
          </p:cNvPr>
          <p:cNvSpPr/>
          <p:nvPr/>
        </p:nvSpPr>
        <p:spPr>
          <a:xfrm>
            <a:off x="5318899" y="4222186"/>
            <a:ext cx="2131107" cy="1098750"/>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200" b="1" dirty="0">
                <a:solidFill>
                  <a:srgbClr val="0A51A1"/>
                </a:solidFill>
                <a:latin typeface="Titillium Web" panose="00000500000000000000" pitchFamily="2" charset="0"/>
                <a:ea typeface="Microsoft YaHei" panose="020B0503020204020204" pitchFamily="34" charset="-122"/>
              </a:rPr>
              <a:t>Valore Paese</a:t>
            </a:r>
          </a:p>
          <a:p>
            <a:r>
              <a:rPr lang="it-IT" sz="1200" dirty="0">
                <a:solidFill>
                  <a:srgbClr val="0A51A1"/>
                </a:solidFill>
                <a:latin typeface="Titillium Web" panose="00000500000000000000" pitchFamily="2" charset="0"/>
                <a:ea typeface="Microsoft YaHei" panose="020B0503020204020204" pitchFamily="34" charset="-122"/>
              </a:rPr>
              <a:t>Progetti a rete</a:t>
            </a:r>
          </a:p>
          <a:p>
            <a:r>
              <a:rPr lang="it-IT" sz="1200" dirty="0">
                <a:solidFill>
                  <a:srgbClr val="0A51A1"/>
                </a:solidFill>
                <a:latin typeface="Titillium Web" panose="00000500000000000000" pitchFamily="2" charset="0"/>
                <a:ea typeface="Microsoft YaHei" panose="020B0503020204020204" pitchFamily="34" charset="-122"/>
              </a:rPr>
              <a:t>«Cammini e percorsi» </a:t>
            </a:r>
          </a:p>
          <a:p>
            <a:r>
              <a:rPr lang="it-IT" sz="1200" dirty="0">
                <a:solidFill>
                  <a:srgbClr val="0A51A1"/>
                </a:solidFill>
                <a:latin typeface="Titillium Web" panose="00000500000000000000" pitchFamily="2" charset="0"/>
                <a:ea typeface="Microsoft YaHei" panose="020B0503020204020204" pitchFamily="34" charset="-122"/>
              </a:rPr>
              <a:t>«Fari, Torri ed Edifici Costieri»</a:t>
            </a:r>
          </a:p>
          <a:p>
            <a:r>
              <a:rPr lang="it-IT" sz="1200" dirty="0">
                <a:solidFill>
                  <a:srgbClr val="0A51A1"/>
                </a:solidFill>
                <a:latin typeface="Titillium Web" panose="00000500000000000000" pitchFamily="2" charset="0"/>
                <a:ea typeface="Microsoft YaHei" panose="020B0503020204020204" pitchFamily="34" charset="-122"/>
              </a:rPr>
              <a:t>«Dimore»</a:t>
            </a:r>
          </a:p>
        </p:txBody>
      </p:sp>
      <p:cxnSp>
        <p:nvCxnSpPr>
          <p:cNvPr id="80" name="Connettore diritto 79">
            <a:extLst>
              <a:ext uri="{FF2B5EF4-FFF2-40B4-BE49-F238E27FC236}">
                <a16:creationId xmlns:a16="http://schemas.microsoft.com/office/drawing/2014/main" id="{A0F46927-7530-ECE7-F786-C156651EA0FE}"/>
              </a:ext>
            </a:extLst>
          </p:cNvPr>
          <p:cNvCxnSpPr>
            <a:cxnSpLocks/>
            <a:stCxn id="85" idx="4"/>
            <a:endCxn id="79" idx="0"/>
          </p:cNvCxnSpPr>
          <p:nvPr/>
        </p:nvCxnSpPr>
        <p:spPr>
          <a:xfrm>
            <a:off x="6375547" y="3744419"/>
            <a:ext cx="8906" cy="47776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5" name="Ovale 84">
            <a:extLst>
              <a:ext uri="{FF2B5EF4-FFF2-40B4-BE49-F238E27FC236}">
                <a16:creationId xmlns:a16="http://schemas.microsoft.com/office/drawing/2014/main" id="{3301A39D-FAE1-8D29-8A5E-2277E8B833FB}"/>
              </a:ext>
            </a:extLst>
          </p:cNvPr>
          <p:cNvSpPr/>
          <p:nvPr/>
        </p:nvSpPr>
        <p:spPr>
          <a:xfrm>
            <a:off x="6278817" y="3585028"/>
            <a:ext cx="193460" cy="159391"/>
          </a:xfrm>
          <a:prstGeom prst="ellipse">
            <a:avLst/>
          </a:prstGeom>
          <a:solidFill>
            <a:schemeClr val="accent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4" name="Ovale 93">
            <a:extLst>
              <a:ext uri="{FF2B5EF4-FFF2-40B4-BE49-F238E27FC236}">
                <a16:creationId xmlns:a16="http://schemas.microsoft.com/office/drawing/2014/main" id="{A69D0AB6-67CB-0116-542B-A9F5BC625E9C}"/>
              </a:ext>
            </a:extLst>
          </p:cNvPr>
          <p:cNvSpPr/>
          <p:nvPr/>
        </p:nvSpPr>
        <p:spPr>
          <a:xfrm>
            <a:off x="8628920" y="3585958"/>
            <a:ext cx="193460" cy="159391"/>
          </a:xfrm>
          <a:prstGeom prst="ellipse">
            <a:avLst/>
          </a:prstGeom>
          <a:solidFill>
            <a:schemeClr val="accent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7" name="Rettangolo 96">
            <a:extLst>
              <a:ext uri="{FF2B5EF4-FFF2-40B4-BE49-F238E27FC236}">
                <a16:creationId xmlns:a16="http://schemas.microsoft.com/office/drawing/2014/main" id="{8C2CFDD8-0FB1-718D-8398-9976F7297C09}"/>
              </a:ext>
            </a:extLst>
          </p:cNvPr>
          <p:cNvSpPr/>
          <p:nvPr/>
        </p:nvSpPr>
        <p:spPr>
          <a:xfrm>
            <a:off x="8117207" y="3190515"/>
            <a:ext cx="8509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rgbClr val="002060"/>
                </a:solidFill>
                <a:latin typeface="Arial" panose="020B0604020202020204" pitchFamily="34" charset="0"/>
                <a:cs typeface="Arial" panose="020B0604020202020204" pitchFamily="34" charset="0"/>
              </a:rPr>
              <a:t>2023</a:t>
            </a:r>
          </a:p>
        </p:txBody>
      </p:sp>
      <p:pic>
        <p:nvPicPr>
          <p:cNvPr id="2" name="Immagine 1">
            <a:extLst>
              <a:ext uri="{FF2B5EF4-FFF2-40B4-BE49-F238E27FC236}">
                <a16:creationId xmlns:a16="http://schemas.microsoft.com/office/drawing/2014/main" id="{5CF47B21-F322-3048-510B-681D311E25AF}"/>
              </a:ext>
            </a:extLst>
          </p:cNvPr>
          <p:cNvPicPr>
            <a:picLocks noChangeAspect="1"/>
          </p:cNvPicPr>
          <p:nvPr/>
        </p:nvPicPr>
        <p:blipFill>
          <a:blip r:embed="rId2"/>
          <a:stretch>
            <a:fillRect/>
          </a:stretch>
        </p:blipFill>
        <p:spPr>
          <a:xfrm>
            <a:off x="2605576" y="5955782"/>
            <a:ext cx="6728294" cy="839908"/>
          </a:xfrm>
          <a:prstGeom prst="rect">
            <a:avLst/>
          </a:prstGeom>
        </p:spPr>
      </p:pic>
      <p:pic>
        <p:nvPicPr>
          <p:cNvPr id="11" name="Immagine 10">
            <a:extLst>
              <a:ext uri="{FF2B5EF4-FFF2-40B4-BE49-F238E27FC236}">
                <a16:creationId xmlns:a16="http://schemas.microsoft.com/office/drawing/2014/main" id="{2ABC9554-1324-4423-689B-E487D3A42A02}"/>
              </a:ext>
            </a:extLst>
          </p:cNvPr>
          <p:cNvPicPr/>
          <p:nvPr/>
        </p:nvPicPr>
        <p:blipFill rotWithShape="1">
          <a:blip r:embed="rId3">
            <a:extLst>
              <a:ext uri="{28A0092B-C50C-407E-A947-70E740481C1C}">
                <a14:useLocalDpi xmlns:a14="http://schemas.microsoft.com/office/drawing/2010/main" val="0"/>
              </a:ext>
            </a:extLst>
          </a:blip>
          <a:srcRect t="39020" b="38564"/>
          <a:stretch/>
        </p:blipFill>
        <p:spPr bwMode="auto">
          <a:xfrm>
            <a:off x="3271713" y="193417"/>
            <a:ext cx="8399356" cy="5127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72720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diritto 4">
            <a:extLst>
              <a:ext uri="{FF2B5EF4-FFF2-40B4-BE49-F238E27FC236}">
                <a16:creationId xmlns:a16="http://schemas.microsoft.com/office/drawing/2014/main" id="{2ADE276E-D28C-427E-A7EC-2FE9D17A59F8}"/>
              </a:ext>
            </a:extLst>
          </p:cNvPr>
          <p:cNvCxnSpPr>
            <a:cxnSpLocks/>
          </p:cNvCxnSpPr>
          <p:nvPr/>
        </p:nvCxnSpPr>
        <p:spPr>
          <a:xfrm flipV="1">
            <a:off x="0" y="988292"/>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EE5AE3A9-D378-42C7-A584-1A6D76B71E99}"/>
              </a:ext>
            </a:extLst>
          </p:cNvPr>
          <p:cNvCxnSpPr>
            <a:cxnSpLocks/>
          </p:cNvCxnSpPr>
          <p:nvPr/>
        </p:nvCxnSpPr>
        <p:spPr>
          <a:xfrm flipV="1">
            <a:off x="0" y="5869708"/>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Box 2">
            <a:extLst>
              <a:ext uri="{FF2B5EF4-FFF2-40B4-BE49-F238E27FC236}">
                <a16:creationId xmlns:a16="http://schemas.microsoft.com/office/drawing/2014/main" id="{D4533403-7125-4BBA-9EA0-CCDB4122BFD1}"/>
              </a:ext>
            </a:extLst>
          </p:cNvPr>
          <p:cNvSpPr txBox="1">
            <a:spLocks noChangeArrowheads="1"/>
          </p:cNvSpPr>
          <p:nvPr/>
        </p:nvSpPr>
        <p:spPr bwMode="auto">
          <a:xfrm>
            <a:off x="839788" y="5063235"/>
            <a:ext cx="10764838" cy="582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algn="just">
              <a:lnSpc>
                <a:spcPts val="1920"/>
              </a:lnSpc>
              <a:spcBef>
                <a:spcPts val="600"/>
              </a:spcBef>
            </a:pPr>
            <a:r>
              <a:rPr lang="it-IT" sz="1400" dirty="0">
                <a:solidFill>
                  <a:srgbClr val="0A51A1"/>
                </a:solidFill>
                <a:latin typeface="Titillium Web" panose="00000500000000000000" pitchFamily="2" charset="0"/>
              </a:rPr>
              <a:t>L’Agenzia si sta orientando verso un nuovo modello di segmentazione a sostegno delle politiche di valorizzazione, verso una logica </a:t>
            </a:r>
            <a:r>
              <a:rPr lang="it-IT" sz="1400" dirty="0" err="1">
                <a:solidFill>
                  <a:srgbClr val="0A51A1"/>
                </a:solidFill>
                <a:latin typeface="Titillium Web" panose="00000500000000000000" pitchFamily="2" charset="0"/>
              </a:rPr>
              <a:t>push</a:t>
            </a:r>
            <a:r>
              <a:rPr lang="it-IT" sz="1400" dirty="0">
                <a:solidFill>
                  <a:srgbClr val="0A51A1"/>
                </a:solidFill>
                <a:latin typeface="Titillium Web" panose="00000500000000000000" pitchFamily="2" charset="0"/>
              </a:rPr>
              <a:t> e proattiva nella individuazione di portafogli immobiliari e delle azioni di valorizzazione.</a:t>
            </a:r>
          </a:p>
        </p:txBody>
      </p:sp>
      <p:pic>
        <p:nvPicPr>
          <p:cNvPr id="3" name="Immagine 185" descr="Immagine che contiene testo, schermata, Carattere, diagramma&#10;&#10;Descrizione generata automaticamente">
            <a:extLst>
              <a:ext uri="{FF2B5EF4-FFF2-40B4-BE49-F238E27FC236}">
                <a16:creationId xmlns:a16="http://schemas.microsoft.com/office/drawing/2014/main" id="{E8A73776-00CD-E738-6F4D-E142DBD2C414}"/>
              </a:ext>
            </a:extLst>
          </p:cNvPr>
          <p:cNvPicPr>
            <a:picLocks noChangeAspect="1"/>
          </p:cNvPicPr>
          <p:nvPr/>
        </p:nvPicPr>
        <p:blipFill rotWithShape="1">
          <a:blip r:embed="rId2"/>
          <a:srcRect b="15443"/>
          <a:stretch/>
        </p:blipFill>
        <p:spPr>
          <a:xfrm>
            <a:off x="2121164" y="1084768"/>
            <a:ext cx="7000874" cy="3455956"/>
          </a:xfrm>
          <a:prstGeom prst="rect">
            <a:avLst/>
          </a:prstGeom>
        </p:spPr>
      </p:pic>
      <p:sp>
        <p:nvSpPr>
          <p:cNvPr id="6" name="Text Box 1">
            <a:extLst>
              <a:ext uri="{FF2B5EF4-FFF2-40B4-BE49-F238E27FC236}">
                <a16:creationId xmlns:a16="http://schemas.microsoft.com/office/drawing/2014/main" id="{EC38B215-6119-D684-CC65-F937CF1D2749}"/>
              </a:ext>
            </a:extLst>
          </p:cNvPr>
          <p:cNvSpPr txBox="1">
            <a:spLocks noChangeArrowheads="1"/>
          </p:cNvSpPr>
          <p:nvPr/>
        </p:nvSpPr>
        <p:spPr bwMode="auto">
          <a:xfrm>
            <a:off x="155395" y="248796"/>
            <a:ext cx="2965310" cy="541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FontTx/>
              <a:buNone/>
            </a:pPr>
            <a:r>
              <a:rPr lang="it-IT" altLang="it-IT" sz="1400" dirty="0">
                <a:solidFill>
                  <a:srgbClr val="0A51A1"/>
                </a:solidFill>
                <a:latin typeface="Titillium Web Black" panose="00000A00000000000000" pitchFamily="2" charset="0"/>
              </a:rPr>
              <a:t>Il supporto dell’Agenzia del Demanio agli enti locali territoriali </a:t>
            </a:r>
          </a:p>
        </p:txBody>
      </p:sp>
      <p:sp>
        <p:nvSpPr>
          <p:cNvPr id="7" name="Text Box 2">
            <a:extLst>
              <a:ext uri="{FF2B5EF4-FFF2-40B4-BE49-F238E27FC236}">
                <a16:creationId xmlns:a16="http://schemas.microsoft.com/office/drawing/2014/main" id="{D873BE3A-6DCC-BCEE-AECC-77C3DA89EAE3}"/>
              </a:ext>
            </a:extLst>
          </p:cNvPr>
          <p:cNvSpPr txBox="1">
            <a:spLocks noChangeArrowheads="1"/>
          </p:cNvSpPr>
          <p:nvPr/>
        </p:nvSpPr>
        <p:spPr bwMode="auto">
          <a:xfrm>
            <a:off x="188948" y="1186578"/>
            <a:ext cx="12003051"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SzTx/>
            </a:pPr>
            <a:r>
              <a:rPr lang="it-IT" altLang="it-IT" sz="2000" b="1" dirty="0">
                <a:solidFill>
                  <a:srgbClr val="0A51A1"/>
                </a:solidFill>
                <a:latin typeface="Titillium Web" panose="00000500000000000000" pitchFamily="2" charset="0"/>
              </a:rPr>
              <a:t>EVOLUZIONE DELL’APPROCCIO DI GESTIONE DEI BENI</a:t>
            </a:r>
          </a:p>
        </p:txBody>
      </p:sp>
      <p:pic>
        <p:nvPicPr>
          <p:cNvPr id="2" name="Immagine 1">
            <a:extLst>
              <a:ext uri="{FF2B5EF4-FFF2-40B4-BE49-F238E27FC236}">
                <a16:creationId xmlns:a16="http://schemas.microsoft.com/office/drawing/2014/main" id="{7233A075-3AD4-F278-1430-68A46620CAA4}"/>
              </a:ext>
            </a:extLst>
          </p:cNvPr>
          <p:cNvPicPr>
            <a:picLocks noChangeAspect="1"/>
          </p:cNvPicPr>
          <p:nvPr/>
        </p:nvPicPr>
        <p:blipFill>
          <a:blip r:embed="rId3"/>
          <a:stretch>
            <a:fillRect/>
          </a:stretch>
        </p:blipFill>
        <p:spPr>
          <a:xfrm>
            <a:off x="2605576" y="5955782"/>
            <a:ext cx="6728294" cy="839908"/>
          </a:xfrm>
          <a:prstGeom prst="rect">
            <a:avLst/>
          </a:prstGeom>
        </p:spPr>
      </p:pic>
      <p:pic>
        <p:nvPicPr>
          <p:cNvPr id="4" name="Immagine 3">
            <a:extLst>
              <a:ext uri="{FF2B5EF4-FFF2-40B4-BE49-F238E27FC236}">
                <a16:creationId xmlns:a16="http://schemas.microsoft.com/office/drawing/2014/main" id="{5E2373C7-DCD4-9D6D-693C-1A967BD18B04}"/>
              </a:ext>
            </a:extLst>
          </p:cNvPr>
          <p:cNvPicPr/>
          <p:nvPr/>
        </p:nvPicPr>
        <p:blipFill rotWithShape="1">
          <a:blip r:embed="rId4">
            <a:extLst>
              <a:ext uri="{28A0092B-C50C-407E-A947-70E740481C1C}">
                <a14:useLocalDpi xmlns:a14="http://schemas.microsoft.com/office/drawing/2010/main" val="0"/>
              </a:ext>
            </a:extLst>
          </a:blip>
          <a:srcRect t="39020" b="38564"/>
          <a:stretch/>
        </p:blipFill>
        <p:spPr bwMode="auto">
          <a:xfrm>
            <a:off x="3271713" y="193417"/>
            <a:ext cx="8399356" cy="5127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2836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diritto 4">
            <a:extLst>
              <a:ext uri="{FF2B5EF4-FFF2-40B4-BE49-F238E27FC236}">
                <a16:creationId xmlns:a16="http://schemas.microsoft.com/office/drawing/2014/main" id="{2ADE276E-D28C-427E-A7EC-2FE9D17A59F8}"/>
              </a:ext>
            </a:extLst>
          </p:cNvPr>
          <p:cNvCxnSpPr>
            <a:cxnSpLocks/>
          </p:cNvCxnSpPr>
          <p:nvPr/>
        </p:nvCxnSpPr>
        <p:spPr>
          <a:xfrm flipV="1">
            <a:off x="0" y="988292"/>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EE5AE3A9-D378-42C7-A584-1A6D76B71E99}"/>
              </a:ext>
            </a:extLst>
          </p:cNvPr>
          <p:cNvCxnSpPr>
            <a:cxnSpLocks/>
          </p:cNvCxnSpPr>
          <p:nvPr/>
        </p:nvCxnSpPr>
        <p:spPr>
          <a:xfrm flipV="1">
            <a:off x="0" y="5869708"/>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Box 2">
            <a:extLst>
              <a:ext uri="{FF2B5EF4-FFF2-40B4-BE49-F238E27FC236}">
                <a16:creationId xmlns:a16="http://schemas.microsoft.com/office/drawing/2014/main" id="{D4533403-7125-4BBA-9EA0-CCDB4122BFD1}"/>
              </a:ext>
            </a:extLst>
          </p:cNvPr>
          <p:cNvSpPr txBox="1">
            <a:spLocks noChangeArrowheads="1"/>
          </p:cNvSpPr>
          <p:nvPr/>
        </p:nvSpPr>
        <p:spPr bwMode="auto">
          <a:xfrm>
            <a:off x="839788" y="4832456"/>
            <a:ext cx="10764838" cy="1069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t">
            <a:spAutoFit/>
          </a:bodyPr>
          <a:lstStyle>
            <a:lvl1pPr>
              <a:lnSpc>
                <a:spcPct val="90000"/>
              </a:lnSpc>
              <a:spcBef>
                <a:spcPts val="10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marR="0" lvl="0" indent="0" algn="just" fontAlgn="auto">
              <a:lnSpc>
                <a:spcPts val="1920"/>
              </a:lnSpc>
              <a:spcBef>
                <a:spcPts val="1000"/>
              </a:spcBef>
              <a:spcAft>
                <a:spcPts val="0"/>
              </a:spcAft>
              <a:buClr>
                <a:srgbClr val="000000"/>
              </a:buClr>
              <a:buSzPct val="100000"/>
              <a:buFont typeface="Times New Roman" panose="02020603050405020304" pitchFamily="18" charset="0"/>
              <a:buNone/>
              <a:tabLst/>
              <a:defRPr/>
            </a:pPr>
            <a:r>
              <a:rPr lang="it-IT" sz="1400" dirty="0">
                <a:solidFill>
                  <a:srgbClr val="0A51A1"/>
                </a:solidFill>
                <a:latin typeface="Titillium Web"/>
                <a:ea typeface="Microsoft YaHei"/>
              </a:rPr>
              <a:t>Il patrimonio immobiliare dello Stato è composto da oltre 43.000 immobili, tra fabbricati e aree, per un valore complessivo di 62,5 miliardi di euro. Comprende singoli fabbricati e grandi complessi edilizi (come le caserme), aree urbane e agricole, infrastrutture (strade, ponti, canali, ex ferrovie), immobili industriali, siti archeologici, complessi carcerari, isole, chiese, cimiteri di guerra, foreste, monumenti e singole unità immobiliari.</a:t>
            </a:r>
          </a:p>
        </p:txBody>
      </p:sp>
      <p:pic>
        <p:nvPicPr>
          <p:cNvPr id="2" name="Immagine 1"/>
          <p:cNvPicPr>
            <a:picLocks noChangeAspect="1"/>
          </p:cNvPicPr>
          <p:nvPr/>
        </p:nvPicPr>
        <p:blipFill rotWithShape="1">
          <a:blip r:embed="rId2"/>
          <a:srcRect b="3031"/>
          <a:stretch/>
        </p:blipFill>
        <p:spPr>
          <a:xfrm>
            <a:off x="1038225" y="1598353"/>
            <a:ext cx="9448014" cy="3200525"/>
          </a:xfrm>
          <a:prstGeom prst="rect">
            <a:avLst/>
          </a:prstGeom>
        </p:spPr>
      </p:pic>
      <p:sp>
        <p:nvSpPr>
          <p:cNvPr id="6" name="Text Box 1">
            <a:extLst>
              <a:ext uri="{FF2B5EF4-FFF2-40B4-BE49-F238E27FC236}">
                <a16:creationId xmlns:a16="http://schemas.microsoft.com/office/drawing/2014/main" id="{BEDAFE9F-0AE1-D019-6B1C-21C4543D3104}"/>
              </a:ext>
            </a:extLst>
          </p:cNvPr>
          <p:cNvSpPr txBox="1">
            <a:spLocks noChangeArrowheads="1"/>
          </p:cNvSpPr>
          <p:nvPr/>
        </p:nvSpPr>
        <p:spPr bwMode="auto">
          <a:xfrm>
            <a:off x="155395" y="248796"/>
            <a:ext cx="2965310" cy="541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FontTx/>
              <a:buNone/>
            </a:pPr>
            <a:r>
              <a:rPr lang="it-IT" altLang="it-IT" sz="1400" dirty="0">
                <a:solidFill>
                  <a:srgbClr val="0A51A1"/>
                </a:solidFill>
                <a:latin typeface="Titillium Web Black" panose="00000A00000000000000" pitchFamily="2" charset="0"/>
              </a:rPr>
              <a:t>Il supporto dell’Agenzia del Demanio agli enti locali territoriali </a:t>
            </a:r>
          </a:p>
        </p:txBody>
      </p:sp>
      <p:sp>
        <p:nvSpPr>
          <p:cNvPr id="7" name="Text Box 2">
            <a:extLst>
              <a:ext uri="{FF2B5EF4-FFF2-40B4-BE49-F238E27FC236}">
                <a16:creationId xmlns:a16="http://schemas.microsoft.com/office/drawing/2014/main" id="{6F17A0A0-B694-4A62-8D0D-38670E67EF8B}"/>
              </a:ext>
            </a:extLst>
          </p:cNvPr>
          <p:cNvSpPr txBox="1">
            <a:spLocks noChangeArrowheads="1"/>
          </p:cNvSpPr>
          <p:nvPr/>
        </p:nvSpPr>
        <p:spPr bwMode="auto">
          <a:xfrm>
            <a:off x="188948" y="1186578"/>
            <a:ext cx="12003051"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SzTx/>
            </a:pPr>
            <a:r>
              <a:rPr lang="it-IT" sz="2000" b="1" dirty="0">
                <a:solidFill>
                  <a:srgbClr val="0A51A1"/>
                </a:solidFill>
                <a:latin typeface="Titillium Web" panose="00000500000000000000" pitchFamily="2" charset="0"/>
              </a:rPr>
              <a:t>IL PATRIMONIO DELLO STATO + DSA</a:t>
            </a:r>
            <a:endParaRPr lang="it-IT" altLang="it-IT" sz="2000" b="1" dirty="0">
              <a:solidFill>
                <a:srgbClr val="0A51A1"/>
              </a:solidFill>
              <a:latin typeface="Titillium Web" panose="00000500000000000000" pitchFamily="2" charset="0"/>
            </a:endParaRPr>
          </a:p>
        </p:txBody>
      </p:sp>
      <p:pic>
        <p:nvPicPr>
          <p:cNvPr id="3" name="Immagine 2">
            <a:extLst>
              <a:ext uri="{FF2B5EF4-FFF2-40B4-BE49-F238E27FC236}">
                <a16:creationId xmlns:a16="http://schemas.microsoft.com/office/drawing/2014/main" id="{D575C070-B33C-CB66-0CD1-CD415BDE6016}"/>
              </a:ext>
            </a:extLst>
          </p:cNvPr>
          <p:cNvPicPr>
            <a:picLocks noChangeAspect="1"/>
          </p:cNvPicPr>
          <p:nvPr/>
        </p:nvPicPr>
        <p:blipFill>
          <a:blip r:embed="rId3"/>
          <a:stretch>
            <a:fillRect/>
          </a:stretch>
        </p:blipFill>
        <p:spPr>
          <a:xfrm>
            <a:off x="2605576" y="5955782"/>
            <a:ext cx="6728294" cy="839908"/>
          </a:xfrm>
          <a:prstGeom prst="rect">
            <a:avLst/>
          </a:prstGeom>
        </p:spPr>
      </p:pic>
      <p:pic>
        <p:nvPicPr>
          <p:cNvPr id="4" name="Immagine 3">
            <a:extLst>
              <a:ext uri="{FF2B5EF4-FFF2-40B4-BE49-F238E27FC236}">
                <a16:creationId xmlns:a16="http://schemas.microsoft.com/office/drawing/2014/main" id="{B87B03EA-4AE2-1C47-ABCB-58FEDA387BA2}"/>
              </a:ext>
            </a:extLst>
          </p:cNvPr>
          <p:cNvPicPr/>
          <p:nvPr/>
        </p:nvPicPr>
        <p:blipFill rotWithShape="1">
          <a:blip r:embed="rId4">
            <a:extLst>
              <a:ext uri="{28A0092B-C50C-407E-A947-70E740481C1C}">
                <a14:useLocalDpi xmlns:a14="http://schemas.microsoft.com/office/drawing/2010/main" val="0"/>
              </a:ext>
            </a:extLst>
          </a:blip>
          <a:srcRect t="39020" b="38564"/>
          <a:stretch/>
        </p:blipFill>
        <p:spPr bwMode="auto">
          <a:xfrm>
            <a:off x="3271713" y="193417"/>
            <a:ext cx="8399356" cy="512748"/>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36ECEE91-F16F-FF44-C8B1-38E4DC36B9D8}"/>
              </a:ext>
            </a:extLst>
          </p:cNvPr>
          <p:cNvSpPr txBox="1"/>
          <p:nvPr/>
        </p:nvSpPr>
        <p:spPr>
          <a:xfrm>
            <a:off x="3605561" y="3791414"/>
            <a:ext cx="6895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cs typeface="Calibri"/>
              </a:rPr>
              <a:t>52%</a:t>
            </a:r>
          </a:p>
        </p:txBody>
      </p:sp>
      <p:sp>
        <p:nvSpPr>
          <p:cNvPr id="12" name="TextBox 11">
            <a:extLst>
              <a:ext uri="{FF2B5EF4-FFF2-40B4-BE49-F238E27FC236}">
                <a16:creationId xmlns:a16="http://schemas.microsoft.com/office/drawing/2014/main" id="{533187B9-92D1-2C36-010E-C813C96468C7}"/>
              </a:ext>
            </a:extLst>
          </p:cNvPr>
          <p:cNvSpPr txBox="1"/>
          <p:nvPr/>
        </p:nvSpPr>
        <p:spPr>
          <a:xfrm>
            <a:off x="2601951" y="3512633"/>
            <a:ext cx="6895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cs typeface="Calibri"/>
              </a:rPr>
              <a:t>34%</a:t>
            </a:r>
          </a:p>
        </p:txBody>
      </p:sp>
      <p:sp>
        <p:nvSpPr>
          <p:cNvPr id="13" name="TextBox 12">
            <a:extLst>
              <a:ext uri="{FF2B5EF4-FFF2-40B4-BE49-F238E27FC236}">
                <a16:creationId xmlns:a16="http://schemas.microsoft.com/office/drawing/2014/main" id="{6FC6C35D-38D7-B6B2-25A5-9484DBF6F049}"/>
              </a:ext>
            </a:extLst>
          </p:cNvPr>
          <p:cNvSpPr txBox="1"/>
          <p:nvPr/>
        </p:nvSpPr>
        <p:spPr>
          <a:xfrm>
            <a:off x="7917365" y="4070194"/>
            <a:ext cx="6895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cs typeface="Calibri"/>
              </a:rPr>
              <a:t>86%</a:t>
            </a:r>
          </a:p>
        </p:txBody>
      </p:sp>
      <p:sp>
        <p:nvSpPr>
          <p:cNvPr id="14" name="TextBox 13">
            <a:extLst>
              <a:ext uri="{FF2B5EF4-FFF2-40B4-BE49-F238E27FC236}">
                <a16:creationId xmlns:a16="http://schemas.microsoft.com/office/drawing/2014/main" id="{4012E402-5836-3D63-AFD9-DB822323606F}"/>
              </a:ext>
            </a:extLst>
          </p:cNvPr>
          <p:cNvSpPr txBox="1"/>
          <p:nvPr/>
        </p:nvSpPr>
        <p:spPr>
          <a:xfrm>
            <a:off x="3047999" y="2704169"/>
            <a:ext cx="6895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cs typeface="Calibri"/>
              </a:rPr>
              <a:t>7%</a:t>
            </a:r>
          </a:p>
        </p:txBody>
      </p:sp>
      <p:sp>
        <p:nvSpPr>
          <p:cNvPr id="15" name="TextBox 14">
            <a:extLst>
              <a:ext uri="{FF2B5EF4-FFF2-40B4-BE49-F238E27FC236}">
                <a16:creationId xmlns:a16="http://schemas.microsoft.com/office/drawing/2014/main" id="{EC96003C-8783-63C3-A8B9-3D0274ED2296}"/>
              </a:ext>
            </a:extLst>
          </p:cNvPr>
          <p:cNvSpPr txBox="1"/>
          <p:nvPr/>
        </p:nvSpPr>
        <p:spPr>
          <a:xfrm>
            <a:off x="3391828" y="2704169"/>
            <a:ext cx="4572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cs typeface="Calibri"/>
              </a:rPr>
              <a:t>7%</a:t>
            </a:r>
          </a:p>
        </p:txBody>
      </p:sp>
      <p:sp>
        <p:nvSpPr>
          <p:cNvPr id="16" name="TextBox 15">
            <a:extLst>
              <a:ext uri="{FF2B5EF4-FFF2-40B4-BE49-F238E27FC236}">
                <a16:creationId xmlns:a16="http://schemas.microsoft.com/office/drawing/2014/main" id="{F4EC28F6-7DAF-47C7-ABF2-9D0B08F0954F}"/>
              </a:ext>
            </a:extLst>
          </p:cNvPr>
          <p:cNvSpPr txBox="1"/>
          <p:nvPr/>
        </p:nvSpPr>
        <p:spPr>
          <a:xfrm>
            <a:off x="7805853" y="2704170"/>
            <a:ext cx="6895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cs typeface="Calibri"/>
              </a:rPr>
              <a:t>7%</a:t>
            </a:r>
          </a:p>
        </p:txBody>
      </p:sp>
      <p:sp>
        <p:nvSpPr>
          <p:cNvPr id="17" name="TextBox 16">
            <a:extLst>
              <a:ext uri="{FF2B5EF4-FFF2-40B4-BE49-F238E27FC236}">
                <a16:creationId xmlns:a16="http://schemas.microsoft.com/office/drawing/2014/main" id="{1FCCB0E7-716E-0474-43CF-A71BAD23DB0A}"/>
              </a:ext>
            </a:extLst>
          </p:cNvPr>
          <p:cNvSpPr txBox="1"/>
          <p:nvPr/>
        </p:nvSpPr>
        <p:spPr>
          <a:xfrm>
            <a:off x="8093926" y="2611243"/>
            <a:ext cx="6895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cs typeface="Calibri"/>
              </a:rPr>
              <a:t>4%</a:t>
            </a:r>
          </a:p>
        </p:txBody>
      </p:sp>
      <p:sp>
        <p:nvSpPr>
          <p:cNvPr id="18" name="TextBox 17">
            <a:extLst>
              <a:ext uri="{FF2B5EF4-FFF2-40B4-BE49-F238E27FC236}">
                <a16:creationId xmlns:a16="http://schemas.microsoft.com/office/drawing/2014/main" id="{9D0307E0-8BA4-6D3F-853D-73BEDE3432DC}"/>
              </a:ext>
            </a:extLst>
          </p:cNvPr>
          <p:cNvSpPr txBox="1"/>
          <p:nvPr/>
        </p:nvSpPr>
        <p:spPr>
          <a:xfrm>
            <a:off x="7499194" y="2750633"/>
            <a:ext cx="6895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cs typeface="Calibri"/>
              </a:rPr>
              <a:t>3%</a:t>
            </a:r>
          </a:p>
        </p:txBody>
      </p:sp>
    </p:spTree>
    <p:extLst>
      <p:ext uri="{BB962C8B-B14F-4D97-AF65-F5344CB8AC3E}">
        <p14:creationId xmlns:p14="http://schemas.microsoft.com/office/powerpoint/2010/main" val="3695473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diritto 4">
            <a:extLst>
              <a:ext uri="{FF2B5EF4-FFF2-40B4-BE49-F238E27FC236}">
                <a16:creationId xmlns:a16="http://schemas.microsoft.com/office/drawing/2014/main" id="{2ADE276E-D28C-427E-A7EC-2FE9D17A59F8}"/>
              </a:ext>
            </a:extLst>
          </p:cNvPr>
          <p:cNvCxnSpPr>
            <a:cxnSpLocks/>
          </p:cNvCxnSpPr>
          <p:nvPr/>
        </p:nvCxnSpPr>
        <p:spPr>
          <a:xfrm flipV="1">
            <a:off x="0" y="988292"/>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EE5AE3A9-D378-42C7-A584-1A6D76B71E99}"/>
              </a:ext>
            </a:extLst>
          </p:cNvPr>
          <p:cNvCxnSpPr>
            <a:cxnSpLocks/>
          </p:cNvCxnSpPr>
          <p:nvPr/>
        </p:nvCxnSpPr>
        <p:spPr>
          <a:xfrm flipV="1">
            <a:off x="0" y="5869708"/>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7ACB0E1F-442A-2F37-E5E4-31C0902C2A76}"/>
              </a:ext>
            </a:extLst>
          </p:cNvPr>
          <p:cNvSpPr txBox="1"/>
          <p:nvPr/>
        </p:nvSpPr>
        <p:spPr>
          <a:xfrm>
            <a:off x="838900" y="1634608"/>
            <a:ext cx="6744147" cy="2826448"/>
          </a:xfrm>
          <a:prstGeom prst="rect">
            <a:avLst/>
          </a:prstGeom>
          <a:noFill/>
        </p:spPr>
        <p:txBody>
          <a:bodyPr wrap="square">
            <a:spAutoFit/>
          </a:bodyPr>
          <a:lstStyle/>
          <a:p>
            <a:pPr algn="just">
              <a:lnSpc>
                <a:spcPts val="1920"/>
              </a:lnSpc>
            </a:pPr>
            <a:r>
              <a:rPr lang="it-IT" sz="1400" dirty="0">
                <a:solidFill>
                  <a:srgbClr val="0A51A1"/>
                </a:solidFill>
                <a:latin typeface="Titillium Web" panose="00000500000000000000" pitchFamily="2" charset="0"/>
                <a:ea typeface="Microsoft YaHei" panose="020B0503020204020204" pitchFamily="34" charset="-122"/>
              </a:rPr>
              <a:t>Per trasformare un patrimonio immobiliare inutilizzato e inattivo da detrattore ambientale a fattore di sviluppo territoriale, va tenuto conto che, come rilevato nell’ultimo rapporto del Dipartimento del Tesoro del Ministero dell’Economia e delle Finanze (MEF), il patrimonio immobiliare pubblico appartiene in gran parte alle Amministrazioni locali. Dalla rilevazione emerge, infatti, che il </a:t>
            </a:r>
            <a:r>
              <a:rPr lang="it-IT" sz="1400" b="1" dirty="0">
                <a:solidFill>
                  <a:srgbClr val="0A51A1"/>
                </a:solidFill>
                <a:latin typeface="Titillium Web" panose="00000500000000000000" pitchFamily="2" charset="0"/>
                <a:ea typeface="Microsoft YaHei" panose="020B0503020204020204" pitchFamily="34" charset="-122"/>
              </a:rPr>
              <a:t>74%</a:t>
            </a:r>
            <a:r>
              <a:rPr lang="it-IT" sz="1400" dirty="0">
                <a:solidFill>
                  <a:srgbClr val="0A51A1"/>
                </a:solidFill>
                <a:latin typeface="Titillium Web" panose="00000500000000000000" pitchFamily="2" charset="0"/>
                <a:ea typeface="Microsoft YaHei" panose="020B0503020204020204" pitchFamily="34" charset="-122"/>
              </a:rPr>
              <a:t> del valore dei fabbricati pubblici, complessivamente stimato in </a:t>
            </a:r>
            <a:r>
              <a:rPr lang="it-IT" sz="1400" b="1" dirty="0">
                <a:solidFill>
                  <a:srgbClr val="0A51A1"/>
                </a:solidFill>
                <a:latin typeface="Titillium Web" panose="00000500000000000000" pitchFamily="2" charset="0"/>
                <a:ea typeface="Microsoft YaHei" panose="020B0503020204020204" pitchFamily="34" charset="-122"/>
              </a:rPr>
              <a:t>297 miliardi di euro</a:t>
            </a:r>
            <a:r>
              <a:rPr lang="it-IT" sz="1400" dirty="0">
                <a:solidFill>
                  <a:srgbClr val="0A51A1"/>
                </a:solidFill>
                <a:latin typeface="Titillium Web" panose="00000500000000000000" pitchFamily="2" charset="0"/>
                <a:ea typeface="Microsoft YaHei" panose="020B0503020204020204" pitchFamily="34" charset="-122"/>
              </a:rPr>
              <a:t>, è di proprietà delle Amministrazioni locali e solo il </a:t>
            </a:r>
            <a:r>
              <a:rPr lang="it-IT" sz="1400" b="1" dirty="0">
                <a:solidFill>
                  <a:srgbClr val="0A51A1"/>
                </a:solidFill>
                <a:latin typeface="Titillium Web" panose="00000500000000000000" pitchFamily="2" charset="0"/>
                <a:ea typeface="Microsoft YaHei" panose="020B0503020204020204" pitchFamily="34" charset="-122"/>
              </a:rPr>
              <a:t>17%</a:t>
            </a:r>
            <a:r>
              <a:rPr lang="it-IT" sz="1400" dirty="0">
                <a:solidFill>
                  <a:srgbClr val="0A51A1"/>
                </a:solidFill>
                <a:latin typeface="Titillium Web" panose="00000500000000000000" pitchFamily="2" charset="0"/>
                <a:ea typeface="Microsoft YaHei" panose="020B0503020204020204" pitchFamily="34" charset="-122"/>
              </a:rPr>
              <a:t> delle Amministrazioni centrali.</a:t>
            </a:r>
          </a:p>
          <a:p>
            <a:pPr algn="just">
              <a:lnSpc>
                <a:spcPts val="1920"/>
              </a:lnSpc>
            </a:pPr>
            <a:r>
              <a:rPr lang="it-IT" sz="1400" dirty="0">
                <a:solidFill>
                  <a:srgbClr val="0A51A1"/>
                </a:solidFill>
                <a:latin typeface="Titillium Web" panose="00000500000000000000" pitchFamily="2" charset="0"/>
                <a:ea typeface="Microsoft YaHei" panose="020B0503020204020204" pitchFamily="34" charset="-122"/>
              </a:rPr>
              <a:t>Pertanto, un’operazione di valorizzazione o di finanza immobiliare che produca un effetto positivo in termini di economia reale è possibile solo attraverso il </a:t>
            </a:r>
            <a:r>
              <a:rPr lang="it-IT" sz="1400" b="1" dirty="0">
                <a:solidFill>
                  <a:srgbClr val="0A51A1"/>
                </a:solidFill>
                <a:latin typeface="Titillium Web" panose="00000500000000000000" pitchFamily="2" charset="0"/>
                <a:ea typeface="Microsoft YaHei" panose="020B0503020204020204" pitchFamily="34" charset="-122"/>
              </a:rPr>
              <a:t>coinvolgimento del sistema delle autonomie </a:t>
            </a:r>
            <a:r>
              <a:rPr lang="it-IT" sz="1400" dirty="0">
                <a:solidFill>
                  <a:srgbClr val="0A51A1"/>
                </a:solidFill>
                <a:latin typeface="Titillium Web" panose="00000500000000000000" pitchFamily="2" charset="0"/>
                <a:ea typeface="Microsoft YaHei" panose="020B0503020204020204" pitchFamily="34" charset="-122"/>
              </a:rPr>
              <a:t>facendo rete con tutti i soggetti che possono sostenere l’azione sui territori.</a:t>
            </a:r>
          </a:p>
        </p:txBody>
      </p:sp>
      <p:pic>
        <p:nvPicPr>
          <p:cNvPr id="7" name="Immagine 6">
            <a:extLst>
              <a:ext uri="{FF2B5EF4-FFF2-40B4-BE49-F238E27FC236}">
                <a16:creationId xmlns:a16="http://schemas.microsoft.com/office/drawing/2014/main" id="{C2B17204-8950-3FA7-98F4-12D42550EAAC}"/>
              </a:ext>
            </a:extLst>
          </p:cNvPr>
          <p:cNvPicPr>
            <a:picLocks noChangeAspect="1"/>
          </p:cNvPicPr>
          <p:nvPr/>
        </p:nvPicPr>
        <p:blipFill rotWithShape="1">
          <a:blip r:embed="rId2"/>
          <a:srcRect l="2020" r="6558"/>
          <a:stretch/>
        </p:blipFill>
        <p:spPr>
          <a:xfrm>
            <a:off x="7682352" y="1194799"/>
            <a:ext cx="4162903" cy="3283036"/>
          </a:xfrm>
          <a:prstGeom prst="rect">
            <a:avLst/>
          </a:prstGeom>
        </p:spPr>
      </p:pic>
      <p:sp>
        <p:nvSpPr>
          <p:cNvPr id="10" name="Text Box 1">
            <a:extLst>
              <a:ext uri="{FF2B5EF4-FFF2-40B4-BE49-F238E27FC236}">
                <a16:creationId xmlns:a16="http://schemas.microsoft.com/office/drawing/2014/main" id="{C31C4D56-B23F-1802-6B7E-0869679BF223}"/>
              </a:ext>
            </a:extLst>
          </p:cNvPr>
          <p:cNvSpPr txBox="1">
            <a:spLocks noChangeArrowheads="1"/>
          </p:cNvSpPr>
          <p:nvPr/>
        </p:nvSpPr>
        <p:spPr bwMode="auto">
          <a:xfrm>
            <a:off x="155395" y="248796"/>
            <a:ext cx="2965310" cy="541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FontTx/>
              <a:buNone/>
            </a:pPr>
            <a:r>
              <a:rPr lang="it-IT" altLang="it-IT" sz="1400" dirty="0">
                <a:solidFill>
                  <a:srgbClr val="0A51A1"/>
                </a:solidFill>
                <a:latin typeface="Titillium Web Black" panose="00000A00000000000000" pitchFamily="2" charset="0"/>
              </a:rPr>
              <a:t>Il supporto dell’Agenzia del Demanio agli enti locali territoriali </a:t>
            </a:r>
          </a:p>
        </p:txBody>
      </p:sp>
      <p:sp>
        <p:nvSpPr>
          <p:cNvPr id="14" name="Text Box 2">
            <a:extLst>
              <a:ext uri="{FF2B5EF4-FFF2-40B4-BE49-F238E27FC236}">
                <a16:creationId xmlns:a16="http://schemas.microsoft.com/office/drawing/2014/main" id="{671E59CB-33B2-6066-62C4-644C917C3210}"/>
              </a:ext>
            </a:extLst>
          </p:cNvPr>
          <p:cNvSpPr txBox="1">
            <a:spLocks noChangeArrowheads="1"/>
          </p:cNvSpPr>
          <p:nvPr/>
        </p:nvSpPr>
        <p:spPr bwMode="auto">
          <a:xfrm>
            <a:off x="188948" y="1186578"/>
            <a:ext cx="12003051"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SzTx/>
            </a:pPr>
            <a:r>
              <a:rPr lang="it-IT" altLang="it-IT" sz="2000" b="1" dirty="0">
                <a:solidFill>
                  <a:srgbClr val="0A51A1"/>
                </a:solidFill>
                <a:latin typeface="Titillium Web" panose="00000500000000000000" pitchFamily="2" charset="0"/>
              </a:rPr>
              <a:t>PROMOZIONE DI SINERGIE CON GLI ENTI PUBBLICI</a:t>
            </a:r>
          </a:p>
        </p:txBody>
      </p:sp>
      <p:sp>
        <p:nvSpPr>
          <p:cNvPr id="15" name="CasellaDiTesto 14">
            <a:extLst>
              <a:ext uri="{FF2B5EF4-FFF2-40B4-BE49-F238E27FC236}">
                <a16:creationId xmlns:a16="http://schemas.microsoft.com/office/drawing/2014/main" id="{63EC4CC2-69D5-41FC-4526-7B2B47202CE9}"/>
              </a:ext>
            </a:extLst>
          </p:cNvPr>
          <p:cNvSpPr txBox="1"/>
          <p:nvPr/>
        </p:nvSpPr>
        <p:spPr>
          <a:xfrm>
            <a:off x="838899" y="4514996"/>
            <a:ext cx="10765725" cy="1303562"/>
          </a:xfrm>
          <a:prstGeom prst="rect">
            <a:avLst/>
          </a:prstGeom>
          <a:noFill/>
        </p:spPr>
        <p:txBody>
          <a:bodyPr wrap="square">
            <a:spAutoFit/>
          </a:bodyPr>
          <a:lstStyle/>
          <a:p>
            <a:pPr algn="just">
              <a:lnSpc>
                <a:spcPts val="1900"/>
              </a:lnSpc>
            </a:pPr>
            <a:r>
              <a:rPr lang="it-IT" sz="1400" dirty="0">
                <a:solidFill>
                  <a:srgbClr val="0A51A1"/>
                </a:solidFill>
                <a:latin typeface="Titillium Web" panose="00000500000000000000" pitchFamily="2" charset="0"/>
                <a:ea typeface="Microsoft YaHei" panose="020B0503020204020204" pitchFamily="34" charset="-122"/>
              </a:rPr>
              <a:t>Questo approccio è evidente nel nuovo modello di pianificazione avviato dall’Agenzia del Demanio, denominato </a:t>
            </a:r>
            <a:r>
              <a:rPr lang="it-IT" sz="1400" b="1" dirty="0">
                <a:solidFill>
                  <a:srgbClr val="0A51A1"/>
                </a:solidFill>
                <a:latin typeface="Titillium Web" panose="00000500000000000000" pitchFamily="2" charset="0"/>
                <a:ea typeface="Microsoft YaHei" panose="020B0503020204020204" pitchFamily="34" charset="-122"/>
              </a:rPr>
              <a:t>“Piano Città”</a:t>
            </a:r>
            <a:r>
              <a:rPr lang="it-IT" sz="1400" dirty="0">
                <a:solidFill>
                  <a:srgbClr val="0A51A1"/>
                </a:solidFill>
                <a:latin typeface="Titillium Web" panose="00000500000000000000" pitchFamily="2" charset="0"/>
                <a:ea typeface="Microsoft YaHei" panose="020B0503020204020204" pitchFamily="34" charset="-122"/>
              </a:rPr>
              <a:t>,</a:t>
            </a:r>
            <a:r>
              <a:rPr lang="it-IT" sz="1400" b="1" dirty="0">
                <a:solidFill>
                  <a:srgbClr val="0A51A1"/>
                </a:solidFill>
                <a:latin typeface="Titillium Web" panose="00000500000000000000" pitchFamily="2" charset="0"/>
                <a:ea typeface="Microsoft YaHei" panose="020B0503020204020204" pitchFamily="34" charset="-122"/>
              </a:rPr>
              <a:t> </a:t>
            </a:r>
            <a:r>
              <a:rPr lang="it-IT" sz="1400" dirty="0">
                <a:solidFill>
                  <a:srgbClr val="0A51A1"/>
                </a:solidFill>
                <a:latin typeface="Titillium Web" panose="00000500000000000000" pitchFamily="2" charset="0"/>
                <a:ea typeface="Microsoft YaHei" panose="020B0503020204020204" pitchFamily="34" charset="-122"/>
              </a:rPr>
              <a:t>che si traduce in accordi tra i diversi soggetti istituzionali che, per ruolo o competenza, possono contribuire a una </a:t>
            </a:r>
            <a:r>
              <a:rPr lang="it-IT" sz="1400" u="sng" dirty="0">
                <a:solidFill>
                  <a:srgbClr val="0A51A1"/>
                </a:solidFill>
                <a:latin typeface="Titillium Web" panose="00000500000000000000" pitchFamily="2" charset="0"/>
                <a:ea typeface="Microsoft YaHei" panose="020B0503020204020204" pitchFamily="34" charset="-122"/>
              </a:rPr>
              <a:t>pianificazione integrata dei fabbisogni delle pubbliche amministrazioni presenti sul territorio e, più in generale, a una più consapevole ed efficace programmazione degli interventi pubblici e una più efficiente allocazione delle risorse finanziarie, con particolare riguardo agli obiettivi di attuazione del Piano Nazionale di Ripresa e Resilienza (</a:t>
            </a:r>
            <a:r>
              <a:rPr lang="it-IT" sz="1400" u="sng" dirty="0" err="1">
                <a:solidFill>
                  <a:srgbClr val="0A51A1"/>
                </a:solidFill>
                <a:latin typeface="Titillium Web" panose="00000500000000000000" pitchFamily="2" charset="0"/>
                <a:ea typeface="Microsoft YaHei" panose="020B0503020204020204" pitchFamily="34" charset="-122"/>
              </a:rPr>
              <a:t>Pnrr</a:t>
            </a:r>
            <a:r>
              <a:rPr lang="it-IT" sz="1400" u="sng" dirty="0">
                <a:solidFill>
                  <a:srgbClr val="0A51A1"/>
                </a:solidFill>
                <a:latin typeface="Titillium Web" panose="00000500000000000000" pitchFamily="2" charset="0"/>
                <a:ea typeface="Microsoft YaHei" panose="020B0503020204020204" pitchFamily="34" charset="-122"/>
              </a:rPr>
              <a:t>) e nel pieno rispetto delle autonomie territoriali, unici decisori della finalizzazione del loro patrimonio.</a:t>
            </a:r>
          </a:p>
        </p:txBody>
      </p:sp>
      <p:pic>
        <p:nvPicPr>
          <p:cNvPr id="3" name="Immagine 2">
            <a:extLst>
              <a:ext uri="{FF2B5EF4-FFF2-40B4-BE49-F238E27FC236}">
                <a16:creationId xmlns:a16="http://schemas.microsoft.com/office/drawing/2014/main" id="{D00364F9-0A70-A36E-F682-F6D8DFEBCD6B}"/>
              </a:ext>
            </a:extLst>
          </p:cNvPr>
          <p:cNvPicPr>
            <a:picLocks noChangeAspect="1"/>
          </p:cNvPicPr>
          <p:nvPr/>
        </p:nvPicPr>
        <p:blipFill>
          <a:blip r:embed="rId3"/>
          <a:stretch>
            <a:fillRect/>
          </a:stretch>
        </p:blipFill>
        <p:spPr>
          <a:xfrm>
            <a:off x="2605576" y="5955782"/>
            <a:ext cx="6728294" cy="839908"/>
          </a:xfrm>
          <a:prstGeom prst="rect">
            <a:avLst/>
          </a:prstGeom>
        </p:spPr>
      </p:pic>
      <p:pic>
        <p:nvPicPr>
          <p:cNvPr id="4" name="Immagine 3">
            <a:extLst>
              <a:ext uri="{FF2B5EF4-FFF2-40B4-BE49-F238E27FC236}">
                <a16:creationId xmlns:a16="http://schemas.microsoft.com/office/drawing/2014/main" id="{463EDEA0-6E5D-3FE9-6F0A-9D7ACD660BD3}"/>
              </a:ext>
            </a:extLst>
          </p:cNvPr>
          <p:cNvPicPr/>
          <p:nvPr/>
        </p:nvPicPr>
        <p:blipFill rotWithShape="1">
          <a:blip r:embed="rId4">
            <a:extLst>
              <a:ext uri="{28A0092B-C50C-407E-A947-70E740481C1C}">
                <a14:useLocalDpi xmlns:a14="http://schemas.microsoft.com/office/drawing/2010/main" val="0"/>
              </a:ext>
            </a:extLst>
          </a:blip>
          <a:srcRect t="39020" b="38564"/>
          <a:stretch/>
        </p:blipFill>
        <p:spPr bwMode="auto">
          <a:xfrm>
            <a:off x="3271713" y="193417"/>
            <a:ext cx="8399356" cy="5127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94751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diritto 4">
            <a:extLst>
              <a:ext uri="{FF2B5EF4-FFF2-40B4-BE49-F238E27FC236}">
                <a16:creationId xmlns:a16="http://schemas.microsoft.com/office/drawing/2014/main" id="{2ADE276E-D28C-427E-A7EC-2FE9D17A59F8}"/>
              </a:ext>
            </a:extLst>
          </p:cNvPr>
          <p:cNvCxnSpPr>
            <a:cxnSpLocks/>
          </p:cNvCxnSpPr>
          <p:nvPr/>
        </p:nvCxnSpPr>
        <p:spPr>
          <a:xfrm flipV="1">
            <a:off x="0" y="988292"/>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EE5AE3A9-D378-42C7-A584-1A6D76B71E99}"/>
              </a:ext>
            </a:extLst>
          </p:cNvPr>
          <p:cNvCxnSpPr>
            <a:cxnSpLocks/>
          </p:cNvCxnSpPr>
          <p:nvPr/>
        </p:nvCxnSpPr>
        <p:spPr>
          <a:xfrm flipV="1">
            <a:off x="0" y="5869708"/>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 Box 1">
            <a:extLst>
              <a:ext uri="{FF2B5EF4-FFF2-40B4-BE49-F238E27FC236}">
                <a16:creationId xmlns:a16="http://schemas.microsoft.com/office/drawing/2014/main" id="{C31C4D56-B23F-1802-6B7E-0869679BF223}"/>
              </a:ext>
            </a:extLst>
          </p:cNvPr>
          <p:cNvSpPr txBox="1">
            <a:spLocks noChangeArrowheads="1"/>
          </p:cNvSpPr>
          <p:nvPr/>
        </p:nvSpPr>
        <p:spPr bwMode="auto">
          <a:xfrm>
            <a:off x="155395" y="248796"/>
            <a:ext cx="2965310" cy="541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FontTx/>
              <a:buNone/>
            </a:pPr>
            <a:r>
              <a:rPr lang="it-IT" altLang="it-IT" sz="1400" dirty="0">
                <a:solidFill>
                  <a:srgbClr val="0A51A1"/>
                </a:solidFill>
                <a:latin typeface="Titillium Web Black" panose="00000A00000000000000" pitchFamily="2" charset="0"/>
              </a:rPr>
              <a:t>Il supporto dell’Agenzia del Demanio agli enti locali territoriali </a:t>
            </a:r>
          </a:p>
        </p:txBody>
      </p:sp>
      <p:sp>
        <p:nvSpPr>
          <p:cNvPr id="14" name="Text Box 2">
            <a:extLst>
              <a:ext uri="{FF2B5EF4-FFF2-40B4-BE49-F238E27FC236}">
                <a16:creationId xmlns:a16="http://schemas.microsoft.com/office/drawing/2014/main" id="{671E59CB-33B2-6066-62C4-644C917C3210}"/>
              </a:ext>
            </a:extLst>
          </p:cNvPr>
          <p:cNvSpPr txBox="1">
            <a:spLocks noChangeArrowheads="1"/>
          </p:cNvSpPr>
          <p:nvPr/>
        </p:nvSpPr>
        <p:spPr bwMode="auto">
          <a:xfrm>
            <a:off x="272841" y="1162635"/>
            <a:ext cx="10507012"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a:lnSpc>
                <a:spcPct val="100000"/>
              </a:lnSpc>
              <a:spcBef>
                <a:spcPct val="0"/>
              </a:spcBef>
              <a:buClrTx/>
              <a:buSzTx/>
            </a:pPr>
            <a:r>
              <a:rPr lang="it-IT" sz="2000" b="1" dirty="0">
                <a:solidFill>
                  <a:srgbClr val="0A51A1"/>
                </a:solidFill>
                <a:latin typeface="Titillium Web" panose="00000500000000000000" pitchFamily="2" charset="0"/>
              </a:rPr>
              <a:t>L’INVERSIONE DI PARADIGMA: dalla centralità dell’immobile alla centralità del Territorio</a:t>
            </a:r>
          </a:p>
          <a:p>
            <a:pPr eaLnBrk="1" hangingPunct="1">
              <a:lnSpc>
                <a:spcPct val="100000"/>
              </a:lnSpc>
              <a:spcBef>
                <a:spcPct val="0"/>
              </a:spcBef>
              <a:buClrTx/>
              <a:buSzTx/>
            </a:pPr>
            <a:endParaRPr lang="it-IT" altLang="it-IT" sz="2000" b="1" dirty="0">
              <a:solidFill>
                <a:srgbClr val="0A51A1"/>
              </a:solidFill>
              <a:latin typeface="Titillium Web" panose="00000500000000000000" pitchFamily="2" charset="0"/>
            </a:endParaRPr>
          </a:p>
        </p:txBody>
      </p:sp>
      <p:pic>
        <p:nvPicPr>
          <p:cNvPr id="6" name="Immagine 5">
            <a:extLst>
              <a:ext uri="{FF2B5EF4-FFF2-40B4-BE49-F238E27FC236}">
                <a16:creationId xmlns:a16="http://schemas.microsoft.com/office/drawing/2014/main" id="{89CB51B8-D11B-DDE2-9594-6B58EE7EA497}"/>
              </a:ext>
            </a:extLst>
          </p:cNvPr>
          <p:cNvPicPr>
            <a:picLocks noChangeAspect="1"/>
          </p:cNvPicPr>
          <p:nvPr/>
        </p:nvPicPr>
        <p:blipFill>
          <a:blip r:embed="rId2"/>
          <a:stretch>
            <a:fillRect/>
          </a:stretch>
        </p:blipFill>
        <p:spPr>
          <a:xfrm>
            <a:off x="1034042" y="1517669"/>
            <a:ext cx="10101129" cy="4284616"/>
          </a:xfrm>
          <a:prstGeom prst="rect">
            <a:avLst/>
          </a:prstGeom>
        </p:spPr>
      </p:pic>
      <p:sp>
        <p:nvSpPr>
          <p:cNvPr id="3" name="CasellaDiTesto 2"/>
          <p:cNvSpPr txBox="1"/>
          <p:nvPr/>
        </p:nvSpPr>
        <p:spPr>
          <a:xfrm>
            <a:off x="1866900" y="5118646"/>
            <a:ext cx="838200" cy="348704"/>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endParaRPr lang="it-IT" dirty="0"/>
          </a:p>
        </p:txBody>
      </p:sp>
      <p:sp>
        <p:nvSpPr>
          <p:cNvPr id="11" name="CasellaDiTesto 10">
            <a:extLst>
              <a:ext uri="{FF2B5EF4-FFF2-40B4-BE49-F238E27FC236}">
                <a16:creationId xmlns:a16="http://schemas.microsoft.com/office/drawing/2014/main" id="{0A34EAC7-8904-8441-AE40-54D3BBB7758A}"/>
              </a:ext>
            </a:extLst>
          </p:cNvPr>
          <p:cNvSpPr txBox="1"/>
          <p:nvPr/>
        </p:nvSpPr>
        <p:spPr>
          <a:xfrm>
            <a:off x="1255924" y="5158737"/>
            <a:ext cx="1983952" cy="323165"/>
          </a:xfrm>
          <a:prstGeom prst="rect">
            <a:avLst/>
          </a:prstGeom>
          <a:noFill/>
        </p:spPr>
        <p:txBody>
          <a:bodyPr wrap="square" rtlCol="0">
            <a:spAutoFit/>
          </a:bodyPr>
          <a:lstStyle/>
          <a:p>
            <a:pPr algn="ctr">
              <a:spcBef>
                <a:spcPts val="600"/>
              </a:spcBef>
            </a:pPr>
            <a:r>
              <a:rPr lang="it-IT" sz="1500" b="1" i="1" dirty="0">
                <a:latin typeface="Arial" panose="020B0604020202020204" pitchFamily="34" charset="0"/>
                <a:cs typeface="Arial" panose="020B0604020202020204" pitchFamily="34" charset="0"/>
                <a:sym typeface="Georgia" pitchFamily="18" charset="0"/>
              </a:rPr>
              <a:t>D.lgs. 85/10</a:t>
            </a:r>
          </a:p>
        </p:txBody>
      </p:sp>
      <p:sp>
        <p:nvSpPr>
          <p:cNvPr id="15" name="CasellaDiTesto 14">
            <a:extLst>
              <a:ext uri="{FF2B5EF4-FFF2-40B4-BE49-F238E27FC236}">
                <a16:creationId xmlns:a16="http://schemas.microsoft.com/office/drawing/2014/main" id="{0A34EAC7-8904-8441-AE40-54D3BBB7758A}"/>
              </a:ext>
            </a:extLst>
          </p:cNvPr>
          <p:cNvSpPr txBox="1"/>
          <p:nvPr/>
        </p:nvSpPr>
        <p:spPr>
          <a:xfrm>
            <a:off x="4639204" y="3573777"/>
            <a:ext cx="69956" cy="323165"/>
          </a:xfrm>
          <a:prstGeom prst="rect">
            <a:avLst/>
          </a:prstGeom>
          <a:noFill/>
        </p:spPr>
        <p:txBody>
          <a:bodyPr wrap="square" rtlCol="0">
            <a:spAutoFit/>
          </a:bodyPr>
          <a:lstStyle/>
          <a:p>
            <a:pPr algn="ctr">
              <a:spcBef>
                <a:spcPts val="600"/>
              </a:spcBef>
            </a:pPr>
            <a:r>
              <a:rPr lang="it-IT" sz="1500" b="1" i="1" dirty="0">
                <a:latin typeface="Arial" panose="020B0604020202020204" pitchFamily="34" charset="0"/>
                <a:cs typeface="Arial" panose="020B0604020202020204" pitchFamily="34" charset="0"/>
                <a:sym typeface="Georgia" pitchFamily="18" charset="0"/>
              </a:rPr>
              <a:t>.</a:t>
            </a:r>
          </a:p>
        </p:txBody>
      </p:sp>
      <p:sp>
        <p:nvSpPr>
          <p:cNvPr id="16" name="CasellaDiTesto 15">
            <a:extLst>
              <a:ext uri="{FF2B5EF4-FFF2-40B4-BE49-F238E27FC236}">
                <a16:creationId xmlns:a16="http://schemas.microsoft.com/office/drawing/2014/main" id="{0A34EAC7-8904-8441-AE40-54D3BBB7758A}"/>
              </a:ext>
            </a:extLst>
          </p:cNvPr>
          <p:cNvSpPr txBox="1"/>
          <p:nvPr/>
        </p:nvSpPr>
        <p:spPr>
          <a:xfrm>
            <a:off x="4311544" y="5151117"/>
            <a:ext cx="77576" cy="323165"/>
          </a:xfrm>
          <a:prstGeom prst="rect">
            <a:avLst/>
          </a:prstGeom>
          <a:noFill/>
        </p:spPr>
        <p:txBody>
          <a:bodyPr wrap="square" rtlCol="0">
            <a:spAutoFit/>
          </a:bodyPr>
          <a:lstStyle/>
          <a:p>
            <a:pPr algn="ctr">
              <a:spcBef>
                <a:spcPts val="600"/>
              </a:spcBef>
            </a:pPr>
            <a:r>
              <a:rPr lang="it-IT" sz="1500" b="1" i="1" dirty="0">
                <a:latin typeface="Arial" panose="020B0604020202020204" pitchFamily="34" charset="0"/>
                <a:cs typeface="Arial" panose="020B0604020202020204" pitchFamily="34" charset="0"/>
                <a:sym typeface="Georgia" pitchFamily="18" charset="0"/>
              </a:rPr>
              <a:t>.</a:t>
            </a:r>
          </a:p>
        </p:txBody>
      </p:sp>
      <p:pic>
        <p:nvPicPr>
          <p:cNvPr id="2" name="Immagine 1">
            <a:extLst>
              <a:ext uri="{FF2B5EF4-FFF2-40B4-BE49-F238E27FC236}">
                <a16:creationId xmlns:a16="http://schemas.microsoft.com/office/drawing/2014/main" id="{DA680138-5650-8EFE-D80B-4C88A6551A38}"/>
              </a:ext>
            </a:extLst>
          </p:cNvPr>
          <p:cNvPicPr>
            <a:picLocks noChangeAspect="1"/>
          </p:cNvPicPr>
          <p:nvPr/>
        </p:nvPicPr>
        <p:blipFill>
          <a:blip r:embed="rId3"/>
          <a:stretch>
            <a:fillRect/>
          </a:stretch>
        </p:blipFill>
        <p:spPr>
          <a:xfrm>
            <a:off x="2605576" y="5955782"/>
            <a:ext cx="6728294" cy="839908"/>
          </a:xfrm>
          <a:prstGeom prst="rect">
            <a:avLst/>
          </a:prstGeom>
        </p:spPr>
      </p:pic>
      <p:pic>
        <p:nvPicPr>
          <p:cNvPr id="4" name="Immagine 3">
            <a:extLst>
              <a:ext uri="{FF2B5EF4-FFF2-40B4-BE49-F238E27FC236}">
                <a16:creationId xmlns:a16="http://schemas.microsoft.com/office/drawing/2014/main" id="{7C117956-3E31-DB54-648F-863E427BC5BF}"/>
              </a:ext>
            </a:extLst>
          </p:cNvPr>
          <p:cNvPicPr/>
          <p:nvPr/>
        </p:nvPicPr>
        <p:blipFill rotWithShape="1">
          <a:blip r:embed="rId4">
            <a:extLst>
              <a:ext uri="{28A0092B-C50C-407E-A947-70E740481C1C}">
                <a14:useLocalDpi xmlns:a14="http://schemas.microsoft.com/office/drawing/2010/main" val="0"/>
              </a:ext>
            </a:extLst>
          </a:blip>
          <a:srcRect t="39020" b="38564"/>
          <a:stretch/>
        </p:blipFill>
        <p:spPr bwMode="auto">
          <a:xfrm>
            <a:off x="3271713" y="193417"/>
            <a:ext cx="8399356" cy="5127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9147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diritto 4">
            <a:extLst>
              <a:ext uri="{FF2B5EF4-FFF2-40B4-BE49-F238E27FC236}">
                <a16:creationId xmlns:a16="http://schemas.microsoft.com/office/drawing/2014/main" id="{2ADE276E-D28C-427E-A7EC-2FE9D17A59F8}"/>
              </a:ext>
            </a:extLst>
          </p:cNvPr>
          <p:cNvCxnSpPr>
            <a:cxnSpLocks/>
          </p:cNvCxnSpPr>
          <p:nvPr/>
        </p:nvCxnSpPr>
        <p:spPr>
          <a:xfrm flipV="1">
            <a:off x="0" y="988292"/>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EE5AE3A9-D378-42C7-A584-1A6D76B71E99}"/>
              </a:ext>
            </a:extLst>
          </p:cNvPr>
          <p:cNvCxnSpPr>
            <a:cxnSpLocks/>
          </p:cNvCxnSpPr>
          <p:nvPr/>
        </p:nvCxnSpPr>
        <p:spPr>
          <a:xfrm flipV="1">
            <a:off x="0" y="5869708"/>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 Box 1">
            <a:extLst>
              <a:ext uri="{FF2B5EF4-FFF2-40B4-BE49-F238E27FC236}">
                <a16:creationId xmlns:a16="http://schemas.microsoft.com/office/drawing/2014/main" id="{C31C4D56-B23F-1802-6B7E-0869679BF223}"/>
              </a:ext>
            </a:extLst>
          </p:cNvPr>
          <p:cNvSpPr txBox="1">
            <a:spLocks noChangeArrowheads="1"/>
          </p:cNvSpPr>
          <p:nvPr/>
        </p:nvSpPr>
        <p:spPr bwMode="auto">
          <a:xfrm>
            <a:off x="155395" y="248796"/>
            <a:ext cx="2965310" cy="541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FontTx/>
              <a:buNone/>
            </a:pPr>
            <a:r>
              <a:rPr lang="it-IT" altLang="it-IT" sz="1400" dirty="0">
                <a:solidFill>
                  <a:srgbClr val="0A51A1"/>
                </a:solidFill>
                <a:latin typeface="Titillium Web Black" panose="00000A00000000000000" pitchFamily="2" charset="0"/>
              </a:rPr>
              <a:t>Il supporto dell’Agenzia del Demanio agli enti locali territoriali </a:t>
            </a:r>
          </a:p>
        </p:txBody>
      </p:sp>
      <p:sp>
        <p:nvSpPr>
          <p:cNvPr id="14" name="Text Box 2">
            <a:extLst>
              <a:ext uri="{FF2B5EF4-FFF2-40B4-BE49-F238E27FC236}">
                <a16:creationId xmlns:a16="http://schemas.microsoft.com/office/drawing/2014/main" id="{671E59CB-33B2-6066-62C4-644C917C3210}"/>
              </a:ext>
            </a:extLst>
          </p:cNvPr>
          <p:cNvSpPr txBox="1">
            <a:spLocks noChangeArrowheads="1"/>
          </p:cNvSpPr>
          <p:nvPr/>
        </p:nvSpPr>
        <p:spPr bwMode="auto">
          <a:xfrm>
            <a:off x="747838" y="1131056"/>
            <a:ext cx="2906587"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SzTx/>
            </a:pPr>
            <a:r>
              <a:rPr lang="it-IT" altLang="it-IT" sz="2000" b="1" dirty="0">
                <a:solidFill>
                  <a:srgbClr val="0A51A1"/>
                </a:solidFill>
                <a:latin typeface="Titillium Web" panose="00000500000000000000" pitchFamily="2" charset="0"/>
              </a:rPr>
              <a:t>IL PIANO CITTA’</a:t>
            </a:r>
          </a:p>
        </p:txBody>
      </p:sp>
      <p:sp>
        <p:nvSpPr>
          <p:cNvPr id="2" name="CasellaDiTesto 1">
            <a:extLst>
              <a:ext uri="{FF2B5EF4-FFF2-40B4-BE49-F238E27FC236}">
                <a16:creationId xmlns:a16="http://schemas.microsoft.com/office/drawing/2014/main" id="{57FDFFDF-45BE-14AA-ED67-CD0D26208F16}"/>
              </a:ext>
            </a:extLst>
          </p:cNvPr>
          <p:cNvSpPr txBox="1"/>
          <p:nvPr/>
        </p:nvSpPr>
        <p:spPr>
          <a:xfrm>
            <a:off x="792922" y="1678846"/>
            <a:ext cx="3896623" cy="1303562"/>
          </a:xfrm>
          <a:prstGeom prst="rect">
            <a:avLst/>
          </a:prstGeom>
          <a:noFill/>
        </p:spPr>
        <p:txBody>
          <a:bodyPr wrap="square">
            <a:spAutoFit/>
          </a:bodyPr>
          <a:lstStyle/>
          <a:p>
            <a:pPr algn="just">
              <a:lnSpc>
                <a:spcPts val="1920"/>
              </a:lnSpc>
              <a:spcBef>
                <a:spcPts val="600"/>
              </a:spcBef>
            </a:pPr>
            <a:r>
              <a:rPr lang="it-IT" sz="1400" b="1" dirty="0">
                <a:solidFill>
                  <a:srgbClr val="0A51A1"/>
                </a:solidFill>
                <a:latin typeface="Titillium Web" panose="00000500000000000000" pitchFamily="2" charset="0"/>
                <a:ea typeface="Microsoft YaHei" panose="020B0503020204020204" pitchFamily="34" charset="-122"/>
              </a:rPr>
              <a:t>Il “Piano Città” potrà essere uno strumento di pianificazione per costruire una strategia immobiliare integrata che consideri tutti gli asset pubblici presenti su un territorio e i diversi fabbisogni.</a:t>
            </a:r>
          </a:p>
        </p:txBody>
      </p:sp>
      <p:pic>
        <p:nvPicPr>
          <p:cNvPr id="4" name="Immagine 3">
            <a:extLst>
              <a:ext uri="{FF2B5EF4-FFF2-40B4-BE49-F238E27FC236}">
                <a16:creationId xmlns:a16="http://schemas.microsoft.com/office/drawing/2014/main" id="{F9D3AC75-E7B7-3F50-D945-831AD960A179}"/>
              </a:ext>
            </a:extLst>
          </p:cNvPr>
          <p:cNvPicPr>
            <a:picLocks noChangeAspect="1"/>
          </p:cNvPicPr>
          <p:nvPr/>
        </p:nvPicPr>
        <p:blipFill rotWithShape="1">
          <a:blip r:embed="rId2"/>
          <a:srcRect l="52421"/>
          <a:stretch/>
        </p:blipFill>
        <p:spPr>
          <a:xfrm>
            <a:off x="7952416" y="1060292"/>
            <a:ext cx="4052544" cy="4561256"/>
          </a:xfrm>
          <a:prstGeom prst="rect">
            <a:avLst/>
          </a:prstGeom>
        </p:spPr>
      </p:pic>
      <p:sp>
        <p:nvSpPr>
          <p:cNvPr id="18" name="Ovale 17">
            <a:extLst>
              <a:ext uri="{FF2B5EF4-FFF2-40B4-BE49-F238E27FC236}">
                <a16:creationId xmlns:a16="http://schemas.microsoft.com/office/drawing/2014/main" id="{B4E8CB09-5FEB-6E46-52EF-6463FADA1BCE}"/>
              </a:ext>
            </a:extLst>
          </p:cNvPr>
          <p:cNvSpPr/>
          <p:nvPr/>
        </p:nvSpPr>
        <p:spPr>
          <a:xfrm>
            <a:off x="3182961" y="3997384"/>
            <a:ext cx="1783570" cy="1653995"/>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1200" dirty="0"/>
              <a:t>RIGENERAZIONE URBANA</a:t>
            </a:r>
          </a:p>
        </p:txBody>
      </p:sp>
      <p:sp>
        <p:nvSpPr>
          <p:cNvPr id="19" name="Ovale 18">
            <a:extLst>
              <a:ext uri="{FF2B5EF4-FFF2-40B4-BE49-F238E27FC236}">
                <a16:creationId xmlns:a16="http://schemas.microsoft.com/office/drawing/2014/main" id="{F073624F-401B-C88C-E146-136B83C46EEB}"/>
              </a:ext>
            </a:extLst>
          </p:cNvPr>
          <p:cNvSpPr/>
          <p:nvPr/>
        </p:nvSpPr>
        <p:spPr>
          <a:xfrm>
            <a:off x="5333634" y="3823707"/>
            <a:ext cx="1665328" cy="816243"/>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t>BENESSERE COLLETTIVITA’</a:t>
            </a:r>
          </a:p>
        </p:txBody>
      </p:sp>
      <p:sp>
        <p:nvSpPr>
          <p:cNvPr id="20" name="Ovale 19">
            <a:extLst>
              <a:ext uri="{FF2B5EF4-FFF2-40B4-BE49-F238E27FC236}">
                <a16:creationId xmlns:a16="http://schemas.microsoft.com/office/drawing/2014/main" id="{28ABC7B3-61A5-01CB-35A6-85292DD7A635}"/>
              </a:ext>
            </a:extLst>
          </p:cNvPr>
          <p:cNvSpPr/>
          <p:nvPr/>
        </p:nvSpPr>
        <p:spPr>
          <a:xfrm>
            <a:off x="5180645" y="4672015"/>
            <a:ext cx="2044825" cy="1133564"/>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t>RISPOSTA AI FABBISOGNI DEL TERRITORIO (FUNZIONI SOCIALI, RICETTIVE E CULTURALI)</a:t>
            </a:r>
          </a:p>
        </p:txBody>
      </p:sp>
      <p:sp>
        <p:nvSpPr>
          <p:cNvPr id="21" name="Ovale 20">
            <a:extLst>
              <a:ext uri="{FF2B5EF4-FFF2-40B4-BE49-F238E27FC236}">
                <a16:creationId xmlns:a16="http://schemas.microsoft.com/office/drawing/2014/main" id="{6861B85D-BCBE-C2BC-E4E1-AF2167388BF9}"/>
              </a:ext>
            </a:extLst>
          </p:cNvPr>
          <p:cNvSpPr/>
          <p:nvPr/>
        </p:nvSpPr>
        <p:spPr>
          <a:xfrm>
            <a:off x="1212351" y="3832907"/>
            <a:ext cx="1783570" cy="1021724"/>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t>VALORIZZAZIONE PATRIMONIO PUBBLICO</a:t>
            </a:r>
          </a:p>
        </p:txBody>
      </p:sp>
      <p:sp>
        <p:nvSpPr>
          <p:cNvPr id="23" name="Ovale 22">
            <a:extLst>
              <a:ext uri="{FF2B5EF4-FFF2-40B4-BE49-F238E27FC236}">
                <a16:creationId xmlns:a16="http://schemas.microsoft.com/office/drawing/2014/main" id="{58B28362-AA7F-E0B7-C7A4-7DC0F87616B1}"/>
              </a:ext>
            </a:extLst>
          </p:cNvPr>
          <p:cNvSpPr/>
          <p:nvPr/>
        </p:nvSpPr>
        <p:spPr>
          <a:xfrm>
            <a:off x="1283408" y="4944294"/>
            <a:ext cx="1576288" cy="81625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000" b="1" dirty="0"/>
              <a:t>SINERGIA CON I TERRITORI</a:t>
            </a:r>
          </a:p>
        </p:txBody>
      </p:sp>
      <p:sp>
        <p:nvSpPr>
          <p:cNvPr id="27" name="CasellaDiTesto 26">
            <a:extLst>
              <a:ext uri="{FF2B5EF4-FFF2-40B4-BE49-F238E27FC236}">
                <a16:creationId xmlns:a16="http://schemas.microsoft.com/office/drawing/2014/main" id="{C732508B-2F64-2F7E-4CE1-6EE7464C46CD}"/>
              </a:ext>
            </a:extLst>
          </p:cNvPr>
          <p:cNvSpPr txBox="1"/>
          <p:nvPr/>
        </p:nvSpPr>
        <p:spPr>
          <a:xfrm>
            <a:off x="792922" y="2939403"/>
            <a:ext cx="7091325" cy="816249"/>
          </a:xfrm>
          <a:prstGeom prst="rect">
            <a:avLst/>
          </a:prstGeom>
          <a:noFill/>
        </p:spPr>
        <p:txBody>
          <a:bodyPr wrap="square">
            <a:spAutoFit/>
          </a:bodyPr>
          <a:lstStyle/>
          <a:p>
            <a:pPr algn="just">
              <a:lnSpc>
                <a:spcPts val="1920"/>
              </a:lnSpc>
              <a:spcBef>
                <a:spcPts val="600"/>
              </a:spcBef>
            </a:pPr>
            <a:r>
              <a:rPr lang="it-IT" sz="1400" dirty="0">
                <a:solidFill>
                  <a:srgbClr val="0A51A1"/>
                </a:solidFill>
                <a:latin typeface="Titillium Web" panose="00000500000000000000" pitchFamily="2" charset="0"/>
                <a:ea typeface="Microsoft YaHei" panose="020B0503020204020204" pitchFamily="34" charset="-122"/>
              </a:rPr>
              <a:t>L’obiettivo è quello di individuare soluzioni allocative delle funzioni pubbliche in grado di massimizzare l’efficienza dei servizi, la rigenerazione urbana, il benessere della collettività, la valorizzazione del patrimonio pubblico immobiliare, anche culturale, in sinergia con i territori.</a:t>
            </a:r>
          </a:p>
        </p:txBody>
      </p:sp>
      <p:pic>
        <p:nvPicPr>
          <p:cNvPr id="3" name="Immagine 2">
            <a:extLst>
              <a:ext uri="{FF2B5EF4-FFF2-40B4-BE49-F238E27FC236}">
                <a16:creationId xmlns:a16="http://schemas.microsoft.com/office/drawing/2014/main" id="{EF492B8A-2A67-9D2F-F98E-5DBA06E4408D}"/>
              </a:ext>
            </a:extLst>
          </p:cNvPr>
          <p:cNvPicPr>
            <a:picLocks noChangeAspect="1"/>
          </p:cNvPicPr>
          <p:nvPr/>
        </p:nvPicPr>
        <p:blipFill>
          <a:blip r:embed="rId3"/>
          <a:stretch>
            <a:fillRect/>
          </a:stretch>
        </p:blipFill>
        <p:spPr>
          <a:xfrm>
            <a:off x="2605576" y="5955782"/>
            <a:ext cx="6728294" cy="839908"/>
          </a:xfrm>
          <a:prstGeom prst="rect">
            <a:avLst/>
          </a:prstGeom>
        </p:spPr>
      </p:pic>
      <p:pic>
        <p:nvPicPr>
          <p:cNvPr id="6" name="Immagine 5">
            <a:extLst>
              <a:ext uri="{FF2B5EF4-FFF2-40B4-BE49-F238E27FC236}">
                <a16:creationId xmlns:a16="http://schemas.microsoft.com/office/drawing/2014/main" id="{FD92E0EF-42B0-F704-3F4B-CDBC41D92590}"/>
              </a:ext>
            </a:extLst>
          </p:cNvPr>
          <p:cNvPicPr/>
          <p:nvPr/>
        </p:nvPicPr>
        <p:blipFill rotWithShape="1">
          <a:blip r:embed="rId4">
            <a:extLst>
              <a:ext uri="{28A0092B-C50C-407E-A947-70E740481C1C}">
                <a14:useLocalDpi xmlns:a14="http://schemas.microsoft.com/office/drawing/2010/main" val="0"/>
              </a:ext>
            </a:extLst>
          </a:blip>
          <a:srcRect t="39020" b="38564"/>
          <a:stretch/>
        </p:blipFill>
        <p:spPr bwMode="auto">
          <a:xfrm>
            <a:off x="3271713" y="193417"/>
            <a:ext cx="8399356" cy="512748"/>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822F7D41-70D9-32DE-1849-DFD2CD21BCB6}"/>
              </a:ext>
            </a:extLst>
          </p:cNvPr>
          <p:cNvPicPr>
            <a:picLocks noChangeAspect="1"/>
          </p:cNvPicPr>
          <p:nvPr/>
        </p:nvPicPr>
        <p:blipFill>
          <a:blip r:embed="rId5"/>
          <a:stretch>
            <a:fillRect/>
          </a:stretch>
        </p:blipFill>
        <p:spPr>
          <a:xfrm>
            <a:off x="4823011" y="1133246"/>
            <a:ext cx="3056965" cy="17317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09526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diritto 4">
            <a:extLst>
              <a:ext uri="{FF2B5EF4-FFF2-40B4-BE49-F238E27FC236}">
                <a16:creationId xmlns:a16="http://schemas.microsoft.com/office/drawing/2014/main" id="{2ADE276E-D28C-427E-A7EC-2FE9D17A59F8}"/>
              </a:ext>
            </a:extLst>
          </p:cNvPr>
          <p:cNvCxnSpPr>
            <a:cxnSpLocks/>
          </p:cNvCxnSpPr>
          <p:nvPr/>
        </p:nvCxnSpPr>
        <p:spPr>
          <a:xfrm flipV="1">
            <a:off x="0" y="988292"/>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EE5AE3A9-D378-42C7-A584-1A6D76B71E99}"/>
              </a:ext>
            </a:extLst>
          </p:cNvPr>
          <p:cNvCxnSpPr>
            <a:cxnSpLocks/>
          </p:cNvCxnSpPr>
          <p:nvPr/>
        </p:nvCxnSpPr>
        <p:spPr>
          <a:xfrm flipV="1">
            <a:off x="0" y="5869708"/>
            <a:ext cx="12192000" cy="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 Box 1">
            <a:extLst>
              <a:ext uri="{FF2B5EF4-FFF2-40B4-BE49-F238E27FC236}">
                <a16:creationId xmlns:a16="http://schemas.microsoft.com/office/drawing/2014/main" id="{C31C4D56-B23F-1802-6B7E-0869679BF223}"/>
              </a:ext>
            </a:extLst>
          </p:cNvPr>
          <p:cNvSpPr txBox="1">
            <a:spLocks noChangeArrowheads="1"/>
          </p:cNvSpPr>
          <p:nvPr/>
        </p:nvSpPr>
        <p:spPr bwMode="auto">
          <a:xfrm>
            <a:off x="155395" y="248796"/>
            <a:ext cx="2965310" cy="541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FontTx/>
              <a:buNone/>
            </a:pPr>
            <a:r>
              <a:rPr lang="it-IT" altLang="it-IT" sz="1400" dirty="0">
                <a:solidFill>
                  <a:srgbClr val="0A51A1"/>
                </a:solidFill>
                <a:latin typeface="Titillium Web Black" panose="00000A00000000000000" pitchFamily="2" charset="0"/>
              </a:rPr>
              <a:t>Il supporto dell’Agenzia del Demanio agli enti locali territoriali </a:t>
            </a:r>
          </a:p>
        </p:txBody>
      </p:sp>
      <p:sp>
        <p:nvSpPr>
          <p:cNvPr id="14" name="Text Box 2">
            <a:extLst>
              <a:ext uri="{FF2B5EF4-FFF2-40B4-BE49-F238E27FC236}">
                <a16:creationId xmlns:a16="http://schemas.microsoft.com/office/drawing/2014/main" id="{671E59CB-33B2-6066-62C4-644C917C3210}"/>
              </a:ext>
            </a:extLst>
          </p:cNvPr>
          <p:cNvSpPr txBox="1">
            <a:spLocks noChangeArrowheads="1"/>
          </p:cNvSpPr>
          <p:nvPr/>
        </p:nvSpPr>
        <p:spPr bwMode="auto">
          <a:xfrm>
            <a:off x="747838" y="1131056"/>
            <a:ext cx="5728463"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0000"/>
              </a:lnSpc>
              <a:spcBef>
                <a:spcPts val="10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eaLnBrk="1" hangingPunct="1">
              <a:lnSpc>
                <a:spcPct val="100000"/>
              </a:lnSpc>
              <a:spcBef>
                <a:spcPct val="0"/>
              </a:spcBef>
              <a:buClrTx/>
              <a:buSzTx/>
            </a:pPr>
            <a:r>
              <a:rPr lang="it-IT" altLang="it-IT" sz="2000" b="1" dirty="0">
                <a:solidFill>
                  <a:srgbClr val="0A51A1"/>
                </a:solidFill>
                <a:latin typeface="Titillium Web" panose="00000500000000000000" pitchFamily="2" charset="0"/>
              </a:rPr>
              <a:t>L’ORGANISMO COMPLESSO: IL PIANO CITTA’</a:t>
            </a:r>
          </a:p>
        </p:txBody>
      </p:sp>
      <p:pic>
        <p:nvPicPr>
          <p:cNvPr id="4" name="Immagine 3">
            <a:extLst>
              <a:ext uri="{FF2B5EF4-FFF2-40B4-BE49-F238E27FC236}">
                <a16:creationId xmlns:a16="http://schemas.microsoft.com/office/drawing/2014/main" id="{F9D3AC75-E7B7-3F50-D945-831AD960A179}"/>
              </a:ext>
            </a:extLst>
          </p:cNvPr>
          <p:cNvPicPr>
            <a:picLocks noChangeAspect="1"/>
          </p:cNvPicPr>
          <p:nvPr/>
        </p:nvPicPr>
        <p:blipFill rotWithShape="1">
          <a:blip r:embed="rId2"/>
          <a:srcRect t="11662" r="49652"/>
          <a:stretch/>
        </p:blipFill>
        <p:spPr>
          <a:xfrm>
            <a:off x="817299" y="1823612"/>
            <a:ext cx="3872143" cy="3638160"/>
          </a:xfrm>
          <a:prstGeom prst="rect">
            <a:avLst/>
          </a:prstGeom>
        </p:spPr>
      </p:pic>
      <p:pic>
        <p:nvPicPr>
          <p:cNvPr id="6" name="Immagine 5">
            <a:extLst>
              <a:ext uri="{FF2B5EF4-FFF2-40B4-BE49-F238E27FC236}">
                <a16:creationId xmlns:a16="http://schemas.microsoft.com/office/drawing/2014/main" id="{814E8251-3481-C9BC-287F-ECF90C991EF8}"/>
              </a:ext>
            </a:extLst>
          </p:cNvPr>
          <p:cNvPicPr>
            <a:picLocks noChangeAspect="1"/>
          </p:cNvPicPr>
          <p:nvPr/>
        </p:nvPicPr>
        <p:blipFill rotWithShape="1">
          <a:blip r:embed="rId3"/>
          <a:srcRect t="6586"/>
          <a:stretch/>
        </p:blipFill>
        <p:spPr>
          <a:xfrm>
            <a:off x="4885611" y="1569486"/>
            <a:ext cx="6836869" cy="4089499"/>
          </a:xfrm>
          <a:prstGeom prst="rect">
            <a:avLst/>
          </a:prstGeom>
        </p:spPr>
      </p:pic>
      <p:pic>
        <p:nvPicPr>
          <p:cNvPr id="2" name="Immagine 1">
            <a:extLst>
              <a:ext uri="{FF2B5EF4-FFF2-40B4-BE49-F238E27FC236}">
                <a16:creationId xmlns:a16="http://schemas.microsoft.com/office/drawing/2014/main" id="{BD599886-97CF-48CE-0B65-682AA251037A}"/>
              </a:ext>
            </a:extLst>
          </p:cNvPr>
          <p:cNvPicPr>
            <a:picLocks noChangeAspect="1"/>
          </p:cNvPicPr>
          <p:nvPr/>
        </p:nvPicPr>
        <p:blipFill>
          <a:blip r:embed="rId4"/>
          <a:stretch>
            <a:fillRect/>
          </a:stretch>
        </p:blipFill>
        <p:spPr>
          <a:xfrm>
            <a:off x="2605576" y="5955782"/>
            <a:ext cx="6728294" cy="839908"/>
          </a:xfrm>
          <a:prstGeom prst="rect">
            <a:avLst/>
          </a:prstGeom>
        </p:spPr>
      </p:pic>
      <p:pic>
        <p:nvPicPr>
          <p:cNvPr id="3" name="Immagine 2">
            <a:extLst>
              <a:ext uri="{FF2B5EF4-FFF2-40B4-BE49-F238E27FC236}">
                <a16:creationId xmlns:a16="http://schemas.microsoft.com/office/drawing/2014/main" id="{D3505D97-3074-3B39-612C-CA68B0E60B98}"/>
              </a:ext>
            </a:extLst>
          </p:cNvPr>
          <p:cNvPicPr/>
          <p:nvPr/>
        </p:nvPicPr>
        <p:blipFill rotWithShape="1">
          <a:blip r:embed="rId5">
            <a:extLst>
              <a:ext uri="{28A0092B-C50C-407E-A947-70E740481C1C}">
                <a14:useLocalDpi xmlns:a14="http://schemas.microsoft.com/office/drawing/2010/main" val="0"/>
              </a:ext>
            </a:extLst>
          </a:blip>
          <a:srcRect t="39020" b="38564"/>
          <a:stretch/>
        </p:blipFill>
        <p:spPr bwMode="auto">
          <a:xfrm>
            <a:off x="3271713" y="193417"/>
            <a:ext cx="8399356" cy="5127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540674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1427</TotalTime>
  <Words>1945</Words>
  <Application>Microsoft Office PowerPoint</Application>
  <PresentationFormat>Widescreen</PresentationFormat>
  <Paragraphs>202</Paragraphs>
  <Slides>15</Slides>
  <Notes>0</Notes>
  <HiddenSlides>0</HiddenSlides>
  <MMClips>0</MMClips>
  <ScaleCrop>false</ScaleCrop>
  <HeadingPairs>
    <vt:vector size="6" baseType="variant">
      <vt:variant>
        <vt:lpstr>Caratteri utilizzati</vt:lpstr>
      </vt:variant>
      <vt:variant>
        <vt:i4>10</vt:i4>
      </vt:variant>
      <vt:variant>
        <vt:lpstr>Tema</vt:lpstr>
      </vt:variant>
      <vt:variant>
        <vt:i4>2</vt:i4>
      </vt:variant>
      <vt:variant>
        <vt:lpstr>Titoli diapositive</vt:lpstr>
      </vt:variant>
      <vt:variant>
        <vt:i4>15</vt:i4>
      </vt:variant>
    </vt:vector>
  </HeadingPairs>
  <TitlesOfParts>
    <vt:vector size="27" baseType="lpstr">
      <vt:lpstr>Arial</vt:lpstr>
      <vt:lpstr>Arial Narrow</vt:lpstr>
      <vt:lpstr>Calibri</vt:lpstr>
      <vt:lpstr>Calibri Light</vt:lpstr>
      <vt:lpstr>Cambria</vt:lpstr>
      <vt:lpstr>Century Gothic</vt:lpstr>
      <vt:lpstr>Forum</vt:lpstr>
      <vt:lpstr>Times New Roman</vt:lpstr>
      <vt:lpstr>Titillium Web</vt:lpstr>
      <vt:lpstr>Titillium Web Black</vt:lpstr>
      <vt:lpstr>Tema di Office</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Agenzia del Demanio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TERZAGHI LUCA MICHELE</dc:creator>
  <cp:lastModifiedBy>FICCHI' ANTONIO OTTAVIO</cp:lastModifiedBy>
  <cp:revision>188</cp:revision>
  <dcterms:created xsi:type="dcterms:W3CDTF">2023-09-06T08:51:45Z</dcterms:created>
  <dcterms:modified xsi:type="dcterms:W3CDTF">2023-11-30T09:30:40Z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078091e-e61d-4883-a332-9368e619fa5f_Enabled">
    <vt:lpwstr>true</vt:lpwstr>
  </property>
  <property fmtid="{D5CDD505-2E9C-101B-9397-08002B2CF9AE}" pid="3" name="MSIP_Label_c078091e-e61d-4883-a332-9368e619fa5f_SetDate">
    <vt:lpwstr>2023-11-24T15:02:42Z</vt:lpwstr>
  </property>
  <property fmtid="{D5CDD505-2E9C-101B-9397-08002B2CF9AE}" pid="4" name="MSIP_Label_c078091e-e61d-4883-a332-9368e619fa5f_Method">
    <vt:lpwstr>Privileged</vt:lpwstr>
  </property>
  <property fmtid="{D5CDD505-2E9C-101B-9397-08002B2CF9AE}" pid="5" name="MSIP_Label_c078091e-e61d-4883-a332-9368e619fa5f_Name">
    <vt:lpwstr>Pubblico</vt:lpwstr>
  </property>
  <property fmtid="{D5CDD505-2E9C-101B-9397-08002B2CF9AE}" pid="6" name="MSIP_Label_c078091e-e61d-4883-a332-9368e619fa5f_SiteId">
    <vt:lpwstr>5c13bf6f-11aa-44a8-aac0-fc5ed659c30a</vt:lpwstr>
  </property>
  <property fmtid="{D5CDD505-2E9C-101B-9397-08002B2CF9AE}" pid="7" name="MSIP_Label_c078091e-e61d-4883-a332-9368e619fa5f_ActionId">
    <vt:lpwstr>17e367ff-f05b-4abe-aa35-82e97fc13354</vt:lpwstr>
  </property>
  <property fmtid="{D5CDD505-2E9C-101B-9397-08002B2CF9AE}" pid="8" name="MSIP_Label_c078091e-e61d-4883-a332-9368e619fa5f_ContentBits">
    <vt:lpwstr>0</vt:lpwstr>
  </property>
</Properties>
</file>