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7" r:id="rId5"/>
    <p:sldId id="256" r:id="rId6"/>
    <p:sldId id="847" r:id="rId7"/>
    <p:sldId id="258" r:id="rId8"/>
    <p:sldId id="846" r:id="rId9"/>
  </p:sldIdLst>
  <p:sldSz cx="18288000" cy="10287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E5061-C9ED-4EA3-BF72-CC12754033B4}" v="19" dt="2025-05-16T09:40:19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Travascio" userId="743458d3-960f-49a5-95ef-f155da3ab507" providerId="ADAL" clId="{2C0E5061-C9ED-4EA3-BF72-CC12754033B4}"/>
    <pc:docChg chg="modSld">
      <pc:chgData name="Antonio Travascio" userId="743458d3-960f-49a5-95ef-f155da3ab507" providerId="ADAL" clId="{2C0E5061-C9ED-4EA3-BF72-CC12754033B4}" dt="2025-05-16T09:40:19.019" v="18" actId="20577"/>
      <pc:docMkLst>
        <pc:docMk/>
      </pc:docMkLst>
      <pc:sldChg chg="modSp">
        <pc:chgData name="Antonio Travascio" userId="743458d3-960f-49a5-95ef-f155da3ab507" providerId="ADAL" clId="{2C0E5061-C9ED-4EA3-BF72-CC12754033B4}" dt="2025-05-16T09:40:19.019" v="18" actId="20577"/>
        <pc:sldMkLst>
          <pc:docMk/>
          <pc:sldMk cId="1451693193" sldId="847"/>
        </pc:sldMkLst>
        <pc:spChg chg="mod">
          <ac:chgData name="Antonio Travascio" userId="743458d3-960f-49a5-95ef-f155da3ab507" providerId="ADAL" clId="{2C0E5061-C9ED-4EA3-BF72-CC12754033B4}" dt="2025-05-16T09:40:19.019" v="18" actId="20577"/>
          <ac:spMkLst>
            <pc:docMk/>
            <pc:sldMk cId="1451693193" sldId="847"/>
            <ac:spMk id="7" creationId="{7002143F-CC5A-F8A5-95DB-BEE3B8D758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2400-AC50-49F9-B02B-7BAF32387981}" type="datetimeFigureOut">
              <a:rPr lang="it-IT" smtClean="0"/>
              <a:t>16/05/2025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FFF7F-A43E-4826-ABE0-5AEEF6E8D7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89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1163-15C8-83A3-0D80-E9B365E0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078EA9-BC78-52BB-DABD-8B3A5BA4AC9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C2C49C-5C87-018B-97C4-A303C034BF11}"/>
              </a:ext>
            </a:extLst>
          </p:cNvPr>
          <p:cNvSpPr txBox="1"/>
          <p:nvPr/>
        </p:nvSpPr>
        <p:spPr>
          <a:xfrm>
            <a:off x="2057400" y="352181"/>
            <a:ext cx="11318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I </a:t>
            </a:r>
            <a:r>
              <a:rPr lang="en-US" sz="5400" b="1" dirty="0" err="1">
                <a:solidFill>
                  <a:schemeClr val="accent1"/>
                </a:solidFill>
              </a:rPr>
              <a:t>Gruppi</a:t>
            </a:r>
            <a:r>
              <a:rPr lang="en-US" sz="5400" b="1" dirty="0"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</a:rPr>
              <a:t>Europei</a:t>
            </a:r>
            <a:r>
              <a:rPr lang="en-US" sz="5400" b="1" dirty="0">
                <a:solidFill>
                  <a:schemeClr val="accent1"/>
                </a:solidFill>
              </a:rPr>
              <a:t> di Cooperazione </a:t>
            </a:r>
            <a:r>
              <a:rPr lang="en-US" sz="5400" b="1" dirty="0" err="1">
                <a:solidFill>
                  <a:schemeClr val="accent1"/>
                </a:solidFill>
              </a:rPr>
              <a:t>Territoriale</a:t>
            </a:r>
            <a:r>
              <a:rPr lang="en-US" sz="5400" b="1" dirty="0">
                <a:solidFill>
                  <a:schemeClr val="accent1"/>
                </a:solidFill>
              </a:rPr>
              <a:t> in Italia (GECT)</a:t>
            </a:r>
            <a:endParaRPr lang="it-IT" sz="5400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0C6129-3690-67DE-7636-68E99C27F9C2}"/>
              </a:ext>
            </a:extLst>
          </p:cNvPr>
          <p:cNvSpPr txBox="1"/>
          <p:nvPr/>
        </p:nvSpPr>
        <p:spPr>
          <a:xfrm>
            <a:off x="1215913" y="2447572"/>
            <a:ext cx="160052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Organismi pubblici con l’obiettivo di facilitare e promuovere in particolare la cooperazione territoriale, compreso uno o più filoni di cooperazione transfrontaliera, transazionale e interregionale tra i suoi membri al fine di rafforzare la coesione economica, sociale e territoriale dell’Unione europea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2E2F20C-9AB7-197D-4826-06478A76D0E6}"/>
              </a:ext>
            </a:extLst>
          </p:cNvPr>
          <p:cNvSpPr txBox="1"/>
          <p:nvPr/>
        </p:nvSpPr>
        <p:spPr>
          <a:xfrm>
            <a:off x="1447800" y="4282333"/>
            <a:ext cx="1366624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Alcune caratteristiche:</a:t>
            </a:r>
          </a:p>
          <a:p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soggetto di diritto pubblico</a:t>
            </a:r>
          </a:p>
          <a:p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dotato di personalità giuridica</a:t>
            </a:r>
          </a:p>
          <a:p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composto da enti territoriali/enti pubblici di Stati membri/terzi</a:t>
            </a:r>
          </a:p>
          <a:p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la costituzione/adesione di altri soggetti è autorizzata dagli Stati membri secondo specifiche procedure</a:t>
            </a:r>
          </a:p>
          <a:p>
            <a:endParaRPr lang="it-IT" sz="27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44B23EB-875F-4DF8-4D7E-FA381C3C40A8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258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CF027F-D325-FAAC-8BAE-A17EC3FBCBFB}"/>
              </a:ext>
            </a:extLst>
          </p:cNvPr>
          <p:cNvSpPr txBox="1"/>
          <p:nvPr/>
        </p:nvSpPr>
        <p:spPr>
          <a:xfrm>
            <a:off x="5342342" y="1282839"/>
            <a:ext cx="6460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chemeClr val="accent1"/>
                </a:solidFill>
              </a:rPr>
              <a:t>GECT: base giuridica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8B409-37D7-06B4-F81F-650CBABF4C56}"/>
              </a:ext>
            </a:extLst>
          </p:cNvPr>
          <p:cNvSpPr txBox="1"/>
          <p:nvPr/>
        </p:nvSpPr>
        <p:spPr>
          <a:xfrm>
            <a:off x="1905000" y="2926437"/>
            <a:ext cx="13335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/>
              <a:t>Il Regolamento (CE) 1082 del 5 luglio 2006, successivamente modificato dal Regolamento (UE) n. 1302/2013 del 17 dicembre 2013</a:t>
            </a:r>
          </a:p>
          <a:p>
            <a:endParaRPr lang="it-IT" sz="4000" dirty="0"/>
          </a:p>
          <a:p>
            <a:r>
              <a:rPr lang="it-IT" sz="4000" dirty="0"/>
              <a:t>La Legge 7 luglio 2009, n. 88 (Capo III)</a:t>
            </a:r>
          </a:p>
          <a:p>
            <a:endParaRPr lang="it-IT" sz="4000" dirty="0"/>
          </a:p>
          <a:p>
            <a:r>
              <a:rPr lang="it-IT" sz="4000" dirty="0"/>
              <a:t>il </a:t>
            </a:r>
            <a:r>
              <a:rPr lang="it-IT" sz="4000" dirty="0" err="1"/>
              <a:t>d.P.C.m.</a:t>
            </a:r>
            <a:r>
              <a:rPr lang="it-IT" sz="4000" dirty="0"/>
              <a:t> del 6 ottobre 2009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689B48D-7A41-F496-5E46-00B256EF9627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C541-5E47-D818-A0C9-C819A898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2F3D95-52B9-1056-29CA-2141DA8F11C9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AF9A-2E19-2F32-A228-53513DE33AE9}"/>
              </a:ext>
            </a:extLst>
          </p:cNvPr>
          <p:cNvSpPr txBox="1"/>
          <p:nvPr/>
        </p:nvSpPr>
        <p:spPr>
          <a:xfrm>
            <a:off x="4004765" y="338726"/>
            <a:ext cx="7154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b="1" dirty="0">
                <a:solidFill>
                  <a:schemeClr val="accent1"/>
                </a:solidFill>
              </a:rPr>
              <a:t>GECT: base giuridica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02143F-CC5A-F8A5-95DB-BEE3B8D7587D}"/>
              </a:ext>
            </a:extLst>
          </p:cNvPr>
          <p:cNvSpPr txBox="1"/>
          <p:nvPr/>
        </p:nvSpPr>
        <p:spPr>
          <a:xfrm>
            <a:off x="1535639" y="1469571"/>
            <a:ext cx="13335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Il Regolamento (CE) 1082 del 5 luglio 2006, successivamente modificato dal Regolamento (UE) n. 1302/2013 del 17 </a:t>
            </a:r>
            <a:r>
              <a:rPr lang="it-IT" sz="3000"/>
              <a:t>dicembre 2013</a:t>
            </a:r>
            <a:endParaRPr lang="it-IT" sz="3000" dirty="0"/>
          </a:p>
          <a:p>
            <a:endParaRPr lang="it-IT" sz="2800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391C6E7-176F-1048-C38D-89B9068D1371}"/>
              </a:ext>
            </a:extLst>
          </p:cNvPr>
          <p:cNvGrpSpPr/>
          <p:nvPr/>
        </p:nvGrpSpPr>
        <p:grpSpPr>
          <a:xfrm>
            <a:off x="990600" y="4752921"/>
            <a:ext cx="6858001" cy="4131128"/>
            <a:chOff x="2875147" y="4967988"/>
            <a:chExt cx="4012350" cy="93871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A71EE43-27D3-69F2-B3CD-47CDDB58FEC9}"/>
                </a:ext>
              </a:extLst>
            </p:cNvPr>
            <p:cNvSpPr txBox="1"/>
            <p:nvPr/>
          </p:nvSpPr>
          <p:spPr>
            <a:xfrm>
              <a:off x="2875147" y="4967988"/>
              <a:ext cx="3480620" cy="91720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it-IT" sz="3000" b="1" dirty="0"/>
                <a:t> </a:t>
              </a:r>
              <a:r>
                <a:rPr lang="it-IT" sz="3000" dirty="0"/>
                <a:t>art. 8</a:t>
              </a:r>
              <a:r>
                <a:rPr lang="it-IT" sz="3000" b="1" dirty="0"/>
                <a:t> </a:t>
              </a:r>
              <a:r>
                <a:rPr lang="it-IT" sz="3000" dirty="0"/>
                <a:t>Convenzione:</a:t>
              </a:r>
            </a:p>
            <a:p>
              <a:pPr marL="428625" indent="-428625">
                <a:buFont typeface="Arial" panose="020B0604020202020204" pitchFamily="34" charset="0"/>
                <a:buChar char="•"/>
              </a:pPr>
              <a:r>
                <a:rPr lang="it-IT" sz="3000" dirty="0"/>
                <a:t>Denominazione e sede legale</a:t>
              </a:r>
            </a:p>
            <a:p>
              <a:pPr marL="428625" indent="-428625">
                <a:buFont typeface="Arial" panose="020B0604020202020204" pitchFamily="34" charset="0"/>
                <a:buChar char="•"/>
              </a:pPr>
              <a:r>
                <a:rPr lang="it-IT" sz="3000" dirty="0"/>
                <a:t>Attività</a:t>
              </a:r>
            </a:p>
            <a:p>
              <a:pPr marL="428625" indent="-428625">
                <a:buFont typeface="Arial" panose="020B0604020202020204" pitchFamily="34" charset="0"/>
                <a:buChar char="•"/>
              </a:pPr>
              <a:r>
                <a:rPr lang="it-IT" sz="3000" dirty="0"/>
                <a:t>Durata</a:t>
              </a:r>
            </a:p>
            <a:p>
              <a:pPr marL="428625" indent="-428625">
                <a:buFont typeface="Arial" panose="020B0604020202020204" pitchFamily="34" charset="0"/>
                <a:buChar char="•"/>
              </a:pPr>
              <a:r>
                <a:rPr lang="it-IT" sz="3000" dirty="0"/>
                <a:t>Condizioni per lo scioglimento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254768F-85F9-8524-4DB7-5CEA87F5FD68}"/>
                </a:ext>
              </a:extLst>
            </p:cNvPr>
            <p:cNvSpPr txBox="1"/>
            <p:nvPr/>
          </p:nvSpPr>
          <p:spPr>
            <a:xfrm>
              <a:off x="6435213" y="5291154"/>
              <a:ext cx="4522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5400" b="1" dirty="0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EEFA71-41AB-5EF0-F7E6-18224A4B8009}"/>
              </a:ext>
            </a:extLst>
          </p:cNvPr>
          <p:cNvSpPr txBox="1"/>
          <p:nvPr/>
        </p:nvSpPr>
        <p:spPr>
          <a:xfrm>
            <a:off x="1535639" y="2766360"/>
            <a:ext cx="15457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art. 1 Natura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art. 4 Istituzione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art. 5 Acquisizione della personalità giuridica e pubblicazione nella Gazzetta Ufficiale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86B847F-9C5B-2DB2-C56A-6B3CF274400C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83829C-33FA-7B45-975A-83C2CE66C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63" y="4708072"/>
            <a:ext cx="8877237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2D8A-3F48-7D5F-1498-9E918430C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DA83A3-3069-0ECE-A80A-FBC3BCE362F7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465994-D526-ACB5-8035-CD6B45853187}"/>
              </a:ext>
            </a:extLst>
          </p:cNvPr>
          <p:cNvSpPr txBox="1"/>
          <p:nvPr/>
        </p:nvSpPr>
        <p:spPr>
          <a:xfrm>
            <a:off x="685800" y="337333"/>
            <a:ext cx="135138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chemeClr val="accent1"/>
                </a:solidFill>
              </a:rPr>
              <a:t>Convenzione tra il Dipartimento per gli Affari Regionali e le Autonomie della Presidenza del Consiglio dei ministri e l’Istituto di Studi sui Sistemi Regionali, Federali e sulle Autonomie del Consiglio Nazionale delle Ricerche (</a:t>
            </a:r>
            <a:r>
              <a:rPr lang="it-IT" sz="3500" b="1" dirty="0" err="1">
                <a:solidFill>
                  <a:schemeClr val="accent1"/>
                </a:solidFill>
              </a:rPr>
              <a:t>ISSIRFA</a:t>
            </a:r>
            <a:r>
              <a:rPr lang="it-IT" sz="3500" b="1" dirty="0">
                <a:solidFill>
                  <a:schemeClr val="accent1"/>
                </a:solidFill>
              </a:rPr>
              <a:t>-CNR)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E659F0-C244-D9C6-1E7D-EC9984FFA191}"/>
              </a:ext>
            </a:extLst>
          </p:cNvPr>
          <p:cNvSpPr txBox="1"/>
          <p:nvPr/>
        </p:nvSpPr>
        <p:spPr>
          <a:xfrm>
            <a:off x="533400" y="2745694"/>
            <a:ext cx="17297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latin typeface="Calibri" panose="020F0502020204030204" pitchFamily="34" charset="0"/>
                <a:cs typeface="Calibri" panose="020F0502020204030204" pitchFamily="34" charset="0"/>
              </a:rPr>
              <a:t>Finalità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approfondire la conoscenza delle forme giuridiche, organizzative e operative nonché buone pratiche, opportunità e criticità esistenti tra i GECT a partecipazione italiana.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7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individuare direttrici per una migliore performance operativa;</a:t>
            </a:r>
          </a:p>
          <a:p>
            <a:r>
              <a:rPr lang="it-IT" sz="2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stimolare </a:t>
            </a:r>
            <a:r>
              <a:rPr lang="it-IT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percorso di scambio, confronto e maggiore conoscenza reciproca, tra i GECT sul territorio;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3934AB-4B23-A697-F3DA-66C284D9BD54}"/>
              </a:ext>
            </a:extLst>
          </p:cNvPr>
          <p:cNvSpPr txBox="1"/>
          <p:nvPr/>
        </p:nvSpPr>
        <p:spPr>
          <a:xfrm>
            <a:off x="1752600" y="7048500"/>
            <a:ext cx="52578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9ADC1F-F16A-9C4C-0BAC-5CDCE3F01791}"/>
              </a:ext>
            </a:extLst>
          </p:cNvPr>
          <p:cNvSpPr txBox="1"/>
          <p:nvPr/>
        </p:nvSpPr>
        <p:spPr>
          <a:xfrm>
            <a:off x="1028700" y="6456640"/>
            <a:ext cx="6705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disallineamento tra normativa italiana e dell’Unione</a:t>
            </a:r>
          </a:p>
          <a:p>
            <a:endParaRPr lang="it-IT" sz="2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basso riscontro delle esperienze operative dei GECT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Scarsa conoscenza dei GECT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7E12A6-EFFC-40D6-E35E-710100B8B5F1}"/>
              </a:ext>
            </a:extLst>
          </p:cNvPr>
          <p:cNvSpPr txBox="1"/>
          <p:nvPr/>
        </p:nvSpPr>
        <p:spPr>
          <a:xfrm>
            <a:off x="9829800" y="6450925"/>
            <a:ext cx="69722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proposta normativa per aggiornare la legge di riferimento italiana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contatti con i GECT e riscontri con questionari, interviste e seminari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elaborazione di una pubblicazione ed evento di presentazione dei risultati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F7E28CB-8D0C-431C-B820-E7C5B059234B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232528-400A-1975-E1CA-7CD429035DEB}"/>
              </a:ext>
            </a:extLst>
          </p:cNvPr>
          <p:cNvSpPr txBox="1"/>
          <p:nvPr/>
        </p:nvSpPr>
        <p:spPr>
          <a:xfrm>
            <a:off x="990600" y="5868626"/>
            <a:ext cx="163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Criticità                                                                                                        Attività</a:t>
            </a:r>
          </a:p>
        </p:txBody>
      </p:sp>
    </p:spTree>
    <p:extLst>
      <p:ext uri="{BB962C8B-B14F-4D97-AF65-F5344CB8AC3E}">
        <p14:creationId xmlns:p14="http://schemas.microsoft.com/office/powerpoint/2010/main" val="1926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F75D3-6961-7EFB-77DC-7BFA28C72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38DC01-DD23-68D6-A11C-C1B8F6B93206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6221B9-B330-74A3-1FFF-FBA51BB7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2" y="1144507"/>
            <a:ext cx="12106385" cy="82940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C306EB-73B1-DBB9-CA4D-093CF868F5D9}"/>
              </a:ext>
            </a:extLst>
          </p:cNvPr>
          <p:cNvSpPr txBox="1"/>
          <p:nvPr/>
        </p:nvSpPr>
        <p:spPr>
          <a:xfrm>
            <a:off x="779319" y="403964"/>
            <a:ext cx="1171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 14 GECT a partecipazione italiana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68B119-6309-B317-1FEA-415837EFE2C1}"/>
              </a:ext>
            </a:extLst>
          </p:cNvPr>
          <p:cNvSpPr txBox="1"/>
          <p:nvPr/>
        </p:nvSpPr>
        <p:spPr>
          <a:xfrm>
            <a:off x="12489872" y="2552700"/>
            <a:ext cx="44196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41338" indent="-357188"/>
            <a:r>
              <a:rPr lang="it-IT" b="1" i="1" dirty="0"/>
              <a:t>Transfrontalieri 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Euregio Connect S.R.L.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Euregio Tirolo Alto Adige Trentino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Euregio Senza Confini R.L.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GO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Parc </a:t>
            </a:r>
            <a:r>
              <a:rPr lang="it-IT" dirty="0" err="1"/>
              <a:t>Europeen</a:t>
            </a:r>
            <a:r>
              <a:rPr lang="it-IT" dirty="0"/>
              <a:t>/Parco Europeo </a:t>
            </a:r>
            <a:br>
              <a:rPr lang="it-IT" dirty="0"/>
            </a:br>
            <a:r>
              <a:rPr lang="it-IT" dirty="0"/>
              <a:t>Alpi Marittime </a:t>
            </a:r>
            <a:r>
              <a:rPr lang="it-IT" dirty="0" err="1"/>
              <a:t>Mercantour</a:t>
            </a:r>
            <a:endParaRPr lang="it-IT" dirty="0"/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Parco Marino Internazionale </a:t>
            </a:r>
            <a:br>
              <a:rPr lang="it-IT" dirty="0"/>
            </a:br>
            <a:r>
              <a:rPr lang="it-IT" dirty="0"/>
              <a:t>delle Bocche di Bonifacio</a:t>
            </a:r>
          </a:p>
          <a:p>
            <a:pPr marL="541338" indent="-357188"/>
            <a:r>
              <a:rPr lang="it-IT" b="1" i="1" dirty="0"/>
              <a:t>Transnazionali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Alpine </a:t>
            </a:r>
            <a:r>
              <a:rPr lang="it-IT" dirty="0" err="1"/>
              <a:t>Pearls</a:t>
            </a:r>
            <a:endParaRPr lang="it-IT" dirty="0"/>
          </a:p>
          <a:p>
            <a:pPr marL="541338" indent="-357188">
              <a:buFont typeface="+mj-lt"/>
              <a:buAutoNum type="arabicPeriod"/>
            </a:pPr>
            <a:r>
              <a:rPr lang="it-IT" dirty="0" err="1"/>
              <a:t>Amphictyony</a:t>
            </a:r>
            <a:endParaRPr lang="it-IT" dirty="0"/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Alleanza Inter-Regionale </a:t>
            </a:r>
            <a:br>
              <a:rPr lang="it-IT" dirty="0"/>
            </a:br>
            <a:r>
              <a:rPr lang="it-IT" dirty="0"/>
              <a:t>per Corridoio Reno-Alpi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 err="1"/>
              <a:t>Archimed</a:t>
            </a:r>
            <a:endParaRPr lang="it-IT" dirty="0"/>
          </a:p>
          <a:p>
            <a:pPr marL="541338" indent="-357188">
              <a:buFont typeface="+mj-lt"/>
              <a:buAutoNum type="arabicPeriod"/>
            </a:pPr>
            <a:r>
              <a:rPr lang="it-IT" dirty="0" err="1"/>
              <a:t>Proximity</a:t>
            </a:r>
            <a:endParaRPr lang="it-IT" dirty="0"/>
          </a:p>
          <a:p>
            <a:pPr marL="541338" indent="-357188"/>
            <a:r>
              <a:rPr lang="it-IT" b="1" dirty="0"/>
              <a:t>Interregionali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Città della Ceramica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/>
              <a:t>Cittaslow</a:t>
            </a:r>
          </a:p>
          <a:p>
            <a:pPr marL="541338" indent="-357188">
              <a:buFont typeface="+mj-lt"/>
              <a:buAutoNum type="arabicPeriod"/>
            </a:pPr>
            <a:r>
              <a:rPr lang="it-IT" dirty="0" err="1"/>
              <a:t>Dietamed</a:t>
            </a:r>
            <a:endParaRPr lang="it-IT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56DE81B-C61F-BC1C-2C6B-55486CD6B082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1781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d482a8-192c-45b4-ac97-8d23e8c06b26">
      <Terms xmlns="http://schemas.microsoft.com/office/infopath/2007/PartnerControls"/>
    </lcf76f155ced4ddcb4097134ff3c332f>
    <TaxCatchAll xmlns="d8bf6855-2ff8-4210-a441-c7c72118302f" xsi:nil="true"/>
    <Approver xmlns="d8d482a8-192c-45b4-ac97-8d23e8c06b26" xsi:nil="true"/>
    <_Flow_SignoffStatus xmlns="d8d482a8-192c-45b4-ac97-8d23e8c06b2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7A3EE6137469458BEF2FF5306F25B7" ma:contentTypeVersion="19" ma:contentTypeDescription="Creare un nuovo documento." ma:contentTypeScope="" ma:versionID="158453ad6206e0be2453cf6348212814">
  <xsd:schema xmlns:xsd="http://www.w3.org/2001/XMLSchema" xmlns:xs="http://www.w3.org/2001/XMLSchema" xmlns:p="http://schemas.microsoft.com/office/2006/metadata/properties" xmlns:ns2="d8bf6855-2ff8-4210-a441-c7c72118302f" xmlns:ns3="d8d482a8-192c-45b4-ac97-8d23e8c06b26" targetNamespace="http://schemas.microsoft.com/office/2006/metadata/properties" ma:root="true" ma:fieldsID="979179ce4ab6aa2f658c26b376b5916b" ns2:_="" ns3:_="">
    <xsd:import namespace="d8bf6855-2ff8-4210-a441-c7c72118302f"/>
    <xsd:import namespace="d8d482a8-192c-45b4-ac97-8d23e8c06b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_Flow_SignoffStatus" minOccurs="0"/>
                <xsd:element ref="ns3:Approve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f6855-2ff8-4210-a441-c7c721183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f5f00a3-6e0b-4c85-ada1-ae6a528ab505}" ma:internalName="TaxCatchAll" ma:readOnly="false" ma:showField="CatchAllData" ma:web="d8bf6855-2ff8-4210-a441-c7c7211830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482a8-192c-45b4-ac97-8d23e8c06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tato consenso" ma:internalName="Stato_x0020_consenso">
      <xsd:simpleType>
        <xsd:restriction base="dms:Text"/>
      </xsd:simpleType>
    </xsd:element>
    <xsd:element name="Approver" ma:index="23" nillable="true" ma:displayName="Approver" ma:format="Dropdown" ma:internalName="Approver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0E6CF-72D5-4CDC-91D1-D77EB65B75C9}">
  <ds:schemaRefs>
    <ds:schemaRef ds:uri="d8d482a8-192c-45b4-ac97-8d23e8c06b26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8bf6855-2ff8-4210-a441-c7c72118302f"/>
  </ds:schemaRefs>
</ds:datastoreItem>
</file>

<file path=customXml/itemProps2.xml><?xml version="1.0" encoding="utf-8"?>
<ds:datastoreItem xmlns:ds="http://schemas.openxmlformats.org/officeDocument/2006/customXml" ds:itemID="{37C214C8-8AAC-43B3-93A4-D4291E490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f6855-2ff8-4210-a441-c7c72118302f"/>
    <ds:schemaRef ds:uri="d8d482a8-192c-45b4-ac97-8d23e8c06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BFF65-9252-42F9-B467-6A69E6647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416</Words>
  <Application>Microsoft Office PowerPoint</Application>
  <PresentationFormat>Personalizzato</PresentationFormat>
  <Paragraphs>63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Aptos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un titolo</dc:title>
  <dc:creator>Piana Annamaria</dc:creator>
  <cp:lastModifiedBy>Antonio Travascio</cp:lastModifiedBy>
  <cp:revision>45</cp:revision>
  <cp:lastPrinted>2025-05-12T11:50:48Z</cp:lastPrinted>
  <dcterms:created xsi:type="dcterms:W3CDTF">2006-08-16T00:00:00Z</dcterms:created>
  <dcterms:modified xsi:type="dcterms:W3CDTF">2025-05-16T09:40:20Z</dcterms:modified>
  <dc:identifier>DAGlcA0IC-M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2025-04-23T08:37:20Z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ec20d75f-3a0f-4412-aedb-f4ab8a84250f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  <property fmtid="{D5CDD505-2E9C-101B-9397-08002B2CF9AE}" pid="10" name="ContentTypeId">
    <vt:lpwstr>0x010100D47A3EE6137469458BEF2FF5306F25B7</vt:lpwstr>
  </property>
  <property fmtid="{D5CDD505-2E9C-101B-9397-08002B2CF9AE}" pid="11" name="MediaServiceImageTags">
    <vt:lpwstr/>
  </property>
</Properties>
</file>