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62" r:id="rId7"/>
  </p:sldIdLst>
  <p:sldSz cx="18288000" cy="10287000"/>
  <p:notesSz cx="6858000" cy="9144000"/>
  <p:embeddedFontLst>
    <p:embeddedFont>
      <p:font typeface="Open Sans" panose="020B0606030504020204" pitchFamily="34" charset="0"/>
      <p:regular r:id="rId8"/>
      <p:bold r:id="rId9"/>
      <p:italic r:id="rId10"/>
      <p:boldItalic r:id="rId11"/>
    </p:embeddedFont>
    <p:embeddedFont>
      <p:font typeface="Open Sans Bold" panose="020B0806030504020204" charset="0"/>
      <p:regular r:id="rId12"/>
      <p:bold r:id="rId13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903" autoAdjust="0"/>
    <p:restoredTop sz="94564" autoAdjust="0"/>
  </p:normalViewPr>
  <p:slideViewPr>
    <p:cSldViewPr>
      <p:cViewPr varScale="1">
        <p:scale>
          <a:sx n="39" d="100"/>
          <a:sy n="39" d="100"/>
        </p:scale>
        <p:origin x="812" y="5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1.fntdata"/><Relationship Id="rId13" Type="http://schemas.openxmlformats.org/officeDocument/2006/relationships/font" Target="fonts/font6.fntdata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font" Target="fonts/font5.fntdata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4.fntdata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font" Target="fonts/font3.fntdata"/><Relationship Id="rId4" Type="http://schemas.openxmlformats.org/officeDocument/2006/relationships/slide" Target="slides/slide3.xml"/><Relationship Id="rId9" Type="http://schemas.openxmlformats.org/officeDocument/2006/relationships/font" Target="fonts/font2.fntdata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‹N›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1.xml"/><Relationship Id="rId4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0" y="9349740"/>
            <a:ext cx="18288000" cy="937260"/>
          </a:xfrm>
          <a:custGeom>
            <a:avLst/>
            <a:gdLst/>
            <a:ahLst/>
            <a:cxnLst/>
            <a:rect l="l" t="t" r="r" b="b"/>
            <a:pathLst>
              <a:path w="18288000" h="937260">
                <a:moveTo>
                  <a:pt x="0" y="0"/>
                </a:moveTo>
                <a:lnTo>
                  <a:pt x="18288000" y="0"/>
                </a:lnTo>
                <a:lnTo>
                  <a:pt x="18288000" y="937260"/>
                </a:lnTo>
                <a:lnTo>
                  <a:pt x="0" y="93726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it-IT"/>
          </a:p>
        </p:txBody>
      </p:sp>
      <p:sp>
        <p:nvSpPr>
          <p:cNvPr id="3" name="Freeform 3"/>
          <p:cNvSpPr/>
          <p:nvPr/>
        </p:nvSpPr>
        <p:spPr>
          <a:xfrm>
            <a:off x="12687047" y="375597"/>
            <a:ext cx="5369072" cy="1852330"/>
          </a:xfrm>
          <a:custGeom>
            <a:avLst/>
            <a:gdLst/>
            <a:ahLst/>
            <a:cxnLst/>
            <a:rect l="l" t="t" r="r" b="b"/>
            <a:pathLst>
              <a:path w="5369072" h="1852330">
                <a:moveTo>
                  <a:pt x="0" y="0"/>
                </a:moveTo>
                <a:lnTo>
                  <a:pt x="5369071" y="0"/>
                </a:lnTo>
                <a:lnTo>
                  <a:pt x="5369071" y="1852330"/>
                </a:lnTo>
                <a:lnTo>
                  <a:pt x="0" y="1852330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  <p:txBody>
          <a:bodyPr/>
          <a:lstStyle/>
          <a:p>
            <a:endParaRPr lang="it-IT"/>
          </a:p>
        </p:txBody>
      </p:sp>
      <p:sp>
        <p:nvSpPr>
          <p:cNvPr id="4" name="TextBox 4"/>
          <p:cNvSpPr txBox="1"/>
          <p:nvPr/>
        </p:nvSpPr>
        <p:spPr>
          <a:xfrm>
            <a:off x="799694" y="2338891"/>
            <a:ext cx="15964306" cy="109042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9100"/>
              </a:lnSpc>
            </a:pPr>
            <a:r>
              <a:rPr lang="en-US" sz="6500" b="1" spc="-300" dirty="0">
                <a:solidFill>
                  <a:srgbClr val="B5CC03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Green Community, per il NOI </a:t>
            </a:r>
            <a:r>
              <a:rPr lang="en-US" sz="6500" b="1" spc="-300" dirty="0" err="1">
                <a:solidFill>
                  <a:srgbClr val="B5CC03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dei</a:t>
            </a:r>
            <a:r>
              <a:rPr lang="en-US" sz="6500" b="1" spc="-300" dirty="0">
                <a:solidFill>
                  <a:srgbClr val="B5CC03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 </a:t>
            </a:r>
            <a:r>
              <a:rPr lang="en-US" sz="6500" b="1" spc="-300" dirty="0" err="1">
                <a:solidFill>
                  <a:srgbClr val="B5CC03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Comuni</a:t>
            </a:r>
            <a:endParaRPr lang="en-US" sz="6500" b="1" spc="-300" dirty="0">
              <a:solidFill>
                <a:srgbClr val="B5CC03"/>
              </a:solidFill>
              <a:latin typeface="Open Sans Bold"/>
              <a:ea typeface="Open Sans Bold"/>
              <a:cs typeface="Open Sans Bold"/>
              <a:sym typeface="Open Sans Bold"/>
            </a:endParaRPr>
          </a:p>
        </p:txBody>
      </p:sp>
      <p:sp>
        <p:nvSpPr>
          <p:cNvPr id="5" name="TextBox 5"/>
          <p:cNvSpPr txBox="1"/>
          <p:nvPr/>
        </p:nvSpPr>
        <p:spPr>
          <a:xfrm>
            <a:off x="799695" y="3972001"/>
            <a:ext cx="16459605" cy="138916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5599"/>
              </a:lnSpc>
            </a:pPr>
            <a:r>
              <a:rPr lang="en-US" sz="3999" dirty="0">
                <a:solidFill>
                  <a:srgbClr val="1D3E9A"/>
                </a:solidFill>
                <a:latin typeface="Open Sans"/>
                <a:ea typeface="Open Sans"/>
                <a:cs typeface="Open Sans"/>
                <a:sym typeface="Open Sans"/>
              </a:rPr>
              <a:t>Rigenerare </a:t>
            </a:r>
            <a:r>
              <a:rPr lang="en-US" sz="3999" dirty="0" err="1">
                <a:solidFill>
                  <a:srgbClr val="1D3E9A"/>
                </a:solidFill>
                <a:latin typeface="Open Sans"/>
                <a:ea typeface="Open Sans"/>
                <a:cs typeface="Open Sans"/>
                <a:sym typeface="Open Sans"/>
              </a:rPr>
              <a:t>i</a:t>
            </a:r>
            <a:r>
              <a:rPr lang="en-US" sz="3999" dirty="0">
                <a:solidFill>
                  <a:srgbClr val="1D3E9A"/>
                </a:solidFill>
                <a:latin typeface="Open Sans"/>
                <a:ea typeface="Open Sans"/>
                <a:cs typeface="Open Sans"/>
                <a:sym typeface="Open Sans"/>
              </a:rPr>
              <a:t> territori e la </a:t>
            </a:r>
            <a:r>
              <a:rPr lang="en-US" sz="3999" dirty="0" err="1">
                <a:solidFill>
                  <a:srgbClr val="1D3E9A"/>
                </a:solidFill>
                <a:latin typeface="Open Sans"/>
                <a:ea typeface="Open Sans"/>
                <a:cs typeface="Open Sans"/>
                <a:sym typeface="Open Sans"/>
              </a:rPr>
              <a:t>collaborazione</a:t>
            </a:r>
            <a:r>
              <a:rPr lang="en-US" sz="3999" dirty="0">
                <a:solidFill>
                  <a:srgbClr val="1D3E9A"/>
                </a:solidFill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en-US" sz="3999" dirty="0" err="1">
                <a:solidFill>
                  <a:srgbClr val="1D3E9A"/>
                </a:solidFill>
                <a:latin typeface="Open Sans"/>
                <a:ea typeface="Open Sans"/>
                <a:cs typeface="Open Sans"/>
                <a:sym typeface="Open Sans"/>
              </a:rPr>
              <a:t>tra</a:t>
            </a:r>
            <a:r>
              <a:rPr lang="en-US" sz="3999" dirty="0">
                <a:solidFill>
                  <a:srgbClr val="1D3E9A"/>
                </a:solidFill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en-US" sz="3999" dirty="0" err="1">
                <a:solidFill>
                  <a:srgbClr val="1D3E9A"/>
                </a:solidFill>
                <a:latin typeface="Open Sans"/>
                <a:ea typeface="Open Sans"/>
                <a:cs typeface="Open Sans"/>
                <a:sym typeface="Open Sans"/>
              </a:rPr>
              <a:t>gli</a:t>
            </a:r>
            <a:r>
              <a:rPr lang="en-US" sz="3999" dirty="0">
                <a:solidFill>
                  <a:srgbClr val="1D3E9A"/>
                </a:solidFill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en-US" sz="3999" dirty="0" err="1">
                <a:solidFill>
                  <a:srgbClr val="1D3E9A"/>
                </a:solidFill>
                <a:latin typeface="Open Sans"/>
                <a:ea typeface="Open Sans"/>
                <a:cs typeface="Open Sans"/>
                <a:sym typeface="Open Sans"/>
              </a:rPr>
              <a:t>Enti</a:t>
            </a:r>
            <a:r>
              <a:rPr lang="en-US" sz="3999" dirty="0">
                <a:solidFill>
                  <a:srgbClr val="1D3E9A"/>
                </a:solidFill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en-US" sz="3999" dirty="0" err="1">
                <a:solidFill>
                  <a:srgbClr val="1D3E9A"/>
                </a:solidFill>
                <a:latin typeface="Open Sans"/>
                <a:ea typeface="Open Sans"/>
                <a:cs typeface="Open Sans"/>
                <a:sym typeface="Open Sans"/>
              </a:rPr>
              <a:t>locali</a:t>
            </a:r>
            <a:r>
              <a:rPr lang="en-US" sz="3999" dirty="0">
                <a:solidFill>
                  <a:srgbClr val="1D3E9A"/>
                </a:solidFill>
                <a:latin typeface="Open Sans"/>
                <a:ea typeface="Open Sans"/>
                <a:cs typeface="Open Sans"/>
                <a:sym typeface="Open Sans"/>
              </a:rPr>
              <a:t> con le </a:t>
            </a:r>
            <a:r>
              <a:rPr lang="en-US" sz="3999" dirty="0" err="1">
                <a:solidFill>
                  <a:srgbClr val="1D3E9A"/>
                </a:solidFill>
                <a:latin typeface="Open Sans"/>
                <a:ea typeface="Open Sans"/>
                <a:cs typeface="Open Sans"/>
                <a:sym typeface="Open Sans"/>
              </a:rPr>
              <a:t>strategie</a:t>
            </a:r>
            <a:r>
              <a:rPr lang="en-US" sz="3999" dirty="0">
                <a:solidFill>
                  <a:srgbClr val="1D3E9A"/>
                </a:solidFill>
                <a:latin typeface="Open Sans"/>
                <a:ea typeface="Open Sans"/>
                <a:cs typeface="Open Sans"/>
                <a:sym typeface="Open Sans"/>
              </a:rPr>
              <a:t> di </a:t>
            </a:r>
            <a:r>
              <a:rPr lang="en-US" sz="3999" dirty="0" err="1">
                <a:solidFill>
                  <a:srgbClr val="1D3E9A"/>
                </a:solidFill>
                <a:latin typeface="Open Sans"/>
                <a:ea typeface="Open Sans"/>
                <a:cs typeface="Open Sans"/>
                <a:sym typeface="Open Sans"/>
              </a:rPr>
              <a:t>sviluppo</a:t>
            </a:r>
            <a:r>
              <a:rPr lang="en-US" sz="3999" dirty="0">
                <a:solidFill>
                  <a:srgbClr val="1D3E9A"/>
                </a:solidFill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en-US" sz="3999" dirty="0" err="1">
                <a:solidFill>
                  <a:srgbClr val="1D3E9A"/>
                </a:solidFill>
                <a:latin typeface="Open Sans"/>
                <a:ea typeface="Open Sans"/>
                <a:cs typeface="Open Sans"/>
                <a:sym typeface="Open Sans"/>
              </a:rPr>
              <a:t>che</a:t>
            </a:r>
            <a:r>
              <a:rPr lang="en-US" sz="3999" dirty="0">
                <a:solidFill>
                  <a:srgbClr val="1D3E9A"/>
                </a:solidFill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en-US" sz="3999" dirty="0" err="1">
                <a:solidFill>
                  <a:srgbClr val="1D3E9A"/>
                </a:solidFill>
                <a:latin typeface="Open Sans"/>
                <a:ea typeface="Open Sans"/>
                <a:cs typeface="Open Sans"/>
                <a:sym typeface="Open Sans"/>
              </a:rPr>
              <a:t>affrontano</a:t>
            </a:r>
            <a:r>
              <a:rPr lang="en-US" sz="3999" dirty="0">
                <a:solidFill>
                  <a:srgbClr val="1D3E9A"/>
                </a:solidFill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en-US" sz="3999" dirty="0" err="1">
                <a:solidFill>
                  <a:srgbClr val="1D3E9A"/>
                </a:solidFill>
                <a:latin typeface="Open Sans"/>
                <a:ea typeface="Open Sans"/>
                <a:cs typeface="Open Sans"/>
                <a:sym typeface="Open Sans"/>
              </a:rPr>
              <a:t>crisi</a:t>
            </a:r>
            <a:r>
              <a:rPr lang="en-US" sz="3999" dirty="0">
                <a:solidFill>
                  <a:srgbClr val="1D3E9A"/>
                </a:solidFill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en-US" sz="3999" dirty="0" err="1">
                <a:solidFill>
                  <a:srgbClr val="1D3E9A"/>
                </a:solidFill>
                <a:latin typeface="Open Sans"/>
                <a:ea typeface="Open Sans"/>
                <a:cs typeface="Open Sans"/>
                <a:sym typeface="Open Sans"/>
              </a:rPr>
              <a:t>climatica</a:t>
            </a:r>
            <a:r>
              <a:rPr lang="en-US" sz="3999" dirty="0">
                <a:solidFill>
                  <a:srgbClr val="1D3E9A"/>
                </a:solidFill>
                <a:latin typeface="Open Sans"/>
                <a:ea typeface="Open Sans"/>
                <a:cs typeface="Open Sans"/>
                <a:sym typeface="Open Sans"/>
              </a:rPr>
              <a:t> e </a:t>
            </a:r>
            <a:r>
              <a:rPr lang="en-US" sz="3999" dirty="0" err="1">
                <a:solidFill>
                  <a:srgbClr val="1D3E9A"/>
                </a:solidFill>
                <a:latin typeface="Open Sans"/>
                <a:ea typeface="Open Sans"/>
                <a:cs typeface="Open Sans"/>
                <a:sym typeface="Open Sans"/>
              </a:rPr>
              <a:t>demografica</a:t>
            </a:r>
            <a:endParaRPr lang="en-US" sz="3999" dirty="0">
              <a:solidFill>
                <a:srgbClr val="1D3E9A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 3">
            <a:extLst>
              <a:ext uri="{FF2B5EF4-FFF2-40B4-BE49-F238E27FC236}">
                <a16:creationId xmlns:a16="http://schemas.microsoft.com/office/drawing/2014/main" id="{52EDB047-022B-66B7-1126-36D9968318DB}"/>
              </a:ext>
            </a:extLst>
          </p:cNvPr>
          <p:cNvSpPr/>
          <p:nvPr/>
        </p:nvSpPr>
        <p:spPr>
          <a:xfrm>
            <a:off x="14782799" y="375597"/>
            <a:ext cx="3273319" cy="1090427"/>
          </a:xfrm>
          <a:custGeom>
            <a:avLst/>
            <a:gdLst/>
            <a:ahLst/>
            <a:cxnLst/>
            <a:rect l="l" t="t" r="r" b="b"/>
            <a:pathLst>
              <a:path w="5369072" h="1852330">
                <a:moveTo>
                  <a:pt x="0" y="0"/>
                </a:moveTo>
                <a:lnTo>
                  <a:pt x="5369071" y="0"/>
                </a:lnTo>
                <a:lnTo>
                  <a:pt x="5369071" y="1852330"/>
                </a:lnTo>
                <a:lnTo>
                  <a:pt x="0" y="185233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it-IT"/>
          </a:p>
        </p:txBody>
      </p:sp>
      <p:sp>
        <p:nvSpPr>
          <p:cNvPr id="4" name="TextBox 4">
            <a:extLst>
              <a:ext uri="{FF2B5EF4-FFF2-40B4-BE49-F238E27FC236}">
                <a16:creationId xmlns:a16="http://schemas.microsoft.com/office/drawing/2014/main" id="{1DD06ED5-EAD5-D89F-13ED-24E2551535CF}"/>
              </a:ext>
            </a:extLst>
          </p:cNvPr>
          <p:cNvSpPr txBox="1"/>
          <p:nvPr/>
        </p:nvSpPr>
        <p:spPr>
          <a:xfrm>
            <a:off x="762000" y="571500"/>
            <a:ext cx="15964306" cy="109042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9100"/>
              </a:lnSpc>
            </a:pPr>
            <a:r>
              <a:rPr lang="en-US" sz="5400" b="1" spc="-150" dirty="0" err="1">
                <a:solidFill>
                  <a:srgbClr val="B5CC03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L’impegno</a:t>
            </a:r>
            <a:r>
              <a:rPr lang="en-US" sz="5400" b="1" spc="-150" dirty="0">
                <a:solidFill>
                  <a:srgbClr val="B5CC03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 </a:t>
            </a:r>
            <a:r>
              <a:rPr lang="en-US" sz="5400" b="1" spc="-150" dirty="0" err="1">
                <a:solidFill>
                  <a:srgbClr val="B5CC03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dell’Uncem</a:t>
            </a:r>
            <a:endParaRPr lang="en-US" sz="5400" b="1" spc="-150" dirty="0">
              <a:solidFill>
                <a:srgbClr val="B5CC03"/>
              </a:solidFill>
              <a:latin typeface="Open Sans Bold"/>
              <a:ea typeface="Open Sans Bold"/>
              <a:cs typeface="Open Sans Bold"/>
              <a:sym typeface="Open Sans Bold"/>
            </a:endParaRPr>
          </a:p>
        </p:txBody>
      </p:sp>
      <p:sp>
        <p:nvSpPr>
          <p:cNvPr id="5" name="TextBox 5">
            <a:extLst>
              <a:ext uri="{FF2B5EF4-FFF2-40B4-BE49-F238E27FC236}">
                <a16:creationId xmlns:a16="http://schemas.microsoft.com/office/drawing/2014/main" id="{30AD31AD-D0F7-23A8-0D0B-6B314E775047}"/>
              </a:ext>
            </a:extLst>
          </p:cNvPr>
          <p:cNvSpPr txBox="1"/>
          <p:nvPr/>
        </p:nvSpPr>
        <p:spPr>
          <a:xfrm>
            <a:off x="762001" y="2204610"/>
            <a:ext cx="16459605" cy="704077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/>
            <a:r>
              <a:rPr lang="en-US" sz="2800" dirty="0">
                <a:solidFill>
                  <a:srgbClr val="0F243E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Open Sans"/>
              </a:rPr>
              <a:t>Uncem – con </a:t>
            </a:r>
            <a:r>
              <a:rPr lang="en-US" sz="2800" dirty="0" err="1">
                <a:solidFill>
                  <a:srgbClr val="0F243E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Open Sans"/>
              </a:rPr>
              <a:t>l’Atelier</a:t>
            </a:r>
            <a:r>
              <a:rPr lang="en-US" sz="2800" dirty="0">
                <a:solidFill>
                  <a:srgbClr val="0F243E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Open Sans"/>
              </a:rPr>
              <a:t> di ITALIAE - </a:t>
            </a:r>
            <a:r>
              <a:rPr lang="en-US" sz="2800" dirty="0" err="1">
                <a:solidFill>
                  <a:srgbClr val="0F243E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Open Sans"/>
              </a:rPr>
              <a:t>si</a:t>
            </a:r>
            <a:r>
              <a:rPr lang="en-US" sz="2800" dirty="0">
                <a:solidFill>
                  <a:srgbClr val="0F243E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Open Sans"/>
              </a:rPr>
              <a:t> </a:t>
            </a:r>
            <a:r>
              <a:rPr lang="en-US" sz="2800" dirty="0" err="1">
                <a:solidFill>
                  <a:srgbClr val="0F243E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Open Sans"/>
              </a:rPr>
              <a:t>occupa</a:t>
            </a:r>
            <a:r>
              <a:rPr lang="en-US" sz="2800" dirty="0">
                <a:solidFill>
                  <a:srgbClr val="0F243E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Open Sans"/>
              </a:rPr>
              <a:t> </a:t>
            </a:r>
            <a:r>
              <a:rPr lang="en-US" sz="2800" dirty="0" err="1">
                <a:solidFill>
                  <a:srgbClr val="0F243E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Open Sans"/>
              </a:rPr>
              <a:t>dell’accompagnamento</a:t>
            </a:r>
            <a:r>
              <a:rPr lang="en-US" sz="2800" dirty="0">
                <a:solidFill>
                  <a:srgbClr val="0F243E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Open Sans"/>
              </a:rPr>
              <a:t> </a:t>
            </a:r>
            <a:r>
              <a:rPr lang="en-US" sz="2800" dirty="0" err="1">
                <a:solidFill>
                  <a:srgbClr val="0F243E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Open Sans"/>
              </a:rPr>
              <a:t>progettuale</a:t>
            </a:r>
            <a:r>
              <a:rPr lang="en-US" sz="2800" dirty="0">
                <a:solidFill>
                  <a:srgbClr val="0F243E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Open Sans"/>
              </a:rPr>
              <a:t> di 40 </a:t>
            </a:r>
            <a:r>
              <a:rPr lang="en-US" sz="2800" dirty="0" err="1">
                <a:solidFill>
                  <a:srgbClr val="0F243E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Open Sans"/>
              </a:rPr>
              <a:t>aree</a:t>
            </a:r>
            <a:r>
              <a:rPr lang="en-US" sz="2800" dirty="0">
                <a:solidFill>
                  <a:srgbClr val="0F243E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Open Sans"/>
              </a:rPr>
              <a:t> Green Community </a:t>
            </a:r>
            <a:r>
              <a:rPr lang="en-US" sz="2800" dirty="0" err="1">
                <a:solidFill>
                  <a:srgbClr val="0F243E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Open Sans"/>
              </a:rPr>
              <a:t>finanziate</a:t>
            </a:r>
            <a:r>
              <a:rPr lang="en-US" sz="2800" dirty="0">
                <a:solidFill>
                  <a:srgbClr val="0F243E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Open Sans"/>
              </a:rPr>
              <a:t> dal PNRR. In </a:t>
            </a:r>
            <a:r>
              <a:rPr lang="en-US" sz="2800" dirty="0" err="1">
                <a:solidFill>
                  <a:srgbClr val="0F243E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Open Sans"/>
              </a:rPr>
              <a:t>particolare</a:t>
            </a:r>
            <a:r>
              <a:rPr lang="en-US" sz="2800" dirty="0">
                <a:solidFill>
                  <a:srgbClr val="0F243E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Open Sans"/>
              </a:rPr>
              <a:t>:</a:t>
            </a:r>
          </a:p>
          <a:p>
            <a:pPr algn="l"/>
            <a:endParaRPr lang="en-US" sz="2800" dirty="0">
              <a:solidFill>
                <a:srgbClr val="0F243E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  <a:sym typeface="Open Sans"/>
            </a:endParaRPr>
          </a:p>
          <a:p>
            <a:pPr marL="457200" indent="-4572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800" b="1" dirty="0" err="1">
                <a:solidFill>
                  <a:srgbClr val="0F243E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Open Sans"/>
              </a:rPr>
              <a:t>Organizzazione</a:t>
            </a:r>
            <a:r>
              <a:rPr lang="en-US" sz="2800" b="1" dirty="0">
                <a:solidFill>
                  <a:srgbClr val="0F243E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Open Sans"/>
              </a:rPr>
              <a:t> </a:t>
            </a:r>
            <a:r>
              <a:rPr lang="en-US" sz="2800" b="1" dirty="0" err="1">
                <a:solidFill>
                  <a:srgbClr val="0F243E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Open Sans"/>
              </a:rPr>
              <a:t>delle</a:t>
            </a:r>
            <a:r>
              <a:rPr lang="en-US" sz="2800" b="1" dirty="0">
                <a:solidFill>
                  <a:srgbClr val="0F243E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Open Sans"/>
              </a:rPr>
              <a:t> </a:t>
            </a:r>
            <a:r>
              <a:rPr lang="en-US" sz="2800" b="1" dirty="0" err="1">
                <a:solidFill>
                  <a:srgbClr val="0F243E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Open Sans"/>
              </a:rPr>
              <a:t>iniziative</a:t>
            </a:r>
            <a:r>
              <a:rPr lang="en-US" sz="2800" b="1" dirty="0">
                <a:solidFill>
                  <a:srgbClr val="0F243E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Open Sans"/>
              </a:rPr>
              <a:t> </a:t>
            </a:r>
            <a:r>
              <a:rPr lang="en-US" sz="2800" b="1" dirty="0" err="1">
                <a:solidFill>
                  <a:srgbClr val="0F243E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Open Sans"/>
              </a:rPr>
              <a:t>pubbliche</a:t>
            </a:r>
            <a:r>
              <a:rPr lang="en-US" sz="2800" b="1" dirty="0">
                <a:solidFill>
                  <a:srgbClr val="0F243E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Open Sans"/>
              </a:rPr>
              <a:t> di </a:t>
            </a:r>
            <a:r>
              <a:rPr lang="en-US" sz="2800" b="1" dirty="0" err="1">
                <a:solidFill>
                  <a:srgbClr val="0F243E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Open Sans"/>
              </a:rPr>
              <a:t>presentazione</a:t>
            </a:r>
            <a:r>
              <a:rPr lang="en-US" sz="2800" dirty="0">
                <a:solidFill>
                  <a:srgbClr val="0F243E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Open Sans"/>
              </a:rPr>
              <a:t> </a:t>
            </a:r>
            <a:r>
              <a:rPr lang="en-US" sz="2800" dirty="0" err="1">
                <a:solidFill>
                  <a:srgbClr val="0F243E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Open Sans"/>
              </a:rPr>
              <a:t>delle</a:t>
            </a:r>
            <a:r>
              <a:rPr lang="en-US" sz="2800" dirty="0">
                <a:solidFill>
                  <a:srgbClr val="0F243E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Open Sans"/>
              </a:rPr>
              <a:t> </a:t>
            </a:r>
            <a:r>
              <a:rPr lang="en-US" sz="2800" dirty="0" err="1">
                <a:solidFill>
                  <a:srgbClr val="0F243E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Open Sans"/>
              </a:rPr>
              <a:t>singole</a:t>
            </a:r>
            <a:r>
              <a:rPr lang="en-US" sz="2800" dirty="0">
                <a:solidFill>
                  <a:srgbClr val="0F243E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Open Sans"/>
              </a:rPr>
              <a:t> </a:t>
            </a:r>
            <a:r>
              <a:rPr lang="en-US" sz="2800" dirty="0" err="1">
                <a:solidFill>
                  <a:srgbClr val="0F243E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Open Sans"/>
              </a:rPr>
              <a:t>Strategie</a:t>
            </a:r>
            <a:r>
              <a:rPr lang="en-US" sz="2800" dirty="0">
                <a:solidFill>
                  <a:srgbClr val="0F243E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Open Sans"/>
              </a:rPr>
              <a:t> </a:t>
            </a:r>
            <a:r>
              <a:rPr lang="en-US" sz="2800" dirty="0" err="1">
                <a:solidFill>
                  <a:srgbClr val="0F243E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Open Sans"/>
              </a:rPr>
              <a:t>d’area</a:t>
            </a:r>
            <a:endParaRPr lang="en-US" sz="2800" dirty="0">
              <a:solidFill>
                <a:srgbClr val="0F243E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  <a:sym typeface="Open Sans"/>
            </a:endParaRPr>
          </a:p>
          <a:p>
            <a:pPr marL="457200" indent="-4572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800" b="1" dirty="0" err="1">
                <a:solidFill>
                  <a:srgbClr val="0F243E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Open Sans"/>
              </a:rPr>
              <a:t>Supporto</a:t>
            </a:r>
            <a:r>
              <a:rPr lang="en-US" sz="2800" b="1" dirty="0">
                <a:solidFill>
                  <a:srgbClr val="0F243E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Open Sans"/>
              </a:rPr>
              <a:t> </a:t>
            </a:r>
            <a:r>
              <a:rPr lang="en-US" sz="2800" dirty="0" err="1">
                <a:solidFill>
                  <a:srgbClr val="0F243E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Open Sans"/>
              </a:rPr>
              <a:t>agli</a:t>
            </a:r>
            <a:r>
              <a:rPr lang="en-US" sz="2800" dirty="0">
                <a:solidFill>
                  <a:srgbClr val="0F243E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Open Sans"/>
              </a:rPr>
              <a:t> </a:t>
            </a:r>
            <a:r>
              <a:rPr lang="en-US" sz="2800" dirty="0" err="1">
                <a:solidFill>
                  <a:srgbClr val="0F243E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Open Sans"/>
              </a:rPr>
              <a:t>Enti</a:t>
            </a:r>
            <a:r>
              <a:rPr lang="en-US" sz="2800" dirty="0">
                <a:solidFill>
                  <a:srgbClr val="0F243E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Open Sans"/>
              </a:rPr>
              <a:t> </a:t>
            </a:r>
            <a:r>
              <a:rPr lang="en-US" sz="2800" dirty="0" err="1">
                <a:solidFill>
                  <a:srgbClr val="0F243E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Open Sans"/>
              </a:rPr>
              <a:t>capofila</a:t>
            </a:r>
            <a:r>
              <a:rPr lang="en-US" sz="2800" dirty="0">
                <a:solidFill>
                  <a:srgbClr val="0F243E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Open Sans"/>
              </a:rPr>
              <a:t> </a:t>
            </a:r>
            <a:r>
              <a:rPr lang="en-US" sz="2800" dirty="0" err="1">
                <a:solidFill>
                  <a:srgbClr val="0F243E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Open Sans"/>
              </a:rPr>
              <a:t>delle</a:t>
            </a:r>
            <a:r>
              <a:rPr lang="en-US" sz="2800" dirty="0">
                <a:solidFill>
                  <a:srgbClr val="0F243E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Open Sans"/>
              </a:rPr>
              <a:t> </a:t>
            </a:r>
            <a:r>
              <a:rPr lang="en-US" sz="2800" dirty="0" err="1">
                <a:solidFill>
                  <a:srgbClr val="0F243E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Open Sans"/>
              </a:rPr>
              <a:t>Strategie</a:t>
            </a:r>
            <a:r>
              <a:rPr lang="en-US" sz="2800" dirty="0">
                <a:solidFill>
                  <a:srgbClr val="0F243E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Open Sans"/>
              </a:rPr>
              <a:t> </a:t>
            </a:r>
            <a:r>
              <a:rPr lang="en-US" sz="2800" dirty="0" err="1">
                <a:solidFill>
                  <a:srgbClr val="0F243E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Open Sans"/>
              </a:rPr>
              <a:t>nella</a:t>
            </a:r>
            <a:r>
              <a:rPr lang="en-US" sz="2800" b="1" dirty="0">
                <a:solidFill>
                  <a:srgbClr val="0F243E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Open Sans"/>
              </a:rPr>
              <a:t> </a:t>
            </a:r>
            <a:r>
              <a:rPr lang="en-US" sz="2800" dirty="0" err="1">
                <a:solidFill>
                  <a:srgbClr val="0F243E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Open Sans"/>
              </a:rPr>
              <a:t>progettazione</a:t>
            </a:r>
            <a:r>
              <a:rPr lang="en-US" sz="2800" dirty="0">
                <a:solidFill>
                  <a:srgbClr val="0F243E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Open Sans"/>
              </a:rPr>
              <a:t> e </a:t>
            </a:r>
            <a:r>
              <a:rPr lang="en-US" sz="2800" dirty="0" err="1">
                <a:solidFill>
                  <a:srgbClr val="0F243E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Open Sans"/>
              </a:rPr>
              <a:t>nell’attuazione</a:t>
            </a:r>
            <a:r>
              <a:rPr lang="en-US" sz="2800" dirty="0">
                <a:solidFill>
                  <a:srgbClr val="0F243E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Open Sans"/>
              </a:rPr>
              <a:t> </a:t>
            </a:r>
            <a:r>
              <a:rPr lang="en-US" sz="2800" dirty="0" err="1">
                <a:solidFill>
                  <a:srgbClr val="0F243E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Open Sans"/>
              </a:rPr>
              <a:t>dei</a:t>
            </a:r>
            <a:r>
              <a:rPr lang="en-US" sz="2800" dirty="0">
                <a:solidFill>
                  <a:srgbClr val="0F243E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Open Sans"/>
              </a:rPr>
              <a:t> </a:t>
            </a:r>
            <a:r>
              <a:rPr lang="en-US" sz="2800" dirty="0" err="1">
                <a:solidFill>
                  <a:srgbClr val="0F243E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Open Sans"/>
              </a:rPr>
              <a:t>singoli</a:t>
            </a:r>
            <a:r>
              <a:rPr lang="en-US" sz="2800" dirty="0">
                <a:solidFill>
                  <a:srgbClr val="0F243E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Open Sans"/>
              </a:rPr>
              <a:t> </a:t>
            </a:r>
            <a:r>
              <a:rPr lang="en-US" sz="2800" dirty="0" err="1">
                <a:solidFill>
                  <a:srgbClr val="0F243E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Open Sans"/>
              </a:rPr>
              <a:t>progetti</a:t>
            </a:r>
            <a:r>
              <a:rPr lang="en-US" sz="2800" dirty="0">
                <a:solidFill>
                  <a:srgbClr val="0F243E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Open Sans"/>
              </a:rPr>
              <a:t> </a:t>
            </a:r>
          </a:p>
          <a:p>
            <a:pPr marL="457200" indent="-4572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it-IT" sz="2800" b="1" dirty="0">
                <a:solidFill>
                  <a:srgbClr val="0F243E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Supporto agli enti locali </a:t>
            </a:r>
            <a:r>
              <a:rPr lang="it-IT" sz="2800" dirty="0">
                <a:solidFill>
                  <a:srgbClr val="0F243E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nel coinvolgimento comunitario</a:t>
            </a:r>
          </a:p>
          <a:p>
            <a:pPr marL="457200" indent="-4572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it-IT" sz="2800" b="1" dirty="0">
                <a:solidFill>
                  <a:srgbClr val="0F243E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Facilita l’interazione </a:t>
            </a:r>
            <a:r>
              <a:rPr lang="it-IT" sz="2800" dirty="0">
                <a:solidFill>
                  <a:srgbClr val="0F243E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con altre progettualità finanziate e non</a:t>
            </a:r>
          </a:p>
          <a:p>
            <a:pPr marL="457200" indent="-4572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800" b="1" dirty="0" err="1">
                <a:solidFill>
                  <a:srgbClr val="0F243E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Open Sans"/>
              </a:rPr>
              <a:t>Coordinamento</a:t>
            </a:r>
            <a:r>
              <a:rPr lang="en-US" sz="2800" dirty="0">
                <a:solidFill>
                  <a:srgbClr val="0F243E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Open Sans"/>
              </a:rPr>
              <a:t> </a:t>
            </a:r>
            <a:r>
              <a:rPr lang="en-US" sz="2800" dirty="0" err="1">
                <a:solidFill>
                  <a:srgbClr val="0F243E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Open Sans"/>
              </a:rPr>
              <a:t>della</a:t>
            </a:r>
            <a:r>
              <a:rPr lang="en-US" sz="2800" dirty="0">
                <a:solidFill>
                  <a:srgbClr val="0F243E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Open Sans"/>
              </a:rPr>
              <a:t> </a:t>
            </a:r>
            <a:r>
              <a:rPr lang="en-US" sz="2800" dirty="0" err="1">
                <a:solidFill>
                  <a:srgbClr val="0F243E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Open Sans"/>
              </a:rPr>
              <a:t>comunicazione</a:t>
            </a:r>
            <a:r>
              <a:rPr lang="en-US" sz="2800" dirty="0">
                <a:solidFill>
                  <a:srgbClr val="0F243E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Open Sans"/>
              </a:rPr>
              <a:t> </a:t>
            </a:r>
            <a:r>
              <a:rPr lang="en-US" sz="2800" dirty="0" err="1">
                <a:solidFill>
                  <a:srgbClr val="0F243E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Open Sans"/>
              </a:rPr>
              <a:t>delle</a:t>
            </a:r>
            <a:r>
              <a:rPr lang="en-US" sz="2800" dirty="0">
                <a:solidFill>
                  <a:srgbClr val="0F243E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Open Sans"/>
              </a:rPr>
              <a:t> </a:t>
            </a:r>
            <a:r>
              <a:rPr lang="en-US" sz="2800" dirty="0" err="1">
                <a:solidFill>
                  <a:srgbClr val="0F243E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Open Sans"/>
              </a:rPr>
              <a:t>strategie</a:t>
            </a:r>
            <a:r>
              <a:rPr lang="en-US" sz="2800" dirty="0">
                <a:solidFill>
                  <a:srgbClr val="0F243E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Open Sans"/>
              </a:rPr>
              <a:t> </a:t>
            </a:r>
            <a:r>
              <a:rPr lang="en-US" sz="2800" dirty="0" err="1">
                <a:solidFill>
                  <a:srgbClr val="0F243E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Open Sans"/>
              </a:rPr>
              <a:t>territoriali</a:t>
            </a:r>
            <a:endParaRPr lang="en-US" sz="2800" dirty="0">
              <a:solidFill>
                <a:srgbClr val="0F243E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  <a:sym typeface="Open Sans"/>
            </a:endParaRPr>
          </a:p>
          <a:p>
            <a:pPr marL="457200" indent="-4572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it-IT" sz="2800" b="1" dirty="0">
                <a:solidFill>
                  <a:srgbClr val="0F243E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Supporto</a:t>
            </a:r>
            <a:r>
              <a:rPr lang="it-IT" sz="2800" dirty="0">
                <a:solidFill>
                  <a:srgbClr val="0F243E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agli enti locali nel potenziare le reti tra Unioni montane, Comuni, Comunità montane</a:t>
            </a:r>
          </a:p>
          <a:p>
            <a:pPr marL="457200" indent="-4572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800" b="1" dirty="0" err="1">
                <a:solidFill>
                  <a:srgbClr val="0F243E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Open Sans"/>
              </a:rPr>
              <a:t>Creazione</a:t>
            </a:r>
            <a:r>
              <a:rPr lang="en-US" sz="2800" dirty="0">
                <a:solidFill>
                  <a:srgbClr val="0F243E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Open Sans"/>
              </a:rPr>
              <a:t> di </a:t>
            </a:r>
            <a:r>
              <a:rPr lang="en-US" sz="2800" dirty="0" err="1">
                <a:solidFill>
                  <a:srgbClr val="0F243E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Open Sans"/>
              </a:rPr>
              <a:t>una</a:t>
            </a:r>
            <a:r>
              <a:rPr lang="en-US" sz="2800" dirty="0">
                <a:solidFill>
                  <a:srgbClr val="0F243E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Open Sans"/>
              </a:rPr>
              <a:t> rete </a:t>
            </a:r>
            <a:r>
              <a:rPr lang="en-US" sz="2800" dirty="0" err="1">
                <a:solidFill>
                  <a:srgbClr val="0F243E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Open Sans"/>
              </a:rPr>
              <a:t>tra</a:t>
            </a:r>
            <a:r>
              <a:rPr lang="en-US" sz="2800" dirty="0">
                <a:solidFill>
                  <a:srgbClr val="0F243E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Open Sans"/>
              </a:rPr>
              <a:t> le Green Community </a:t>
            </a:r>
          </a:p>
          <a:p>
            <a:pPr marL="457200" indent="-4572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it-IT" sz="2800" b="1" dirty="0">
                <a:solidFill>
                  <a:srgbClr val="0F243E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Collaborazione</a:t>
            </a:r>
            <a:r>
              <a:rPr lang="it-IT" sz="2800" dirty="0">
                <a:solidFill>
                  <a:srgbClr val="0F243E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con le Regioni per individuare finanziamenti per le nuove GC</a:t>
            </a:r>
            <a:endParaRPr lang="en-US" sz="2800" dirty="0">
              <a:solidFill>
                <a:srgbClr val="0F243E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  <a:sym typeface="Open Sans"/>
            </a:endParaRPr>
          </a:p>
        </p:txBody>
      </p:sp>
      <p:sp>
        <p:nvSpPr>
          <p:cNvPr id="6" name="Freeform 2">
            <a:extLst>
              <a:ext uri="{FF2B5EF4-FFF2-40B4-BE49-F238E27FC236}">
                <a16:creationId xmlns:a16="http://schemas.microsoft.com/office/drawing/2014/main" id="{2EE761B1-4364-1B9A-77A2-C70649921415}"/>
              </a:ext>
            </a:extLst>
          </p:cNvPr>
          <p:cNvSpPr/>
          <p:nvPr/>
        </p:nvSpPr>
        <p:spPr>
          <a:xfrm>
            <a:off x="0" y="9349740"/>
            <a:ext cx="18288000" cy="937260"/>
          </a:xfrm>
          <a:custGeom>
            <a:avLst/>
            <a:gdLst/>
            <a:ahLst/>
            <a:cxnLst/>
            <a:rect l="l" t="t" r="r" b="b"/>
            <a:pathLst>
              <a:path w="18288000" h="937260">
                <a:moveTo>
                  <a:pt x="0" y="0"/>
                </a:moveTo>
                <a:lnTo>
                  <a:pt x="18288000" y="0"/>
                </a:lnTo>
                <a:lnTo>
                  <a:pt x="18288000" y="937260"/>
                </a:lnTo>
                <a:lnTo>
                  <a:pt x="0" y="937260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  <p:txBody>
          <a:bodyPr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623339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 3">
            <a:extLst>
              <a:ext uri="{FF2B5EF4-FFF2-40B4-BE49-F238E27FC236}">
                <a16:creationId xmlns:a16="http://schemas.microsoft.com/office/drawing/2014/main" id="{1485633A-B484-297B-B547-EE1EF357A42A}"/>
              </a:ext>
            </a:extLst>
          </p:cNvPr>
          <p:cNvSpPr/>
          <p:nvPr/>
        </p:nvSpPr>
        <p:spPr>
          <a:xfrm>
            <a:off x="14782799" y="375597"/>
            <a:ext cx="3273319" cy="1090427"/>
          </a:xfrm>
          <a:custGeom>
            <a:avLst/>
            <a:gdLst/>
            <a:ahLst/>
            <a:cxnLst/>
            <a:rect l="l" t="t" r="r" b="b"/>
            <a:pathLst>
              <a:path w="5369072" h="1852330">
                <a:moveTo>
                  <a:pt x="0" y="0"/>
                </a:moveTo>
                <a:lnTo>
                  <a:pt x="5369071" y="0"/>
                </a:lnTo>
                <a:lnTo>
                  <a:pt x="5369071" y="1852330"/>
                </a:lnTo>
                <a:lnTo>
                  <a:pt x="0" y="185233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it-IT"/>
          </a:p>
        </p:txBody>
      </p:sp>
      <p:sp>
        <p:nvSpPr>
          <p:cNvPr id="4" name="TextBox 4">
            <a:extLst>
              <a:ext uri="{FF2B5EF4-FFF2-40B4-BE49-F238E27FC236}">
                <a16:creationId xmlns:a16="http://schemas.microsoft.com/office/drawing/2014/main" id="{BCCF0025-3116-DA51-AF71-5A3A5FCE6E70}"/>
              </a:ext>
            </a:extLst>
          </p:cNvPr>
          <p:cNvSpPr txBox="1"/>
          <p:nvPr/>
        </p:nvSpPr>
        <p:spPr>
          <a:xfrm>
            <a:off x="762000" y="571500"/>
            <a:ext cx="15964306" cy="103419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9100"/>
              </a:lnSpc>
            </a:pPr>
            <a:r>
              <a:rPr lang="en-US" sz="4800" b="1" spc="-300" dirty="0">
                <a:solidFill>
                  <a:srgbClr val="B5CC03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Come </a:t>
            </a:r>
            <a:r>
              <a:rPr lang="en-US" sz="4800" b="1" spc="-300" dirty="0" err="1">
                <a:solidFill>
                  <a:srgbClr val="B5CC03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riorganizzare</a:t>
            </a:r>
            <a:r>
              <a:rPr lang="en-US" sz="4800" b="1" spc="-300" dirty="0">
                <a:solidFill>
                  <a:srgbClr val="B5CC03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 </a:t>
            </a:r>
            <a:r>
              <a:rPr lang="en-US" sz="4800" b="1" spc="-300" dirty="0" err="1">
                <a:solidFill>
                  <a:srgbClr val="B5CC03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i</a:t>
            </a:r>
            <a:r>
              <a:rPr lang="en-US" sz="4800" b="1" spc="-300" dirty="0">
                <a:solidFill>
                  <a:srgbClr val="B5CC03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 </a:t>
            </a:r>
            <a:r>
              <a:rPr lang="en-US" sz="4800" b="1" spc="-300" dirty="0" err="1">
                <a:solidFill>
                  <a:srgbClr val="B5CC03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Comuni</a:t>
            </a:r>
            <a:r>
              <a:rPr lang="en-US" sz="4800" b="1" spc="-300" dirty="0">
                <a:solidFill>
                  <a:srgbClr val="B5CC03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 e le </a:t>
            </a:r>
            <a:r>
              <a:rPr lang="en-US" sz="4800" b="1" spc="-300" dirty="0" err="1">
                <a:solidFill>
                  <a:srgbClr val="B5CC03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aggregazioni</a:t>
            </a:r>
            <a:endParaRPr lang="en-US" sz="4800" b="1" spc="-300" dirty="0">
              <a:solidFill>
                <a:srgbClr val="B5CC03"/>
              </a:solidFill>
              <a:latin typeface="Open Sans Bold"/>
              <a:ea typeface="Open Sans Bold"/>
              <a:cs typeface="Open Sans Bold"/>
              <a:sym typeface="Open Sans Bold"/>
            </a:endParaRPr>
          </a:p>
        </p:txBody>
      </p:sp>
      <p:sp>
        <p:nvSpPr>
          <p:cNvPr id="5" name="TextBox 5">
            <a:extLst>
              <a:ext uri="{FF2B5EF4-FFF2-40B4-BE49-F238E27FC236}">
                <a16:creationId xmlns:a16="http://schemas.microsoft.com/office/drawing/2014/main" id="{8EC2D71C-A5A3-75ED-57AB-3187A9E09727}"/>
              </a:ext>
            </a:extLst>
          </p:cNvPr>
          <p:cNvSpPr txBox="1"/>
          <p:nvPr/>
        </p:nvSpPr>
        <p:spPr>
          <a:xfrm>
            <a:off x="762001" y="2204610"/>
            <a:ext cx="16459605" cy="704077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800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Open Sans"/>
              </a:rPr>
              <a:t>Auspica</a:t>
            </a:r>
            <a:r>
              <a:rPr lang="en-US" sz="28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Open Sans"/>
              </a:rPr>
              <a:t> la </a:t>
            </a:r>
            <a:r>
              <a:rPr lang="en-US" sz="2800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Open Sans"/>
              </a:rPr>
              <a:t>riscrittura</a:t>
            </a:r>
            <a:r>
              <a:rPr lang="en-US" sz="28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Open Sans"/>
              </a:rPr>
              <a:t> del Testo </a:t>
            </a:r>
            <a:r>
              <a:rPr lang="en-US" sz="2800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Open Sans"/>
              </a:rPr>
              <a:t>unico</a:t>
            </a:r>
            <a:r>
              <a:rPr lang="en-US" sz="28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Open Sans"/>
              </a:rPr>
              <a:t> </a:t>
            </a:r>
            <a:r>
              <a:rPr lang="en-US" sz="2800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Open Sans"/>
              </a:rPr>
              <a:t>degli</a:t>
            </a:r>
            <a:r>
              <a:rPr lang="en-US" sz="28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Open Sans"/>
              </a:rPr>
              <a:t> </a:t>
            </a:r>
            <a:r>
              <a:rPr lang="en-US" sz="2800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Open Sans"/>
              </a:rPr>
              <a:t>Enti</a:t>
            </a:r>
            <a:r>
              <a:rPr lang="en-US" sz="28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Open Sans"/>
              </a:rPr>
              <a:t> </a:t>
            </a:r>
            <a:r>
              <a:rPr lang="en-US" sz="2800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Open Sans"/>
              </a:rPr>
              <a:t>locali</a:t>
            </a:r>
            <a:r>
              <a:rPr lang="en-US" sz="28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Open Sans"/>
              </a:rPr>
              <a:t>: </a:t>
            </a:r>
          </a:p>
          <a:p>
            <a:pPr marL="457200" indent="-4572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it-IT" sz="28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Suggerimenti</a:t>
            </a:r>
            <a:r>
              <a:rPr lang="it-IT" sz="28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alle Regioni per migliorare le leggi sull’Associazionismo comunale e favorire gli incentivi economici per le gestioni associate di servizi e funzioni</a:t>
            </a:r>
          </a:p>
          <a:p>
            <a:pPr marL="457200" indent="-4572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it-IT" sz="28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Supportare</a:t>
            </a:r>
            <a:r>
              <a:rPr lang="it-IT" sz="28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l’associazionismo comunale: rafforzare Unioni, Comunità montane, </a:t>
            </a:r>
            <a:r>
              <a:rPr lang="it-IT" sz="28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condividere</a:t>
            </a:r>
            <a:r>
              <a:rPr lang="it-IT" sz="28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buone pratiche e storie di successo</a:t>
            </a:r>
          </a:p>
          <a:p>
            <a:pPr marL="457200" indent="-4572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8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Open Sans"/>
              </a:rPr>
              <a:t>Azione </a:t>
            </a:r>
            <a:r>
              <a:rPr lang="en-US" sz="2800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Open Sans"/>
              </a:rPr>
              <a:t>istituzionale</a:t>
            </a:r>
            <a:r>
              <a:rPr lang="en-US" sz="28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Open Sans"/>
              </a:rPr>
              <a:t> </a:t>
            </a:r>
            <a:r>
              <a:rPr lang="en-US" sz="2800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Open Sans"/>
              </a:rPr>
              <a:t>nei</a:t>
            </a:r>
            <a:r>
              <a:rPr lang="en-US" sz="28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Open Sans"/>
              </a:rPr>
              <a:t> </a:t>
            </a:r>
            <a:r>
              <a:rPr lang="en-US" sz="2800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Open Sans"/>
              </a:rPr>
              <a:t>confronti</a:t>
            </a:r>
            <a:r>
              <a:rPr lang="en-US" sz="28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Open Sans"/>
              </a:rPr>
              <a:t> </a:t>
            </a:r>
            <a:r>
              <a:rPr lang="en-US" sz="2800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Open Sans"/>
              </a:rPr>
              <a:t>delle</a:t>
            </a:r>
            <a:r>
              <a:rPr lang="en-US" sz="28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Open Sans"/>
              </a:rPr>
              <a:t> </a:t>
            </a:r>
            <a:r>
              <a:rPr lang="en-US" sz="2800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Open Sans"/>
              </a:rPr>
              <a:t>città</a:t>
            </a:r>
            <a:endParaRPr lang="en-US" sz="28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  <a:sym typeface="Open Sans"/>
            </a:endParaRPr>
          </a:p>
          <a:p>
            <a:pPr marL="457200" indent="-4572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800" b="1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Open Sans"/>
              </a:rPr>
              <a:t>Definire</a:t>
            </a:r>
            <a:r>
              <a:rPr lang="en-US" sz="28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Open Sans"/>
              </a:rPr>
              <a:t> </a:t>
            </a:r>
            <a:r>
              <a:rPr lang="en-US" sz="2800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Open Sans"/>
              </a:rPr>
              <a:t>percorsi</a:t>
            </a:r>
            <a:r>
              <a:rPr lang="en-US" sz="28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Open Sans"/>
              </a:rPr>
              <a:t> di </a:t>
            </a:r>
            <a:r>
              <a:rPr lang="en-US" sz="2800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Open Sans"/>
              </a:rPr>
              <a:t>collaborazione</a:t>
            </a:r>
            <a:r>
              <a:rPr lang="en-US" sz="28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Open Sans"/>
              </a:rPr>
              <a:t> </a:t>
            </a:r>
            <a:r>
              <a:rPr lang="en-US" sz="2800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Open Sans"/>
              </a:rPr>
              <a:t>tra</a:t>
            </a:r>
            <a:r>
              <a:rPr lang="en-US" sz="28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Open Sans"/>
              </a:rPr>
              <a:t> </a:t>
            </a:r>
            <a:r>
              <a:rPr lang="en-US" sz="2800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Open Sans"/>
              </a:rPr>
              <a:t>città</a:t>
            </a:r>
            <a:r>
              <a:rPr lang="en-US" sz="28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Open Sans"/>
              </a:rPr>
              <a:t> e </a:t>
            </a:r>
            <a:r>
              <a:rPr lang="en-US" sz="2800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Open Sans"/>
              </a:rPr>
              <a:t>aree</a:t>
            </a:r>
            <a:r>
              <a:rPr lang="en-US" sz="28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Open Sans"/>
              </a:rPr>
              <a:t> </a:t>
            </a:r>
            <a:r>
              <a:rPr lang="en-US" sz="2800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Open Sans"/>
              </a:rPr>
              <a:t>rurali</a:t>
            </a:r>
            <a:r>
              <a:rPr lang="en-US" sz="28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Open Sans"/>
              </a:rPr>
              <a:t>  per </a:t>
            </a:r>
            <a:r>
              <a:rPr lang="en-US" sz="2800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Open Sans"/>
              </a:rPr>
              <a:t>valorizzare</a:t>
            </a:r>
            <a:r>
              <a:rPr lang="en-US" sz="28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Open Sans"/>
              </a:rPr>
              <a:t> </a:t>
            </a:r>
            <a:r>
              <a:rPr lang="en-US" sz="2800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Open Sans"/>
              </a:rPr>
              <a:t>i</a:t>
            </a:r>
            <a:r>
              <a:rPr lang="en-US" sz="28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Open Sans"/>
              </a:rPr>
              <a:t> </a:t>
            </a:r>
            <a:r>
              <a:rPr lang="en-US" sz="2800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Open Sans"/>
              </a:rPr>
              <a:t>servizi</a:t>
            </a:r>
            <a:r>
              <a:rPr lang="en-US" sz="28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Open Sans"/>
              </a:rPr>
              <a:t> </a:t>
            </a:r>
            <a:r>
              <a:rPr lang="en-US" sz="2800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Open Sans"/>
              </a:rPr>
              <a:t>ecosistemici</a:t>
            </a:r>
            <a:endParaRPr lang="en-US" sz="28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  <a:sym typeface="Open Sans"/>
            </a:endParaRPr>
          </a:p>
          <a:p>
            <a:pPr marL="457200" indent="-4572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800" b="1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Open Sans"/>
              </a:rPr>
              <a:t>Introdurre</a:t>
            </a:r>
            <a:r>
              <a:rPr lang="en-US" sz="28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Open Sans"/>
              </a:rPr>
              <a:t> </a:t>
            </a:r>
            <a:r>
              <a:rPr lang="en-US" sz="2800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Open Sans"/>
              </a:rPr>
              <a:t>perequazione</a:t>
            </a:r>
            <a:r>
              <a:rPr lang="en-US" sz="28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Open Sans"/>
              </a:rPr>
              <a:t> </a:t>
            </a:r>
            <a:r>
              <a:rPr lang="en-US" sz="2800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Open Sans"/>
              </a:rPr>
              <a:t>urbanistica</a:t>
            </a:r>
            <a:r>
              <a:rPr lang="en-US" sz="28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Open Sans"/>
              </a:rPr>
              <a:t>, </a:t>
            </a:r>
            <a:r>
              <a:rPr lang="en-US" sz="2800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Open Sans"/>
              </a:rPr>
              <a:t>fiscale</a:t>
            </a:r>
            <a:r>
              <a:rPr lang="en-US" sz="28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Open Sans"/>
              </a:rPr>
              <a:t>, </a:t>
            </a:r>
            <a:r>
              <a:rPr lang="en-US" sz="2800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Open Sans"/>
              </a:rPr>
              <a:t>organizzativa</a:t>
            </a:r>
            <a:r>
              <a:rPr lang="en-US" sz="28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Open Sans"/>
              </a:rPr>
              <a:t> in </a:t>
            </a:r>
            <a:r>
              <a:rPr lang="en-US" sz="2800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Open Sans"/>
              </a:rPr>
              <a:t>aree</a:t>
            </a:r>
            <a:r>
              <a:rPr lang="en-US" sz="28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Open Sans"/>
              </a:rPr>
              <a:t> </a:t>
            </a:r>
            <a:r>
              <a:rPr lang="en-US" sz="2800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Open Sans"/>
              </a:rPr>
              <a:t>omogenee</a:t>
            </a:r>
            <a:r>
              <a:rPr lang="en-US" sz="28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Open Sans"/>
              </a:rPr>
              <a:t> </a:t>
            </a:r>
            <a:r>
              <a:rPr lang="en-US" sz="2800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Open Sans"/>
              </a:rPr>
              <a:t>nelle</a:t>
            </a:r>
            <a:r>
              <a:rPr lang="en-US" sz="28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Open Sans"/>
              </a:rPr>
              <a:t> Green Community, Bologna Ascoli </a:t>
            </a:r>
            <a:r>
              <a:rPr lang="en-US" sz="2800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Open Sans"/>
              </a:rPr>
              <a:t>primi</a:t>
            </a:r>
            <a:r>
              <a:rPr lang="en-US" sz="28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Open Sans"/>
              </a:rPr>
              <a:t> </a:t>
            </a:r>
            <a:r>
              <a:rPr lang="en-US" sz="2800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Open Sans"/>
              </a:rPr>
              <a:t>esempi</a:t>
            </a:r>
            <a:endParaRPr lang="en-US" sz="28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  <a:sym typeface="Open Sans"/>
            </a:endParaRPr>
          </a:p>
          <a:p>
            <a:pPr marL="457200" indent="-4572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800" b="1" dirty="0">
                <a:solidFill>
                  <a:srgbClr val="0F243E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Open Sans"/>
              </a:rPr>
              <a:t>Studio</a:t>
            </a:r>
            <a:r>
              <a:rPr lang="en-US" sz="2800" dirty="0">
                <a:solidFill>
                  <a:srgbClr val="0F243E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Open Sans"/>
              </a:rPr>
              <a:t> </a:t>
            </a:r>
            <a:r>
              <a:rPr lang="en-US" sz="2800" dirty="0" err="1">
                <a:solidFill>
                  <a:srgbClr val="0F243E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Open Sans"/>
              </a:rPr>
              <a:t>sulla</a:t>
            </a:r>
            <a:r>
              <a:rPr lang="en-US" sz="2800" dirty="0">
                <a:solidFill>
                  <a:srgbClr val="0F243E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Open Sans"/>
              </a:rPr>
              <a:t> </a:t>
            </a:r>
            <a:r>
              <a:rPr lang="en-US" sz="2800" dirty="0" err="1">
                <a:solidFill>
                  <a:srgbClr val="0F243E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Open Sans"/>
              </a:rPr>
              <a:t>fiscalità</a:t>
            </a:r>
            <a:r>
              <a:rPr lang="en-US" sz="2800" dirty="0">
                <a:solidFill>
                  <a:srgbClr val="0F243E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Open Sans"/>
              </a:rPr>
              <a:t> </a:t>
            </a:r>
            <a:r>
              <a:rPr lang="en-US" sz="2800" dirty="0" err="1">
                <a:solidFill>
                  <a:srgbClr val="0F243E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Open Sans"/>
              </a:rPr>
              <a:t>differenziata</a:t>
            </a:r>
            <a:r>
              <a:rPr lang="en-US" sz="2800" dirty="0">
                <a:solidFill>
                  <a:srgbClr val="0F243E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Open Sans"/>
              </a:rPr>
              <a:t> per I </a:t>
            </a:r>
            <a:r>
              <a:rPr lang="en-US" sz="2800" dirty="0" err="1">
                <a:solidFill>
                  <a:srgbClr val="0F243E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Open Sans"/>
              </a:rPr>
              <a:t>territori</a:t>
            </a:r>
            <a:r>
              <a:rPr lang="en-US" sz="2800" dirty="0">
                <a:solidFill>
                  <a:srgbClr val="0F243E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Open Sans"/>
              </a:rPr>
              <a:t> </a:t>
            </a:r>
            <a:r>
              <a:rPr lang="en-US" sz="2800" dirty="0" err="1">
                <a:solidFill>
                  <a:srgbClr val="0F243E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Open Sans"/>
              </a:rPr>
              <a:t>sottoposti</a:t>
            </a:r>
            <a:r>
              <a:rPr lang="en-US" sz="2800" dirty="0">
                <a:solidFill>
                  <a:srgbClr val="0F243E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Open Sans"/>
              </a:rPr>
              <a:t> a </a:t>
            </a:r>
            <a:r>
              <a:rPr lang="en-US" sz="2800" dirty="0" err="1">
                <a:solidFill>
                  <a:srgbClr val="0F243E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Open Sans"/>
              </a:rPr>
              <a:t>crisi</a:t>
            </a:r>
            <a:r>
              <a:rPr lang="en-US" sz="2800" dirty="0">
                <a:solidFill>
                  <a:srgbClr val="0F243E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Open Sans"/>
              </a:rPr>
              <a:t> </a:t>
            </a:r>
            <a:r>
              <a:rPr lang="en-US" sz="2800" dirty="0" err="1">
                <a:solidFill>
                  <a:srgbClr val="0F243E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Open Sans"/>
              </a:rPr>
              <a:t>climatiche</a:t>
            </a:r>
            <a:endParaRPr lang="en-US" sz="2800" dirty="0">
              <a:solidFill>
                <a:srgbClr val="0F243E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  <a:sym typeface="Open Sans"/>
            </a:endParaRPr>
          </a:p>
          <a:p>
            <a:pPr marL="457200" indent="-4572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800" b="1" dirty="0" err="1">
                <a:solidFill>
                  <a:srgbClr val="0F243E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Open Sans"/>
              </a:rPr>
              <a:t>Intreccio</a:t>
            </a:r>
            <a:r>
              <a:rPr lang="en-US" sz="2800" b="1" dirty="0">
                <a:solidFill>
                  <a:srgbClr val="0F243E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Open Sans"/>
              </a:rPr>
              <a:t> </a:t>
            </a:r>
            <a:r>
              <a:rPr lang="en-US" sz="2800" dirty="0" err="1">
                <a:solidFill>
                  <a:srgbClr val="0F243E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Open Sans"/>
              </a:rPr>
              <a:t>tra</a:t>
            </a:r>
            <a:r>
              <a:rPr lang="en-US" sz="2800" dirty="0">
                <a:solidFill>
                  <a:srgbClr val="0F243E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Open Sans"/>
              </a:rPr>
              <a:t> green economy, </a:t>
            </a:r>
            <a:r>
              <a:rPr lang="en-US" sz="2800" dirty="0" err="1">
                <a:solidFill>
                  <a:srgbClr val="0F243E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Open Sans"/>
              </a:rPr>
              <a:t>digitalizzazione</a:t>
            </a:r>
            <a:r>
              <a:rPr lang="en-US" sz="2800" dirty="0">
                <a:solidFill>
                  <a:srgbClr val="0F243E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Open Sans"/>
              </a:rPr>
              <a:t> e </a:t>
            </a:r>
            <a:r>
              <a:rPr lang="en-US" sz="2800" dirty="0" err="1">
                <a:solidFill>
                  <a:srgbClr val="0F243E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Open Sans"/>
              </a:rPr>
              <a:t>innovazione</a:t>
            </a:r>
            <a:r>
              <a:rPr lang="en-US" sz="2800" dirty="0">
                <a:solidFill>
                  <a:srgbClr val="0F243E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Open Sans"/>
              </a:rPr>
              <a:t> </a:t>
            </a:r>
          </a:p>
        </p:txBody>
      </p:sp>
      <p:sp>
        <p:nvSpPr>
          <p:cNvPr id="6" name="Freeform 2">
            <a:extLst>
              <a:ext uri="{FF2B5EF4-FFF2-40B4-BE49-F238E27FC236}">
                <a16:creationId xmlns:a16="http://schemas.microsoft.com/office/drawing/2014/main" id="{8AAA870A-8C3B-FD7A-2706-E610D720F3A5}"/>
              </a:ext>
            </a:extLst>
          </p:cNvPr>
          <p:cNvSpPr/>
          <p:nvPr/>
        </p:nvSpPr>
        <p:spPr>
          <a:xfrm>
            <a:off x="0" y="9349740"/>
            <a:ext cx="18288000" cy="937260"/>
          </a:xfrm>
          <a:custGeom>
            <a:avLst/>
            <a:gdLst/>
            <a:ahLst/>
            <a:cxnLst/>
            <a:rect l="l" t="t" r="r" b="b"/>
            <a:pathLst>
              <a:path w="18288000" h="937260">
                <a:moveTo>
                  <a:pt x="0" y="0"/>
                </a:moveTo>
                <a:lnTo>
                  <a:pt x="18288000" y="0"/>
                </a:lnTo>
                <a:lnTo>
                  <a:pt x="18288000" y="937260"/>
                </a:lnTo>
                <a:lnTo>
                  <a:pt x="0" y="937260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  <p:txBody>
          <a:bodyPr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059746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 3">
            <a:extLst>
              <a:ext uri="{FF2B5EF4-FFF2-40B4-BE49-F238E27FC236}">
                <a16:creationId xmlns:a16="http://schemas.microsoft.com/office/drawing/2014/main" id="{6A98FE0D-F18E-E74A-4D87-F95982FB54B1}"/>
              </a:ext>
            </a:extLst>
          </p:cNvPr>
          <p:cNvSpPr/>
          <p:nvPr/>
        </p:nvSpPr>
        <p:spPr>
          <a:xfrm>
            <a:off x="15163800" y="375597"/>
            <a:ext cx="2892318" cy="805503"/>
          </a:xfrm>
          <a:custGeom>
            <a:avLst/>
            <a:gdLst/>
            <a:ahLst/>
            <a:cxnLst/>
            <a:rect l="l" t="t" r="r" b="b"/>
            <a:pathLst>
              <a:path w="5369072" h="1852330">
                <a:moveTo>
                  <a:pt x="0" y="0"/>
                </a:moveTo>
                <a:lnTo>
                  <a:pt x="5369071" y="0"/>
                </a:lnTo>
                <a:lnTo>
                  <a:pt x="5369071" y="1852330"/>
                </a:lnTo>
                <a:lnTo>
                  <a:pt x="0" y="1852330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  <p:txBody>
          <a:bodyPr/>
          <a:lstStyle/>
          <a:p>
            <a:endParaRPr lang="it-IT"/>
          </a:p>
        </p:txBody>
      </p:sp>
      <p:sp>
        <p:nvSpPr>
          <p:cNvPr id="4" name="TextBox 4">
            <a:extLst>
              <a:ext uri="{FF2B5EF4-FFF2-40B4-BE49-F238E27FC236}">
                <a16:creationId xmlns:a16="http://schemas.microsoft.com/office/drawing/2014/main" id="{F17F5C57-2BD2-C023-703C-0C46CDD4F888}"/>
              </a:ext>
            </a:extLst>
          </p:cNvPr>
          <p:cNvSpPr txBox="1"/>
          <p:nvPr/>
        </p:nvSpPr>
        <p:spPr>
          <a:xfrm>
            <a:off x="762000" y="776473"/>
            <a:ext cx="15964306" cy="103419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9100"/>
              </a:lnSpc>
            </a:pPr>
            <a:r>
              <a:rPr lang="en-US" sz="4800" b="1" spc="-300" dirty="0" err="1">
                <a:solidFill>
                  <a:srgbClr val="B5CC03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Comunicare</a:t>
            </a:r>
            <a:r>
              <a:rPr lang="en-US" sz="4800" b="1" spc="-300" dirty="0">
                <a:solidFill>
                  <a:srgbClr val="B5CC03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, </a:t>
            </a:r>
            <a:r>
              <a:rPr lang="en-US" sz="4800" b="1" spc="-300" dirty="0" err="1">
                <a:solidFill>
                  <a:srgbClr val="B5CC03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raccontare</a:t>
            </a:r>
            <a:r>
              <a:rPr lang="en-US" sz="4800" b="1" spc="-300" dirty="0">
                <a:solidFill>
                  <a:srgbClr val="B5CC03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, </a:t>
            </a:r>
            <a:r>
              <a:rPr lang="en-US" sz="4800" b="1" spc="-300" dirty="0" err="1">
                <a:solidFill>
                  <a:srgbClr val="B5CC03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promuovere</a:t>
            </a:r>
            <a:r>
              <a:rPr lang="en-US" sz="4800" b="1" spc="-300" dirty="0">
                <a:solidFill>
                  <a:srgbClr val="B5CC03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, </a:t>
            </a:r>
            <a:r>
              <a:rPr lang="en-US" sz="4800" b="1" spc="-300" dirty="0" err="1">
                <a:solidFill>
                  <a:srgbClr val="B5CC03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informare</a:t>
            </a:r>
            <a:endParaRPr lang="en-US" sz="4800" b="1" spc="-300" dirty="0">
              <a:solidFill>
                <a:srgbClr val="B5CC03"/>
              </a:solidFill>
              <a:latin typeface="Open Sans Bold"/>
              <a:ea typeface="Open Sans Bold"/>
              <a:cs typeface="Open Sans Bold"/>
              <a:sym typeface="Open Sans Bold"/>
            </a:endParaRPr>
          </a:p>
        </p:txBody>
      </p:sp>
      <p:sp>
        <p:nvSpPr>
          <p:cNvPr id="5" name="TextBox 5">
            <a:extLst>
              <a:ext uri="{FF2B5EF4-FFF2-40B4-BE49-F238E27FC236}">
                <a16:creationId xmlns:a16="http://schemas.microsoft.com/office/drawing/2014/main" id="{18317DC6-201F-C7EE-0FE8-9FC16710EAF7}"/>
              </a:ext>
            </a:extLst>
          </p:cNvPr>
          <p:cNvSpPr txBox="1"/>
          <p:nvPr/>
        </p:nvSpPr>
        <p:spPr>
          <a:xfrm>
            <a:off x="762001" y="2204612"/>
            <a:ext cx="16230599" cy="717119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400" dirty="0">
                <a:solidFill>
                  <a:srgbClr val="0F243E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Open Sans"/>
              </a:rPr>
              <a:t>Le </a:t>
            </a:r>
            <a:r>
              <a:rPr lang="en-US" sz="2400" dirty="0" err="1">
                <a:solidFill>
                  <a:srgbClr val="0F243E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Open Sans"/>
              </a:rPr>
              <a:t>iniziative</a:t>
            </a:r>
            <a:r>
              <a:rPr lang="en-US" sz="2400" dirty="0">
                <a:solidFill>
                  <a:srgbClr val="0F243E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Open Sans"/>
              </a:rPr>
              <a:t> di </a:t>
            </a:r>
            <a:r>
              <a:rPr lang="en-US" sz="2400" dirty="0" err="1">
                <a:solidFill>
                  <a:srgbClr val="0F243E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Open Sans"/>
              </a:rPr>
              <a:t>comunicazione</a:t>
            </a:r>
            <a:r>
              <a:rPr lang="en-US" sz="2400" dirty="0">
                <a:solidFill>
                  <a:srgbClr val="0F243E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Open Sans"/>
              </a:rPr>
              <a:t> Uncem per </a:t>
            </a:r>
            <a:r>
              <a:rPr lang="en-US" sz="2400" dirty="0" err="1">
                <a:solidFill>
                  <a:srgbClr val="0F243E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Open Sans"/>
              </a:rPr>
              <a:t>gli</a:t>
            </a:r>
            <a:r>
              <a:rPr lang="en-US" sz="2400" dirty="0">
                <a:solidFill>
                  <a:srgbClr val="0F243E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Open Sans"/>
              </a:rPr>
              <a:t> </a:t>
            </a:r>
            <a:r>
              <a:rPr lang="en-US" sz="2400" dirty="0" err="1">
                <a:solidFill>
                  <a:srgbClr val="0F243E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Open Sans"/>
              </a:rPr>
              <a:t>Enti</a:t>
            </a:r>
            <a:r>
              <a:rPr lang="en-US" sz="2400" dirty="0">
                <a:solidFill>
                  <a:srgbClr val="0F243E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Open Sans"/>
              </a:rPr>
              <a:t> </a:t>
            </a:r>
            <a:r>
              <a:rPr lang="en-US" sz="2400" dirty="0" err="1">
                <a:solidFill>
                  <a:srgbClr val="0F243E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Open Sans"/>
              </a:rPr>
              <a:t>montani</a:t>
            </a:r>
            <a:r>
              <a:rPr lang="en-US" sz="2400" dirty="0">
                <a:solidFill>
                  <a:srgbClr val="0F243E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Open Sans"/>
              </a:rPr>
              <a:t> e le Green Community:</a:t>
            </a:r>
          </a:p>
          <a:p>
            <a:pPr marL="457200" indent="-4572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b="1" dirty="0">
                <a:solidFill>
                  <a:srgbClr val="0F243E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Open Sans"/>
              </a:rPr>
              <a:t>Quattro numeri </a:t>
            </a:r>
            <a:r>
              <a:rPr lang="en-US" sz="2400" b="1" dirty="0" err="1">
                <a:solidFill>
                  <a:srgbClr val="0F243E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Open Sans"/>
              </a:rPr>
              <a:t>speciali</a:t>
            </a:r>
            <a:r>
              <a:rPr lang="en-US" sz="2400" b="1" dirty="0">
                <a:solidFill>
                  <a:srgbClr val="0F243E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Open Sans"/>
              </a:rPr>
              <a:t> </a:t>
            </a:r>
            <a:r>
              <a:rPr lang="en-US" sz="2400" dirty="0" err="1">
                <a:solidFill>
                  <a:srgbClr val="0F243E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Open Sans"/>
              </a:rPr>
              <a:t>della</a:t>
            </a:r>
            <a:r>
              <a:rPr lang="en-US" sz="2400" dirty="0">
                <a:solidFill>
                  <a:srgbClr val="0F243E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Open Sans"/>
              </a:rPr>
              <a:t> </a:t>
            </a:r>
            <a:r>
              <a:rPr lang="en-US" sz="2400" dirty="0" err="1">
                <a:solidFill>
                  <a:srgbClr val="0F243E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Open Sans"/>
              </a:rPr>
              <a:t>rivista</a:t>
            </a:r>
            <a:r>
              <a:rPr lang="en-US" sz="2400" dirty="0">
                <a:solidFill>
                  <a:srgbClr val="0F243E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Open Sans"/>
              </a:rPr>
              <a:t> </a:t>
            </a:r>
            <a:r>
              <a:rPr lang="en-US" sz="2400" dirty="0" err="1">
                <a:solidFill>
                  <a:srgbClr val="0F243E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Open Sans"/>
              </a:rPr>
              <a:t>Comunità</a:t>
            </a:r>
            <a:r>
              <a:rPr lang="en-US" sz="2400" dirty="0">
                <a:solidFill>
                  <a:srgbClr val="0F243E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Open Sans"/>
              </a:rPr>
              <a:t> </a:t>
            </a:r>
            <a:r>
              <a:rPr lang="en-US" sz="2400" dirty="0" err="1">
                <a:solidFill>
                  <a:srgbClr val="0F243E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Open Sans"/>
              </a:rPr>
              <a:t>Montagna</a:t>
            </a:r>
            <a:endParaRPr lang="en-US" sz="2400" dirty="0">
              <a:solidFill>
                <a:srgbClr val="0F243E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  <a:sym typeface="Open Sans"/>
            </a:endParaRPr>
          </a:p>
          <a:p>
            <a:pPr marL="457200" indent="-4572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b="1" dirty="0">
                <a:solidFill>
                  <a:srgbClr val="0F243E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Open Sans"/>
              </a:rPr>
              <a:t>Due </a:t>
            </a:r>
            <a:r>
              <a:rPr lang="en-US" sz="2400" b="1" dirty="0" err="1">
                <a:solidFill>
                  <a:srgbClr val="0F243E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Open Sans"/>
              </a:rPr>
              <a:t>edizioni</a:t>
            </a:r>
            <a:r>
              <a:rPr lang="en-US" sz="2400" b="1" dirty="0">
                <a:solidFill>
                  <a:srgbClr val="0F243E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Open Sans"/>
              </a:rPr>
              <a:t> </a:t>
            </a:r>
            <a:r>
              <a:rPr lang="en-US" sz="2400" dirty="0">
                <a:solidFill>
                  <a:srgbClr val="0F243E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Open Sans"/>
              </a:rPr>
              <a:t>del </a:t>
            </a:r>
            <a:r>
              <a:rPr lang="en-US" sz="2400" dirty="0" err="1">
                <a:solidFill>
                  <a:srgbClr val="0F243E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Open Sans"/>
              </a:rPr>
              <a:t>Rapporto</a:t>
            </a:r>
            <a:r>
              <a:rPr lang="en-US" sz="2400" dirty="0">
                <a:solidFill>
                  <a:srgbClr val="0F243E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Open Sans"/>
              </a:rPr>
              <a:t> Montagne ITALIAE</a:t>
            </a:r>
          </a:p>
          <a:p>
            <a:pPr marL="457200" indent="-4572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b="1" dirty="0" err="1">
                <a:solidFill>
                  <a:srgbClr val="0F243E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Open Sans"/>
              </a:rPr>
              <a:t>Interventi</a:t>
            </a:r>
            <a:r>
              <a:rPr lang="en-US" sz="2400" dirty="0">
                <a:solidFill>
                  <a:srgbClr val="0F243E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Open Sans"/>
              </a:rPr>
              <a:t> </a:t>
            </a:r>
            <a:r>
              <a:rPr lang="en-US" sz="2400" dirty="0" err="1">
                <a:solidFill>
                  <a:srgbClr val="0F243E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Open Sans"/>
              </a:rPr>
              <a:t>sulle</a:t>
            </a:r>
            <a:r>
              <a:rPr lang="en-US" sz="2400" dirty="0">
                <a:solidFill>
                  <a:srgbClr val="0F243E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Open Sans"/>
              </a:rPr>
              <a:t> </a:t>
            </a:r>
            <a:r>
              <a:rPr lang="en-US" sz="2400" dirty="0" err="1">
                <a:solidFill>
                  <a:srgbClr val="0F243E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Open Sans"/>
              </a:rPr>
              <a:t>riviste</a:t>
            </a:r>
            <a:r>
              <a:rPr lang="en-US" sz="2400" dirty="0">
                <a:solidFill>
                  <a:srgbClr val="0F243E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Open Sans"/>
              </a:rPr>
              <a:t> </a:t>
            </a:r>
            <a:r>
              <a:rPr lang="en-US" sz="2400" dirty="0" err="1">
                <a:solidFill>
                  <a:srgbClr val="0F243E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Open Sans"/>
              </a:rPr>
              <a:t>specializzate</a:t>
            </a:r>
            <a:r>
              <a:rPr lang="en-US" sz="2400" dirty="0">
                <a:solidFill>
                  <a:srgbClr val="0F243E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Open Sans"/>
              </a:rPr>
              <a:t>: Sherwood e </a:t>
            </a:r>
            <a:r>
              <a:rPr lang="en-US" sz="2400" dirty="0" err="1">
                <a:solidFill>
                  <a:srgbClr val="0F243E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Open Sans"/>
              </a:rPr>
              <a:t>L’Altramontagna</a:t>
            </a:r>
            <a:endParaRPr lang="en-US" sz="2400" dirty="0">
              <a:solidFill>
                <a:srgbClr val="0F243E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  <a:sym typeface="Open Sans"/>
            </a:endParaRPr>
          </a:p>
          <a:p>
            <a:pPr marL="457200" indent="-4572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b="1" dirty="0" err="1">
                <a:solidFill>
                  <a:srgbClr val="0F243E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Open Sans"/>
              </a:rPr>
              <a:t>Contenuti</a:t>
            </a:r>
            <a:r>
              <a:rPr lang="en-US" sz="2400" b="1" dirty="0">
                <a:solidFill>
                  <a:srgbClr val="0F243E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Open Sans"/>
              </a:rPr>
              <a:t> social</a:t>
            </a:r>
            <a:r>
              <a:rPr lang="en-US" sz="2400" dirty="0">
                <a:solidFill>
                  <a:srgbClr val="0F243E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Open Sans"/>
              </a:rPr>
              <a:t>: </a:t>
            </a:r>
            <a:r>
              <a:rPr lang="it-IT" sz="2400" dirty="0" err="1">
                <a:solidFill>
                  <a:srgbClr val="0F243E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Reel</a:t>
            </a:r>
            <a:r>
              <a:rPr lang="it-IT" sz="2400" dirty="0">
                <a:solidFill>
                  <a:srgbClr val="0F243E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, Short, post e foto</a:t>
            </a:r>
            <a:endParaRPr lang="en-US" sz="2400" dirty="0">
              <a:solidFill>
                <a:srgbClr val="0F243E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  <a:sym typeface="Open Sans"/>
            </a:endParaRPr>
          </a:p>
          <a:p>
            <a:pPr marL="457200" indent="-4572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b="1" dirty="0" err="1">
                <a:solidFill>
                  <a:srgbClr val="0F243E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Open Sans"/>
              </a:rPr>
              <a:t>Realizzazione</a:t>
            </a:r>
            <a:r>
              <a:rPr lang="en-US" sz="2400" dirty="0">
                <a:solidFill>
                  <a:srgbClr val="0F243E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Open Sans"/>
              </a:rPr>
              <a:t> del </a:t>
            </a:r>
            <a:r>
              <a:rPr lang="en-US" sz="2400" dirty="0" err="1">
                <a:solidFill>
                  <a:srgbClr val="0F243E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Open Sans"/>
              </a:rPr>
              <a:t>sito</a:t>
            </a:r>
            <a:r>
              <a:rPr lang="en-US" sz="2400" dirty="0">
                <a:solidFill>
                  <a:srgbClr val="0F243E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Open Sans"/>
              </a:rPr>
              <a:t> </a:t>
            </a:r>
            <a:r>
              <a:rPr lang="en-US" sz="2400" dirty="0" err="1">
                <a:solidFill>
                  <a:srgbClr val="0F243E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Open Sans"/>
              </a:rPr>
              <a:t>opengreencommunity.eu</a:t>
            </a:r>
            <a:endParaRPr lang="en-US" sz="2400" dirty="0">
              <a:solidFill>
                <a:srgbClr val="0F243E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  <a:sym typeface="Open Sans"/>
            </a:endParaRPr>
          </a:p>
          <a:p>
            <a:pPr marL="457200" indent="-4572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b="1" dirty="0">
                <a:solidFill>
                  <a:srgbClr val="0F243E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Open Sans"/>
              </a:rPr>
              <a:t>Newsletter </a:t>
            </a:r>
            <a:r>
              <a:rPr lang="en-US" sz="2400" dirty="0" err="1">
                <a:solidFill>
                  <a:srgbClr val="0F243E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Open Sans"/>
              </a:rPr>
              <a:t>settimanale</a:t>
            </a:r>
            <a:r>
              <a:rPr lang="en-US" sz="2400" dirty="0">
                <a:solidFill>
                  <a:srgbClr val="0F243E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Open Sans"/>
              </a:rPr>
              <a:t> </a:t>
            </a:r>
            <a:r>
              <a:rPr lang="en-US" sz="2400" dirty="0" err="1">
                <a:solidFill>
                  <a:srgbClr val="0F243E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Open Sans"/>
              </a:rPr>
              <a:t>Uncem</a:t>
            </a:r>
            <a:r>
              <a:rPr lang="en-US" sz="2400" dirty="0">
                <a:solidFill>
                  <a:srgbClr val="0F243E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Open Sans"/>
              </a:rPr>
              <a:t> </a:t>
            </a:r>
          </a:p>
          <a:p>
            <a:pPr marL="457200" indent="-4572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b="1" dirty="0">
                <a:solidFill>
                  <a:srgbClr val="0F243E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Open Sans"/>
              </a:rPr>
              <a:t>Due </a:t>
            </a:r>
            <a:r>
              <a:rPr lang="en-US" sz="2400" b="1" dirty="0" err="1">
                <a:solidFill>
                  <a:srgbClr val="0F243E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Open Sans"/>
              </a:rPr>
              <a:t>viaggi</a:t>
            </a:r>
            <a:r>
              <a:rPr lang="en-US" sz="2400" b="1" dirty="0">
                <a:solidFill>
                  <a:srgbClr val="0F243E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Open Sans"/>
              </a:rPr>
              <a:t>-studio </a:t>
            </a:r>
            <a:r>
              <a:rPr lang="en-US" sz="2400" dirty="0" err="1">
                <a:solidFill>
                  <a:srgbClr val="0F243E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Open Sans"/>
              </a:rPr>
              <a:t>nelle</a:t>
            </a:r>
            <a:r>
              <a:rPr lang="en-US" sz="2400" dirty="0">
                <a:solidFill>
                  <a:srgbClr val="0F243E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Open Sans"/>
              </a:rPr>
              <a:t> Green Community </a:t>
            </a:r>
          </a:p>
          <a:p>
            <a:pPr marL="457200" indent="-4572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b="1" dirty="0">
                <a:solidFill>
                  <a:srgbClr val="0F243E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Open Sans"/>
              </a:rPr>
              <a:t>Focus </a:t>
            </a:r>
            <a:r>
              <a:rPr lang="en-US" sz="2400" b="1" dirty="0" err="1">
                <a:solidFill>
                  <a:srgbClr val="0F243E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Open Sans"/>
              </a:rPr>
              <a:t>tematici</a:t>
            </a:r>
            <a:r>
              <a:rPr lang="en-US" sz="2400" b="1" dirty="0">
                <a:solidFill>
                  <a:srgbClr val="0F243E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Open Sans"/>
              </a:rPr>
              <a:t>:</a:t>
            </a:r>
          </a:p>
          <a:p>
            <a:pPr algn="just">
              <a:lnSpc>
                <a:spcPct val="150000"/>
              </a:lnSpc>
            </a:pPr>
            <a:r>
              <a:rPr lang="en-US" sz="2400" dirty="0">
                <a:solidFill>
                  <a:srgbClr val="0F243E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Open Sans"/>
              </a:rPr>
              <a:t>      Turismo </a:t>
            </a:r>
            <a:r>
              <a:rPr lang="en-US" sz="2400" dirty="0" err="1">
                <a:solidFill>
                  <a:srgbClr val="0F243E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Open Sans"/>
              </a:rPr>
              <a:t>sostenibile</a:t>
            </a:r>
            <a:r>
              <a:rPr lang="en-US" sz="2400" dirty="0">
                <a:solidFill>
                  <a:srgbClr val="0F243E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Open Sans"/>
              </a:rPr>
              <a:t>, </a:t>
            </a:r>
            <a:r>
              <a:rPr lang="en-US" sz="2400" dirty="0" err="1">
                <a:solidFill>
                  <a:srgbClr val="0F243E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Open Sans"/>
              </a:rPr>
              <a:t>idroelettrico</a:t>
            </a:r>
            <a:r>
              <a:rPr lang="en-US" sz="2400" dirty="0">
                <a:solidFill>
                  <a:srgbClr val="0F243E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Open Sans"/>
              </a:rPr>
              <a:t>, </a:t>
            </a:r>
            <a:r>
              <a:rPr lang="en-US" sz="2400" dirty="0" err="1">
                <a:solidFill>
                  <a:srgbClr val="0F243E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Open Sans"/>
              </a:rPr>
              <a:t>edilizia</a:t>
            </a:r>
            <a:r>
              <a:rPr lang="en-US" sz="2400" dirty="0">
                <a:solidFill>
                  <a:srgbClr val="0F243E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Open Sans"/>
              </a:rPr>
              <a:t> e </a:t>
            </a:r>
            <a:r>
              <a:rPr lang="en-US" sz="2400" dirty="0" err="1">
                <a:solidFill>
                  <a:srgbClr val="0F243E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Open Sans"/>
              </a:rPr>
              <a:t>rigenerazione</a:t>
            </a:r>
            <a:r>
              <a:rPr lang="en-US" sz="2400" dirty="0">
                <a:solidFill>
                  <a:srgbClr val="0F243E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Open Sans"/>
              </a:rPr>
              <a:t> </a:t>
            </a:r>
            <a:r>
              <a:rPr lang="en-US" sz="2400" dirty="0" err="1">
                <a:solidFill>
                  <a:srgbClr val="0F243E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Open Sans"/>
              </a:rPr>
              <a:t>urbanistico</a:t>
            </a:r>
            <a:r>
              <a:rPr lang="en-US" sz="2400" dirty="0">
                <a:solidFill>
                  <a:srgbClr val="0F243E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Open Sans"/>
              </a:rPr>
              <a:t> </a:t>
            </a:r>
            <a:r>
              <a:rPr lang="en-US" sz="2400" dirty="0" err="1">
                <a:solidFill>
                  <a:srgbClr val="0F243E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Open Sans"/>
              </a:rPr>
              <a:t>sociale</a:t>
            </a:r>
            <a:r>
              <a:rPr lang="en-US" sz="2400" dirty="0">
                <a:solidFill>
                  <a:srgbClr val="0F243E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Open Sans"/>
              </a:rPr>
              <a:t> </a:t>
            </a:r>
            <a:r>
              <a:rPr lang="en-US" sz="2400" dirty="0" err="1">
                <a:solidFill>
                  <a:srgbClr val="0F243E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Open Sans"/>
              </a:rPr>
              <a:t>dei</a:t>
            </a:r>
            <a:r>
              <a:rPr lang="en-US" sz="2400" dirty="0">
                <a:solidFill>
                  <a:srgbClr val="0F243E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Open Sans"/>
              </a:rPr>
              <a:t> </a:t>
            </a:r>
            <a:r>
              <a:rPr lang="en-US" sz="2400" dirty="0" err="1">
                <a:solidFill>
                  <a:srgbClr val="0F243E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Open Sans"/>
              </a:rPr>
              <a:t>paese</a:t>
            </a:r>
            <a:endParaRPr lang="en-US" sz="2400" dirty="0">
              <a:solidFill>
                <a:srgbClr val="0F243E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  <a:sym typeface="Open Sans"/>
            </a:endParaRPr>
          </a:p>
          <a:p>
            <a:pPr marL="457200" indent="-4572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b="1" dirty="0" err="1">
                <a:solidFill>
                  <a:srgbClr val="0F243E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Open Sans"/>
              </a:rPr>
              <a:t>Scuola</a:t>
            </a:r>
            <a:r>
              <a:rPr lang="en-US" sz="2400" b="1" dirty="0">
                <a:solidFill>
                  <a:srgbClr val="0F243E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Open Sans"/>
              </a:rPr>
              <a:t> </a:t>
            </a:r>
            <a:r>
              <a:rPr lang="en-US" sz="2400" b="1" dirty="0" err="1">
                <a:solidFill>
                  <a:srgbClr val="0F243E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Open Sans"/>
              </a:rPr>
              <a:t>formativa</a:t>
            </a:r>
            <a:r>
              <a:rPr lang="en-US" sz="2400" b="1" dirty="0">
                <a:solidFill>
                  <a:srgbClr val="0F243E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Open Sans"/>
              </a:rPr>
              <a:t> </a:t>
            </a:r>
            <a:r>
              <a:rPr lang="en-US" sz="2400" dirty="0">
                <a:solidFill>
                  <a:srgbClr val="0F243E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Open Sans"/>
              </a:rPr>
              <a:t>a </a:t>
            </a:r>
            <a:r>
              <a:rPr lang="en-US" sz="2400" dirty="0" err="1">
                <a:solidFill>
                  <a:srgbClr val="0F243E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Open Sans"/>
              </a:rPr>
              <a:t>Treia</a:t>
            </a:r>
            <a:r>
              <a:rPr lang="en-US" sz="2400" dirty="0">
                <a:solidFill>
                  <a:srgbClr val="0F243E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Open Sans"/>
              </a:rPr>
              <a:t> </a:t>
            </a:r>
          </a:p>
          <a:p>
            <a:pPr marL="457200" indent="-4572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b="1" dirty="0" err="1">
                <a:solidFill>
                  <a:srgbClr val="0F243E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Open Sans"/>
              </a:rPr>
              <a:t>Interazione</a:t>
            </a:r>
            <a:r>
              <a:rPr lang="en-US" sz="2400" dirty="0">
                <a:solidFill>
                  <a:srgbClr val="0F243E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Open Sans"/>
              </a:rPr>
              <a:t> con le multiutilities </a:t>
            </a:r>
            <a:r>
              <a:rPr lang="en-US" sz="2400" dirty="0" err="1">
                <a:solidFill>
                  <a:srgbClr val="0F243E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Open Sans"/>
              </a:rPr>
              <a:t>italiane</a:t>
            </a:r>
            <a:r>
              <a:rPr lang="en-US" sz="2400" dirty="0">
                <a:solidFill>
                  <a:srgbClr val="0F243E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Open Sans"/>
              </a:rPr>
              <a:t> per il </a:t>
            </a:r>
            <a:r>
              <a:rPr lang="en-US" sz="2400" dirty="0" err="1">
                <a:solidFill>
                  <a:srgbClr val="0F243E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Open Sans"/>
              </a:rPr>
              <a:t>loro</a:t>
            </a:r>
            <a:r>
              <a:rPr lang="en-US" sz="2400" dirty="0">
                <a:solidFill>
                  <a:srgbClr val="0F243E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Open Sans"/>
              </a:rPr>
              <a:t> </a:t>
            </a:r>
            <a:r>
              <a:rPr lang="en-US" sz="2400" dirty="0" err="1">
                <a:solidFill>
                  <a:srgbClr val="0F243E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Open Sans"/>
              </a:rPr>
              <a:t>lavoro</a:t>
            </a:r>
            <a:r>
              <a:rPr lang="en-US" sz="2400" dirty="0">
                <a:solidFill>
                  <a:srgbClr val="0F243E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Open Sans"/>
              </a:rPr>
              <a:t> con le GC</a:t>
            </a:r>
          </a:p>
          <a:p>
            <a:pPr marL="514350" indent="-514350" algn="l">
              <a:buFont typeface="+mj-lt"/>
              <a:buAutoNum type="arabicPeriod"/>
            </a:pPr>
            <a:endParaRPr lang="en-US" sz="2800" dirty="0">
              <a:solidFill>
                <a:srgbClr val="1D3E9A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6" name="Freeform 2">
            <a:extLst>
              <a:ext uri="{FF2B5EF4-FFF2-40B4-BE49-F238E27FC236}">
                <a16:creationId xmlns:a16="http://schemas.microsoft.com/office/drawing/2014/main" id="{FFFB2233-DD6C-BFE2-5870-CFB3919766A3}"/>
              </a:ext>
            </a:extLst>
          </p:cNvPr>
          <p:cNvSpPr/>
          <p:nvPr/>
        </p:nvSpPr>
        <p:spPr>
          <a:xfrm>
            <a:off x="0" y="9349740"/>
            <a:ext cx="18288000" cy="937260"/>
          </a:xfrm>
          <a:custGeom>
            <a:avLst/>
            <a:gdLst/>
            <a:ahLst/>
            <a:cxnLst/>
            <a:rect l="l" t="t" r="r" b="b"/>
            <a:pathLst>
              <a:path w="18288000" h="937260">
                <a:moveTo>
                  <a:pt x="0" y="0"/>
                </a:moveTo>
                <a:lnTo>
                  <a:pt x="18288000" y="0"/>
                </a:lnTo>
                <a:lnTo>
                  <a:pt x="18288000" y="937260"/>
                </a:lnTo>
                <a:lnTo>
                  <a:pt x="0" y="937260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  <p:txBody>
          <a:bodyPr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9568922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 3">
            <a:extLst>
              <a:ext uri="{FF2B5EF4-FFF2-40B4-BE49-F238E27FC236}">
                <a16:creationId xmlns:a16="http://schemas.microsoft.com/office/drawing/2014/main" id="{BAF7F711-1636-8050-496A-D8620B68CC67}"/>
              </a:ext>
            </a:extLst>
          </p:cNvPr>
          <p:cNvSpPr/>
          <p:nvPr/>
        </p:nvSpPr>
        <p:spPr>
          <a:xfrm>
            <a:off x="14782799" y="375597"/>
            <a:ext cx="3273319" cy="1090427"/>
          </a:xfrm>
          <a:custGeom>
            <a:avLst/>
            <a:gdLst/>
            <a:ahLst/>
            <a:cxnLst/>
            <a:rect l="l" t="t" r="r" b="b"/>
            <a:pathLst>
              <a:path w="5369072" h="1852330">
                <a:moveTo>
                  <a:pt x="0" y="0"/>
                </a:moveTo>
                <a:lnTo>
                  <a:pt x="5369071" y="0"/>
                </a:lnTo>
                <a:lnTo>
                  <a:pt x="5369071" y="1852330"/>
                </a:lnTo>
                <a:lnTo>
                  <a:pt x="0" y="185233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it-IT"/>
          </a:p>
        </p:txBody>
      </p:sp>
      <p:sp>
        <p:nvSpPr>
          <p:cNvPr id="4" name="TextBox 4">
            <a:extLst>
              <a:ext uri="{FF2B5EF4-FFF2-40B4-BE49-F238E27FC236}">
                <a16:creationId xmlns:a16="http://schemas.microsoft.com/office/drawing/2014/main" id="{4AE2040B-A5A5-1606-214B-1A31B2968E29}"/>
              </a:ext>
            </a:extLst>
          </p:cNvPr>
          <p:cNvSpPr txBox="1"/>
          <p:nvPr/>
        </p:nvSpPr>
        <p:spPr>
          <a:xfrm>
            <a:off x="762000" y="776473"/>
            <a:ext cx="15964306" cy="103419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9100"/>
              </a:lnSpc>
            </a:pPr>
            <a:r>
              <a:rPr lang="en-US" sz="4800" b="1" spc="-300" dirty="0" err="1">
                <a:solidFill>
                  <a:srgbClr val="B5CC03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Obiettivi</a:t>
            </a:r>
            <a:r>
              <a:rPr lang="en-US" sz="4800" b="1" spc="-300" dirty="0">
                <a:solidFill>
                  <a:srgbClr val="B5CC03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 </a:t>
            </a:r>
            <a:r>
              <a:rPr lang="en-US" sz="4800" b="1" spc="-300" dirty="0" err="1">
                <a:solidFill>
                  <a:srgbClr val="B5CC03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raggiunti</a:t>
            </a:r>
            <a:r>
              <a:rPr lang="en-US" sz="4800" b="1" spc="-300" dirty="0">
                <a:solidFill>
                  <a:srgbClr val="B5CC03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 </a:t>
            </a:r>
            <a:r>
              <a:rPr lang="en-US" sz="4800" b="1" spc="-300" dirty="0" err="1">
                <a:solidFill>
                  <a:srgbClr val="B5CC03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nel</a:t>
            </a:r>
            <a:r>
              <a:rPr lang="en-US" sz="4800" b="1" spc="-300" dirty="0">
                <a:solidFill>
                  <a:srgbClr val="B5CC03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 2024 e </a:t>
            </a:r>
            <a:r>
              <a:rPr lang="en-US" sz="4800" b="1" spc="-300" dirty="0" err="1">
                <a:solidFill>
                  <a:srgbClr val="B5CC03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nel</a:t>
            </a:r>
            <a:r>
              <a:rPr lang="en-US" sz="4800" b="1" spc="-300" dirty="0">
                <a:solidFill>
                  <a:srgbClr val="B5CC03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 2025</a:t>
            </a:r>
          </a:p>
        </p:txBody>
      </p:sp>
      <p:sp>
        <p:nvSpPr>
          <p:cNvPr id="5" name="TextBox 5">
            <a:extLst>
              <a:ext uri="{FF2B5EF4-FFF2-40B4-BE49-F238E27FC236}">
                <a16:creationId xmlns:a16="http://schemas.microsoft.com/office/drawing/2014/main" id="{1D5988BD-86E4-6F0A-AEAC-076F9A705547}"/>
              </a:ext>
            </a:extLst>
          </p:cNvPr>
          <p:cNvSpPr txBox="1"/>
          <p:nvPr/>
        </p:nvSpPr>
        <p:spPr>
          <a:xfrm>
            <a:off x="762001" y="2204610"/>
            <a:ext cx="16459605" cy="430887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457200" indent="-4572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it-IT" sz="2800" dirty="0">
                <a:solidFill>
                  <a:srgbClr val="0F243E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Le Green Community </a:t>
            </a:r>
            <a:r>
              <a:rPr lang="it-IT" sz="2800" b="1" dirty="0">
                <a:solidFill>
                  <a:srgbClr val="0F243E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rafforzano</a:t>
            </a:r>
            <a:r>
              <a:rPr lang="it-IT" sz="2800" dirty="0">
                <a:solidFill>
                  <a:srgbClr val="0F243E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le forme associative tra Comuni</a:t>
            </a:r>
          </a:p>
          <a:p>
            <a:pPr marL="457200" indent="-4572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it-IT" sz="2800" dirty="0">
                <a:solidFill>
                  <a:srgbClr val="0F243E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La montagna </a:t>
            </a:r>
            <a:r>
              <a:rPr lang="it-IT" sz="2800" b="1" dirty="0">
                <a:solidFill>
                  <a:srgbClr val="0F243E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non è più ai margini </a:t>
            </a:r>
            <a:r>
              <a:rPr lang="it-IT" sz="2800" dirty="0">
                <a:solidFill>
                  <a:srgbClr val="0F243E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(il rafforzamento della strategia delle CG diminuisce la marginalità del territorio montano)</a:t>
            </a:r>
            <a:endParaRPr lang="it-IT" sz="2800" b="1" dirty="0">
              <a:solidFill>
                <a:srgbClr val="0F243E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514350" indent="-5143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rgbClr val="0F243E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Open Sans"/>
              </a:rPr>
              <a:t>Le GC </a:t>
            </a:r>
            <a:r>
              <a:rPr lang="en-US" sz="2800" b="1" dirty="0" err="1">
                <a:solidFill>
                  <a:srgbClr val="0F243E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Open Sans"/>
              </a:rPr>
              <a:t>superano</a:t>
            </a:r>
            <a:r>
              <a:rPr lang="en-US" sz="2800" dirty="0">
                <a:solidFill>
                  <a:srgbClr val="0F243E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Open Sans"/>
              </a:rPr>
              <a:t> la </a:t>
            </a:r>
            <a:r>
              <a:rPr lang="en-US" sz="2800" dirty="0" err="1">
                <a:solidFill>
                  <a:srgbClr val="0F243E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Open Sans"/>
              </a:rPr>
              <a:t>logica</a:t>
            </a:r>
            <a:r>
              <a:rPr lang="en-US" sz="2800" dirty="0">
                <a:solidFill>
                  <a:srgbClr val="0F243E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Open Sans"/>
              </a:rPr>
              <a:t> del bando per </a:t>
            </a:r>
            <a:r>
              <a:rPr lang="en-US" sz="2800" dirty="0" err="1">
                <a:solidFill>
                  <a:srgbClr val="0F243E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Open Sans"/>
              </a:rPr>
              <a:t>finanziare</a:t>
            </a:r>
            <a:r>
              <a:rPr lang="en-US" sz="2800" dirty="0">
                <a:solidFill>
                  <a:srgbClr val="0F243E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Open Sans"/>
              </a:rPr>
              <a:t> </a:t>
            </a:r>
            <a:r>
              <a:rPr lang="en-US" sz="2800" dirty="0" err="1">
                <a:solidFill>
                  <a:srgbClr val="0F243E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Open Sans"/>
              </a:rPr>
              <a:t>progetti</a:t>
            </a:r>
            <a:r>
              <a:rPr lang="en-US" sz="2800" dirty="0">
                <a:solidFill>
                  <a:srgbClr val="0F243E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Open Sans"/>
              </a:rPr>
              <a:t> e opera: </a:t>
            </a:r>
            <a:r>
              <a:rPr lang="en-US" sz="2800" dirty="0" err="1">
                <a:solidFill>
                  <a:srgbClr val="0F243E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Open Sans"/>
              </a:rPr>
              <a:t>tre</a:t>
            </a:r>
            <a:r>
              <a:rPr lang="en-US" sz="2800" dirty="0">
                <a:solidFill>
                  <a:srgbClr val="0F243E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Open Sans"/>
              </a:rPr>
              <a:t> </a:t>
            </a:r>
            <a:r>
              <a:rPr lang="en-US" sz="2800" dirty="0" err="1">
                <a:solidFill>
                  <a:srgbClr val="0F243E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Open Sans"/>
              </a:rPr>
              <a:t>regioni</a:t>
            </a:r>
            <a:r>
              <a:rPr lang="en-US" sz="2800" dirty="0">
                <a:solidFill>
                  <a:srgbClr val="0F243E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Open Sans"/>
              </a:rPr>
              <a:t> </a:t>
            </a:r>
            <a:r>
              <a:rPr lang="en-US" sz="2800" dirty="0" err="1">
                <a:solidFill>
                  <a:srgbClr val="0F243E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Open Sans"/>
              </a:rPr>
              <a:t>hanno</a:t>
            </a:r>
            <a:r>
              <a:rPr lang="en-US" sz="2800" dirty="0">
                <a:solidFill>
                  <a:srgbClr val="0F243E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Open Sans"/>
              </a:rPr>
              <a:t> </a:t>
            </a:r>
            <a:r>
              <a:rPr lang="en-US" sz="2800" dirty="0" err="1">
                <a:solidFill>
                  <a:srgbClr val="0F243E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Open Sans"/>
              </a:rPr>
              <a:t>finanziato</a:t>
            </a:r>
            <a:r>
              <a:rPr lang="en-US" sz="2800" dirty="0">
                <a:solidFill>
                  <a:srgbClr val="0F243E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Open Sans"/>
              </a:rPr>
              <a:t> </a:t>
            </a:r>
            <a:r>
              <a:rPr lang="en-US" sz="2800" dirty="0" err="1">
                <a:solidFill>
                  <a:srgbClr val="0F243E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Open Sans"/>
              </a:rPr>
              <a:t>nuove</a:t>
            </a:r>
            <a:r>
              <a:rPr lang="en-US" sz="2800" dirty="0">
                <a:solidFill>
                  <a:srgbClr val="0F243E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Open Sans"/>
              </a:rPr>
              <a:t> GC con </a:t>
            </a:r>
            <a:r>
              <a:rPr lang="en-US" sz="2800" dirty="0" err="1">
                <a:solidFill>
                  <a:srgbClr val="0F243E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Open Sans"/>
              </a:rPr>
              <a:t>Fondi</a:t>
            </a:r>
            <a:r>
              <a:rPr lang="en-US" sz="2800" dirty="0">
                <a:solidFill>
                  <a:srgbClr val="0F243E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Open Sans"/>
              </a:rPr>
              <a:t> PNRR</a:t>
            </a:r>
          </a:p>
          <a:p>
            <a:pPr marL="514350" indent="-5143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it-IT" sz="2800" b="1" dirty="0">
                <a:solidFill>
                  <a:srgbClr val="0F243E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Cresce</a:t>
            </a:r>
            <a:r>
              <a:rPr lang="it-IT" sz="2800" dirty="0">
                <a:solidFill>
                  <a:srgbClr val="0F243E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la consapevolezza pubblica riguardo alla criticità dei territori montani</a:t>
            </a:r>
            <a:endParaRPr lang="en-US" sz="2800" dirty="0">
              <a:solidFill>
                <a:srgbClr val="0F243E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  <a:sym typeface="Open Sans"/>
            </a:endParaRPr>
          </a:p>
          <a:p>
            <a:endParaRPr lang="it-IT" sz="2800" dirty="0">
              <a:latin typeface="Helvetica Neue" panose="02000503000000020004" pitchFamily="2" charset="0"/>
            </a:endParaRPr>
          </a:p>
        </p:txBody>
      </p:sp>
      <p:sp>
        <p:nvSpPr>
          <p:cNvPr id="6" name="Freeform 2">
            <a:extLst>
              <a:ext uri="{FF2B5EF4-FFF2-40B4-BE49-F238E27FC236}">
                <a16:creationId xmlns:a16="http://schemas.microsoft.com/office/drawing/2014/main" id="{08D68719-54ED-2653-F413-41C953C7E1D9}"/>
              </a:ext>
            </a:extLst>
          </p:cNvPr>
          <p:cNvSpPr/>
          <p:nvPr/>
        </p:nvSpPr>
        <p:spPr>
          <a:xfrm>
            <a:off x="0" y="9349740"/>
            <a:ext cx="18288000" cy="937260"/>
          </a:xfrm>
          <a:custGeom>
            <a:avLst/>
            <a:gdLst/>
            <a:ahLst/>
            <a:cxnLst/>
            <a:rect l="l" t="t" r="r" b="b"/>
            <a:pathLst>
              <a:path w="18288000" h="937260">
                <a:moveTo>
                  <a:pt x="0" y="0"/>
                </a:moveTo>
                <a:lnTo>
                  <a:pt x="18288000" y="0"/>
                </a:lnTo>
                <a:lnTo>
                  <a:pt x="18288000" y="937260"/>
                </a:lnTo>
                <a:lnTo>
                  <a:pt x="0" y="937260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  <p:txBody>
          <a:bodyPr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322683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 3">
            <a:extLst>
              <a:ext uri="{FF2B5EF4-FFF2-40B4-BE49-F238E27FC236}">
                <a16:creationId xmlns:a16="http://schemas.microsoft.com/office/drawing/2014/main" id="{BAF7F711-1636-8050-496A-D8620B68CC67}"/>
              </a:ext>
            </a:extLst>
          </p:cNvPr>
          <p:cNvSpPr/>
          <p:nvPr/>
        </p:nvSpPr>
        <p:spPr>
          <a:xfrm>
            <a:off x="14782799" y="375597"/>
            <a:ext cx="3273319" cy="1090427"/>
          </a:xfrm>
          <a:custGeom>
            <a:avLst/>
            <a:gdLst/>
            <a:ahLst/>
            <a:cxnLst/>
            <a:rect l="l" t="t" r="r" b="b"/>
            <a:pathLst>
              <a:path w="5369072" h="1852330">
                <a:moveTo>
                  <a:pt x="0" y="0"/>
                </a:moveTo>
                <a:lnTo>
                  <a:pt x="5369071" y="0"/>
                </a:lnTo>
                <a:lnTo>
                  <a:pt x="5369071" y="1852330"/>
                </a:lnTo>
                <a:lnTo>
                  <a:pt x="0" y="185233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it-IT"/>
          </a:p>
        </p:txBody>
      </p:sp>
      <p:sp>
        <p:nvSpPr>
          <p:cNvPr id="4" name="TextBox 4">
            <a:extLst>
              <a:ext uri="{FF2B5EF4-FFF2-40B4-BE49-F238E27FC236}">
                <a16:creationId xmlns:a16="http://schemas.microsoft.com/office/drawing/2014/main" id="{D02EC8A4-A0D0-800D-9233-0010005AA288}"/>
              </a:ext>
            </a:extLst>
          </p:cNvPr>
          <p:cNvSpPr txBox="1"/>
          <p:nvPr/>
        </p:nvSpPr>
        <p:spPr>
          <a:xfrm>
            <a:off x="762000" y="776473"/>
            <a:ext cx="15964306" cy="103419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9100"/>
              </a:lnSpc>
            </a:pPr>
            <a:r>
              <a:rPr lang="en-US" sz="4800" b="1" spc="-300" dirty="0" err="1">
                <a:solidFill>
                  <a:srgbClr val="B5CC03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Quali</a:t>
            </a:r>
            <a:r>
              <a:rPr lang="en-US" sz="4800" b="1" spc="-300" dirty="0">
                <a:solidFill>
                  <a:srgbClr val="B5CC03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 </a:t>
            </a:r>
            <a:r>
              <a:rPr lang="en-US" sz="4800" b="1" spc="-300" dirty="0" err="1">
                <a:solidFill>
                  <a:srgbClr val="B5CC03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percorsi</a:t>
            </a:r>
            <a:r>
              <a:rPr lang="en-US" sz="4800" b="1" spc="-300" dirty="0">
                <a:solidFill>
                  <a:srgbClr val="B5CC03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 per ITALIAE e le GC dopo il 2026</a:t>
            </a:r>
          </a:p>
        </p:txBody>
      </p:sp>
      <p:sp>
        <p:nvSpPr>
          <p:cNvPr id="5" name="TextBox 5">
            <a:extLst>
              <a:ext uri="{FF2B5EF4-FFF2-40B4-BE49-F238E27FC236}">
                <a16:creationId xmlns:a16="http://schemas.microsoft.com/office/drawing/2014/main" id="{3105AAA7-07F6-7FA7-5D62-4C0B1C034DD8}"/>
              </a:ext>
            </a:extLst>
          </p:cNvPr>
          <p:cNvSpPr txBox="1"/>
          <p:nvPr/>
        </p:nvSpPr>
        <p:spPr>
          <a:xfrm>
            <a:off x="762001" y="2204609"/>
            <a:ext cx="16687799" cy="713798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600" dirty="0" err="1">
                <a:solidFill>
                  <a:srgbClr val="0F243E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Open Sans"/>
              </a:rPr>
              <a:t>Futuri</a:t>
            </a:r>
            <a:r>
              <a:rPr lang="en-US" sz="2600" dirty="0">
                <a:solidFill>
                  <a:srgbClr val="0F243E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Open Sans"/>
              </a:rPr>
              <a:t> </a:t>
            </a:r>
            <a:r>
              <a:rPr lang="en-US" sz="2600" dirty="0" err="1">
                <a:solidFill>
                  <a:srgbClr val="0F243E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Open Sans"/>
              </a:rPr>
              <a:t>sviluppi</a:t>
            </a:r>
            <a:r>
              <a:rPr lang="en-US" sz="2600" dirty="0">
                <a:solidFill>
                  <a:srgbClr val="0F243E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Open Sans"/>
              </a:rPr>
              <a:t>:</a:t>
            </a:r>
          </a:p>
          <a:p>
            <a:pPr marL="457200" indent="-4572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600" b="1" dirty="0" err="1">
                <a:solidFill>
                  <a:srgbClr val="0F243E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Open Sans"/>
              </a:rPr>
              <a:t>Valutazione</a:t>
            </a:r>
            <a:r>
              <a:rPr lang="en-US" sz="2600" b="1" dirty="0">
                <a:solidFill>
                  <a:srgbClr val="0F243E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Open Sans"/>
              </a:rPr>
              <a:t> e </a:t>
            </a:r>
            <a:r>
              <a:rPr lang="en-US" sz="2600" b="1" dirty="0" err="1">
                <a:solidFill>
                  <a:srgbClr val="0F243E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Open Sans"/>
              </a:rPr>
              <a:t>analisi</a:t>
            </a:r>
            <a:r>
              <a:rPr lang="en-US" sz="2600" b="1" dirty="0">
                <a:solidFill>
                  <a:srgbClr val="0F243E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Open Sans"/>
              </a:rPr>
              <a:t> </a:t>
            </a:r>
            <a:r>
              <a:rPr lang="en-US" sz="2600" dirty="0" err="1">
                <a:solidFill>
                  <a:srgbClr val="0F243E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Open Sans"/>
              </a:rPr>
              <a:t>degli</a:t>
            </a:r>
            <a:r>
              <a:rPr lang="en-US" sz="2600" dirty="0">
                <a:solidFill>
                  <a:srgbClr val="0F243E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Open Sans"/>
              </a:rPr>
              <a:t> </a:t>
            </a:r>
            <a:r>
              <a:rPr lang="en-US" sz="2600" dirty="0" err="1">
                <a:solidFill>
                  <a:srgbClr val="0F243E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Open Sans"/>
              </a:rPr>
              <a:t>indicatori</a:t>
            </a:r>
            <a:r>
              <a:rPr lang="en-US" sz="2600" dirty="0">
                <a:solidFill>
                  <a:srgbClr val="0F243E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Open Sans"/>
              </a:rPr>
              <a:t> </a:t>
            </a:r>
            <a:r>
              <a:rPr lang="en-US" sz="2600" dirty="0" err="1">
                <a:solidFill>
                  <a:srgbClr val="0F243E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Open Sans"/>
              </a:rPr>
              <a:t>sociali</a:t>
            </a:r>
            <a:r>
              <a:rPr lang="en-US" sz="2600" dirty="0">
                <a:solidFill>
                  <a:srgbClr val="0F243E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Open Sans"/>
              </a:rPr>
              <a:t> ed economici </a:t>
            </a:r>
            <a:r>
              <a:rPr lang="en-US" sz="2600" dirty="0" err="1">
                <a:solidFill>
                  <a:srgbClr val="0F243E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Open Sans"/>
              </a:rPr>
              <a:t>sulle</a:t>
            </a:r>
            <a:r>
              <a:rPr lang="en-US" sz="2600" dirty="0">
                <a:solidFill>
                  <a:srgbClr val="0F243E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Open Sans"/>
              </a:rPr>
              <a:t> GC </a:t>
            </a:r>
            <a:r>
              <a:rPr lang="en-US" sz="2600" dirty="0" err="1">
                <a:solidFill>
                  <a:srgbClr val="0F243E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Open Sans"/>
              </a:rPr>
              <a:t>finanziate</a:t>
            </a:r>
            <a:endParaRPr lang="en-US" sz="2600" dirty="0">
              <a:solidFill>
                <a:srgbClr val="0F243E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  <a:sym typeface="Open Sans"/>
            </a:endParaRPr>
          </a:p>
          <a:p>
            <a:pPr marL="514350" indent="-5143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600" b="1" dirty="0" err="1">
                <a:solidFill>
                  <a:srgbClr val="0F243E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Open Sans"/>
              </a:rPr>
              <a:t>Suggerimenti</a:t>
            </a:r>
            <a:r>
              <a:rPr lang="en-US" sz="2600" b="1" dirty="0">
                <a:solidFill>
                  <a:srgbClr val="0F243E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Open Sans"/>
              </a:rPr>
              <a:t> </a:t>
            </a:r>
            <a:r>
              <a:rPr lang="en-US" sz="2600" dirty="0">
                <a:solidFill>
                  <a:srgbClr val="0F243E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Open Sans"/>
              </a:rPr>
              <a:t>alle </a:t>
            </a:r>
            <a:r>
              <a:rPr lang="en-US" sz="2600" dirty="0" err="1">
                <a:solidFill>
                  <a:srgbClr val="0F243E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Open Sans"/>
              </a:rPr>
              <a:t>Regioni</a:t>
            </a:r>
            <a:r>
              <a:rPr lang="en-US" sz="2600" dirty="0">
                <a:solidFill>
                  <a:srgbClr val="0F243E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Open Sans"/>
              </a:rPr>
              <a:t> per la </a:t>
            </a:r>
            <a:r>
              <a:rPr lang="en-US" sz="2600" dirty="0" err="1">
                <a:solidFill>
                  <a:srgbClr val="0F243E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Open Sans"/>
              </a:rPr>
              <a:t>riscrittura</a:t>
            </a:r>
            <a:r>
              <a:rPr lang="en-US" sz="2600" dirty="0">
                <a:solidFill>
                  <a:srgbClr val="0F243E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Open Sans"/>
              </a:rPr>
              <a:t> </a:t>
            </a:r>
            <a:r>
              <a:rPr lang="it-IT" sz="2600" dirty="0">
                <a:solidFill>
                  <a:srgbClr val="0F243E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di leggi sugli Enti locali associati</a:t>
            </a:r>
            <a:endParaRPr lang="en-US" sz="2600" dirty="0">
              <a:solidFill>
                <a:srgbClr val="0F243E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  <a:sym typeface="Open Sans"/>
            </a:endParaRPr>
          </a:p>
          <a:p>
            <a:pPr marL="514350" indent="-5143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600" b="1" dirty="0" err="1">
                <a:solidFill>
                  <a:srgbClr val="0F243E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Open Sans"/>
              </a:rPr>
              <a:t>Potenziamento</a:t>
            </a:r>
            <a:r>
              <a:rPr lang="en-US" sz="2600" dirty="0">
                <a:solidFill>
                  <a:srgbClr val="0F243E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Open Sans"/>
              </a:rPr>
              <a:t> </a:t>
            </a:r>
            <a:r>
              <a:rPr lang="en-US" sz="2600" dirty="0" err="1">
                <a:solidFill>
                  <a:srgbClr val="0F243E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Open Sans"/>
              </a:rPr>
              <a:t>dell’Atelier</a:t>
            </a:r>
            <a:r>
              <a:rPr lang="en-US" sz="2600" dirty="0">
                <a:solidFill>
                  <a:srgbClr val="0F243E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Open Sans"/>
              </a:rPr>
              <a:t> Green Community</a:t>
            </a:r>
          </a:p>
          <a:p>
            <a:pPr marL="514350" indent="-5143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600" b="1" dirty="0" err="1">
                <a:solidFill>
                  <a:srgbClr val="0F243E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Open Sans"/>
              </a:rPr>
              <a:t>Innovazione</a:t>
            </a:r>
            <a:r>
              <a:rPr lang="en-US" sz="2600" b="1" dirty="0">
                <a:solidFill>
                  <a:srgbClr val="0F243E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Open Sans"/>
              </a:rPr>
              <a:t> e </a:t>
            </a:r>
            <a:r>
              <a:rPr lang="en-US" sz="2600" b="1" dirty="0" err="1">
                <a:solidFill>
                  <a:srgbClr val="0F243E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Open Sans"/>
              </a:rPr>
              <a:t>intelligenza</a:t>
            </a:r>
            <a:r>
              <a:rPr lang="en-US" sz="2600" b="1" dirty="0">
                <a:solidFill>
                  <a:srgbClr val="0F243E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Open Sans"/>
              </a:rPr>
              <a:t> </a:t>
            </a:r>
            <a:r>
              <a:rPr lang="en-US" sz="2600" b="1" dirty="0" err="1">
                <a:solidFill>
                  <a:srgbClr val="0F243E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Open Sans"/>
              </a:rPr>
              <a:t>artificiale</a:t>
            </a:r>
            <a:r>
              <a:rPr lang="en-US" sz="2600" b="1" dirty="0">
                <a:solidFill>
                  <a:srgbClr val="0F243E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Open Sans"/>
              </a:rPr>
              <a:t> </a:t>
            </a:r>
            <a:r>
              <a:rPr lang="en-US" sz="2600" dirty="0">
                <a:solidFill>
                  <a:srgbClr val="0F243E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Open Sans"/>
              </a:rPr>
              <a:t>per </a:t>
            </a:r>
            <a:r>
              <a:rPr lang="en-US" sz="2600" dirty="0" err="1">
                <a:solidFill>
                  <a:srgbClr val="0F243E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Open Sans"/>
              </a:rPr>
              <a:t>affrontare</a:t>
            </a:r>
            <a:r>
              <a:rPr lang="en-US" sz="2600" dirty="0">
                <a:solidFill>
                  <a:srgbClr val="0F243E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Open Sans"/>
              </a:rPr>
              <a:t> la </a:t>
            </a:r>
            <a:r>
              <a:rPr lang="en-US" sz="2600" dirty="0" err="1">
                <a:solidFill>
                  <a:srgbClr val="0F243E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Open Sans"/>
              </a:rPr>
              <a:t>crisi</a:t>
            </a:r>
            <a:r>
              <a:rPr lang="en-US" sz="2600" dirty="0">
                <a:solidFill>
                  <a:srgbClr val="0F243E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Open Sans"/>
              </a:rPr>
              <a:t> </a:t>
            </a:r>
            <a:r>
              <a:rPr lang="en-US" sz="2600" dirty="0" err="1">
                <a:solidFill>
                  <a:srgbClr val="0F243E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Open Sans"/>
              </a:rPr>
              <a:t>ecologica</a:t>
            </a:r>
            <a:r>
              <a:rPr lang="en-US" sz="2600" dirty="0">
                <a:solidFill>
                  <a:srgbClr val="0F243E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Open Sans"/>
              </a:rPr>
              <a:t>, </a:t>
            </a:r>
            <a:r>
              <a:rPr lang="en-US" sz="2600" dirty="0" err="1">
                <a:solidFill>
                  <a:srgbClr val="0F243E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Open Sans"/>
              </a:rPr>
              <a:t>economica</a:t>
            </a:r>
            <a:r>
              <a:rPr lang="en-US" sz="2600" dirty="0">
                <a:solidFill>
                  <a:srgbClr val="0F243E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Open Sans"/>
              </a:rPr>
              <a:t> e </a:t>
            </a:r>
            <a:r>
              <a:rPr lang="en-US" sz="2600" dirty="0" err="1">
                <a:solidFill>
                  <a:srgbClr val="0F243E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Open Sans"/>
              </a:rPr>
              <a:t>sociale</a:t>
            </a:r>
            <a:r>
              <a:rPr lang="en-US" sz="2600" dirty="0">
                <a:solidFill>
                  <a:srgbClr val="0F243E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Open Sans"/>
              </a:rPr>
              <a:t> </a:t>
            </a:r>
            <a:r>
              <a:rPr lang="en-US" sz="2600" dirty="0" err="1">
                <a:solidFill>
                  <a:srgbClr val="0F243E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Open Sans"/>
              </a:rPr>
              <a:t>delle</a:t>
            </a:r>
            <a:r>
              <a:rPr lang="en-US" sz="2600" dirty="0">
                <a:solidFill>
                  <a:srgbClr val="0F243E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Open Sans"/>
              </a:rPr>
              <a:t> </a:t>
            </a:r>
            <a:r>
              <a:rPr lang="en-US" sz="2600" dirty="0" err="1">
                <a:solidFill>
                  <a:srgbClr val="0F243E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Open Sans"/>
              </a:rPr>
              <a:t>aree</a:t>
            </a:r>
            <a:r>
              <a:rPr lang="en-US" sz="2600" dirty="0">
                <a:solidFill>
                  <a:srgbClr val="0F243E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Open Sans"/>
              </a:rPr>
              <a:t> montane</a:t>
            </a:r>
          </a:p>
          <a:p>
            <a:pPr marL="514350" indent="-5143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it-IT" sz="2600" b="1" dirty="0">
                <a:solidFill>
                  <a:srgbClr val="0F243E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Studio</a:t>
            </a:r>
            <a:r>
              <a:rPr lang="it-IT" sz="2600" dirty="0">
                <a:solidFill>
                  <a:srgbClr val="0F243E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sulla fiscalità differenziata per le aree montane</a:t>
            </a:r>
          </a:p>
          <a:p>
            <a:pPr marL="514350" indent="-5143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600" b="1" dirty="0" err="1">
                <a:solidFill>
                  <a:srgbClr val="0F243E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Open Sans"/>
              </a:rPr>
              <a:t>Valorizzazione</a:t>
            </a:r>
            <a:r>
              <a:rPr lang="en-US" sz="2600" dirty="0">
                <a:solidFill>
                  <a:srgbClr val="0F243E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Open Sans"/>
              </a:rPr>
              <a:t> </a:t>
            </a:r>
            <a:r>
              <a:rPr lang="en-US" sz="2600" dirty="0" err="1">
                <a:solidFill>
                  <a:srgbClr val="0F243E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Open Sans"/>
              </a:rPr>
              <a:t>dei</a:t>
            </a:r>
            <a:r>
              <a:rPr lang="en-US" sz="2600" dirty="0">
                <a:solidFill>
                  <a:srgbClr val="0F243E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Open Sans"/>
              </a:rPr>
              <a:t> </a:t>
            </a:r>
            <a:r>
              <a:rPr lang="en-US" sz="2600" dirty="0" err="1">
                <a:solidFill>
                  <a:srgbClr val="0F243E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Open Sans"/>
              </a:rPr>
              <a:t>servizi</a:t>
            </a:r>
            <a:r>
              <a:rPr lang="en-US" sz="2600" dirty="0">
                <a:solidFill>
                  <a:srgbClr val="0F243E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Open Sans"/>
              </a:rPr>
              <a:t> </a:t>
            </a:r>
            <a:r>
              <a:rPr lang="en-US" sz="2600" dirty="0" err="1">
                <a:solidFill>
                  <a:srgbClr val="0F243E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Open Sans"/>
              </a:rPr>
              <a:t>ecosistemici-ambientali</a:t>
            </a:r>
            <a:r>
              <a:rPr lang="en-US" sz="2600" dirty="0">
                <a:solidFill>
                  <a:srgbClr val="0F243E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Open Sans"/>
              </a:rPr>
              <a:t> n</a:t>
            </a:r>
            <a:r>
              <a:rPr lang="it-IT" sz="2600" dirty="0">
                <a:solidFill>
                  <a:srgbClr val="0F243E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elle GC e nelle aree montane, costruendo interazioni tra città e zone montane</a:t>
            </a:r>
            <a:endParaRPr lang="en-US" sz="2600" dirty="0">
              <a:solidFill>
                <a:srgbClr val="0F243E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  <a:sym typeface="Open Sans"/>
            </a:endParaRPr>
          </a:p>
          <a:p>
            <a:pPr marL="514350" indent="-5143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600" b="1" dirty="0" err="1">
                <a:solidFill>
                  <a:srgbClr val="0F243E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Open Sans"/>
              </a:rPr>
              <a:t>Analisi</a:t>
            </a:r>
            <a:r>
              <a:rPr lang="en-US" sz="2600" dirty="0">
                <a:solidFill>
                  <a:srgbClr val="0F243E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Open Sans"/>
              </a:rPr>
              <a:t> di </a:t>
            </a:r>
            <a:r>
              <a:rPr lang="en-US" sz="2600" dirty="0" err="1">
                <a:solidFill>
                  <a:srgbClr val="0F243E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Open Sans"/>
              </a:rPr>
              <a:t>canoni</a:t>
            </a:r>
            <a:r>
              <a:rPr lang="en-US" sz="2600" dirty="0">
                <a:solidFill>
                  <a:srgbClr val="0F243E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Open Sans"/>
              </a:rPr>
              <a:t> e </a:t>
            </a:r>
            <a:r>
              <a:rPr lang="en-US" sz="2600" dirty="0" err="1">
                <a:solidFill>
                  <a:srgbClr val="0F243E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Open Sans"/>
              </a:rPr>
              <a:t>sovracanoni</a:t>
            </a:r>
            <a:r>
              <a:rPr lang="en-US" sz="2600" dirty="0">
                <a:solidFill>
                  <a:srgbClr val="0F243E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Open Sans"/>
              </a:rPr>
              <a:t> per </a:t>
            </a:r>
            <a:r>
              <a:rPr lang="en-US" sz="2600" dirty="0" err="1">
                <a:solidFill>
                  <a:srgbClr val="0F243E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Open Sans"/>
              </a:rPr>
              <a:t>l’utilizzo</a:t>
            </a:r>
            <a:r>
              <a:rPr lang="en-US" sz="2600" dirty="0">
                <a:solidFill>
                  <a:srgbClr val="0F243E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Open Sans"/>
              </a:rPr>
              <a:t> </a:t>
            </a:r>
            <a:r>
              <a:rPr lang="en-US" sz="2600" dirty="0" err="1">
                <a:solidFill>
                  <a:srgbClr val="0F243E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Open Sans"/>
              </a:rPr>
              <a:t>delle</a:t>
            </a:r>
            <a:r>
              <a:rPr lang="en-US" sz="2600" dirty="0">
                <a:solidFill>
                  <a:srgbClr val="0F243E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Open Sans"/>
              </a:rPr>
              <a:t> </a:t>
            </a:r>
            <a:r>
              <a:rPr lang="en-US" sz="2600" dirty="0" err="1">
                <a:solidFill>
                  <a:srgbClr val="0F243E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Open Sans"/>
              </a:rPr>
              <a:t>risorse</a:t>
            </a:r>
            <a:r>
              <a:rPr lang="en-US" sz="2600" dirty="0">
                <a:solidFill>
                  <a:srgbClr val="0F243E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Open Sans"/>
              </a:rPr>
              <a:t> </a:t>
            </a:r>
            <a:r>
              <a:rPr lang="en-US" sz="2600" dirty="0" err="1">
                <a:solidFill>
                  <a:srgbClr val="0F243E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Open Sans"/>
              </a:rPr>
              <a:t>naturali</a:t>
            </a:r>
            <a:r>
              <a:rPr lang="en-US" sz="2600" dirty="0">
                <a:solidFill>
                  <a:srgbClr val="0F243E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Open Sans"/>
              </a:rPr>
              <a:t> </a:t>
            </a:r>
            <a:r>
              <a:rPr lang="en-US" sz="2600" dirty="0" err="1">
                <a:solidFill>
                  <a:srgbClr val="0F243E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Open Sans"/>
              </a:rPr>
              <a:t>dei</a:t>
            </a:r>
            <a:r>
              <a:rPr lang="en-US" sz="2600" dirty="0">
                <a:solidFill>
                  <a:srgbClr val="0F243E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Open Sans"/>
              </a:rPr>
              <a:t> territori</a:t>
            </a:r>
          </a:p>
          <a:p>
            <a:pPr marL="514350" indent="-5143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600" dirty="0" err="1">
                <a:solidFill>
                  <a:srgbClr val="0F243E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Open Sans"/>
              </a:rPr>
              <a:t>Nuovi</a:t>
            </a:r>
            <a:r>
              <a:rPr lang="en-US" sz="2600" dirty="0">
                <a:solidFill>
                  <a:srgbClr val="0F243E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Open Sans"/>
              </a:rPr>
              <a:t> </a:t>
            </a:r>
            <a:r>
              <a:rPr lang="en-US" sz="2600" dirty="0" err="1">
                <a:solidFill>
                  <a:srgbClr val="0F243E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Open Sans"/>
              </a:rPr>
              <a:t>modelli</a:t>
            </a:r>
            <a:r>
              <a:rPr lang="en-US" sz="2600" dirty="0">
                <a:solidFill>
                  <a:srgbClr val="0F243E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Open Sans"/>
              </a:rPr>
              <a:t> di </a:t>
            </a:r>
            <a:r>
              <a:rPr lang="en-US" sz="2600" b="1" dirty="0" err="1">
                <a:solidFill>
                  <a:srgbClr val="0F243E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Open Sans"/>
              </a:rPr>
              <a:t>interazione</a:t>
            </a:r>
            <a:r>
              <a:rPr lang="en-US" sz="2600" dirty="0">
                <a:solidFill>
                  <a:srgbClr val="0F243E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Open Sans"/>
              </a:rPr>
              <a:t> </a:t>
            </a:r>
            <a:r>
              <a:rPr lang="en-US" sz="2600" dirty="0" err="1">
                <a:solidFill>
                  <a:srgbClr val="0F243E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Open Sans"/>
              </a:rPr>
              <a:t>tra</a:t>
            </a:r>
            <a:r>
              <a:rPr lang="en-US" sz="2600" dirty="0">
                <a:solidFill>
                  <a:srgbClr val="0F243E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Open Sans"/>
              </a:rPr>
              <a:t> </a:t>
            </a:r>
            <a:r>
              <a:rPr lang="en-US" sz="2600" dirty="0" err="1">
                <a:solidFill>
                  <a:srgbClr val="0F243E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Open Sans"/>
              </a:rPr>
              <a:t>pubblico</a:t>
            </a:r>
            <a:r>
              <a:rPr lang="en-US" sz="2600" dirty="0">
                <a:solidFill>
                  <a:srgbClr val="0F243E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Open Sans"/>
              </a:rPr>
              <a:t> e </a:t>
            </a:r>
            <a:r>
              <a:rPr lang="en-US" sz="2600" dirty="0" err="1">
                <a:solidFill>
                  <a:srgbClr val="0F243E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Open Sans"/>
              </a:rPr>
              <a:t>privato</a:t>
            </a:r>
            <a:r>
              <a:rPr lang="en-US" sz="2600" dirty="0">
                <a:solidFill>
                  <a:srgbClr val="0F243E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Open Sans"/>
              </a:rPr>
              <a:t> </a:t>
            </a:r>
          </a:p>
          <a:p>
            <a:pPr marL="514350" indent="-5143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600" b="1" dirty="0" err="1">
                <a:solidFill>
                  <a:srgbClr val="0F243E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Open Sans"/>
              </a:rPr>
              <a:t>Approfondimento</a:t>
            </a:r>
            <a:r>
              <a:rPr lang="en-US" sz="2600" dirty="0">
                <a:solidFill>
                  <a:srgbClr val="0F243E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Open Sans"/>
              </a:rPr>
              <a:t> </a:t>
            </a:r>
            <a:r>
              <a:rPr lang="en-US" sz="2600" dirty="0" err="1">
                <a:solidFill>
                  <a:srgbClr val="0F243E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Open Sans"/>
              </a:rPr>
              <a:t>sull’utilizzo</a:t>
            </a:r>
            <a:r>
              <a:rPr lang="en-US" sz="2600" dirty="0">
                <a:solidFill>
                  <a:srgbClr val="0F243E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Open Sans"/>
              </a:rPr>
              <a:t> di </a:t>
            </a:r>
            <a:r>
              <a:rPr lang="en-US" sz="2600" dirty="0" err="1">
                <a:solidFill>
                  <a:srgbClr val="0F243E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Open Sans"/>
              </a:rPr>
              <a:t>forme</a:t>
            </a:r>
            <a:r>
              <a:rPr lang="en-US" sz="2600" dirty="0">
                <a:solidFill>
                  <a:srgbClr val="0F243E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Open Sans"/>
              </a:rPr>
              <a:t> di </a:t>
            </a:r>
            <a:r>
              <a:rPr lang="en-US" sz="2600" dirty="0" err="1">
                <a:solidFill>
                  <a:srgbClr val="0F243E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Open Sans"/>
              </a:rPr>
              <a:t>cooperazione</a:t>
            </a:r>
            <a:r>
              <a:rPr lang="en-US" sz="2600" dirty="0">
                <a:solidFill>
                  <a:srgbClr val="0F243E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Open Sans"/>
              </a:rPr>
              <a:t> e </a:t>
            </a:r>
            <a:r>
              <a:rPr lang="en-US" sz="2600" dirty="0" err="1">
                <a:solidFill>
                  <a:srgbClr val="0F243E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Open Sans"/>
              </a:rPr>
              <a:t>costruzione</a:t>
            </a:r>
            <a:r>
              <a:rPr lang="en-US" sz="2600" dirty="0">
                <a:solidFill>
                  <a:srgbClr val="0F243E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Open Sans"/>
              </a:rPr>
              <a:t> </a:t>
            </a:r>
            <a:r>
              <a:rPr lang="en-US" sz="2600" dirty="0" err="1">
                <a:solidFill>
                  <a:srgbClr val="0F243E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Open Sans"/>
              </a:rPr>
              <a:t>comunitaria</a:t>
            </a:r>
            <a:endParaRPr lang="en-US" sz="2600" dirty="0">
              <a:solidFill>
                <a:srgbClr val="0F243E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  <a:sym typeface="Open Sans"/>
            </a:endParaRPr>
          </a:p>
        </p:txBody>
      </p:sp>
      <p:sp>
        <p:nvSpPr>
          <p:cNvPr id="6" name="Freeform 2">
            <a:extLst>
              <a:ext uri="{FF2B5EF4-FFF2-40B4-BE49-F238E27FC236}">
                <a16:creationId xmlns:a16="http://schemas.microsoft.com/office/drawing/2014/main" id="{38801668-6619-AA3B-99DE-B65A0227E7C9}"/>
              </a:ext>
            </a:extLst>
          </p:cNvPr>
          <p:cNvSpPr/>
          <p:nvPr/>
        </p:nvSpPr>
        <p:spPr>
          <a:xfrm>
            <a:off x="0" y="9349740"/>
            <a:ext cx="18288000" cy="937260"/>
          </a:xfrm>
          <a:custGeom>
            <a:avLst/>
            <a:gdLst/>
            <a:ahLst/>
            <a:cxnLst/>
            <a:rect l="l" t="t" r="r" b="b"/>
            <a:pathLst>
              <a:path w="18288000" h="937260">
                <a:moveTo>
                  <a:pt x="0" y="0"/>
                </a:moveTo>
                <a:lnTo>
                  <a:pt x="18288000" y="0"/>
                </a:lnTo>
                <a:lnTo>
                  <a:pt x="18288000" y="937260"/>
                </a:lnTo>
                <a:lnTo>
                  <a:pt x="0" y="937260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  <p:txBody>
          <a:bodyPr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9776327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338</TotalTime>
  <Words>525</Words>
  <Application>Microsoft Office PowerPoint</Application>
  <PresentationFormat>Personalizzato</PresentationFormat>
  <Paragraphs>51</Paragraphs>
  <Slides>6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5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6</vt:i4>
      </vt:variant>
    </vt:vector>
  </HeadingPairs>
  <TitlesOfParts>
    <vt:vector size="12" baseType="lpstr">
      <vt:lpstr>Open Sans</vt:lpstr>
      <vt:lpstr>Arial</vt:lpstr>
      <vt:lpstr>Helvetica Neue</vt:lpstr>
      <vt:lpstr>Calibri</vt:lpstr>
      <vt:lpstr>Open Sans Bold</vt:lpstr>
      <vt:lpstr>Office Theme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Aggiungi un titolo</dc:title>
  <dc:creator>Piana Annamaria</dc:creator>
  <cp:lastModifiedBy>chiara palumbo</cp:lastModifiedBy>
  <cp:revision>28</cp:revision>
  <dcterms:created xsi:type="dcterms:W3CDTF">2006-08-16T00:00:00Z</dcterms:created>
  <dcterms:modified xsi:type="dcterms:W3CDTF">2025-05-26T19:16:45Z</dcterms:modified>
  <dc:identifier>DAGlcA0IC-M</dc:identifier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5097a60d-5525-435b-8989-8eb48ac0c8cd_Enabled">
    <vt:lpwstr>true</vt:lpwstr>
  </property>
  <property fmtid="{D5CDD505-2E9C-101B-9397-08002B2CF9AE}" pid="3" name="MSIP_Label_5097a60d-5525-435b-8989-8eb48ac0c8cd_SetDate">
    <vt:lpwstr>2025-04-23T08:37:20Z</vt:lpwstr>
  </property>
  <property fmtid="{D5CDD505-2E9C-101B-9397-08002B2CF9AE}" pid="4" name="MSIP_Label_5097a60d-5525-435b-8989-8eb48ac0c8cd_Method">
    <vt:lpwstr>Standard</vt:lpwstr>
  </property>
  <property fmtid="{D5CDD505-2E9C-101B-9397-08002B2CF9AE}" pid="5" name="MSIP_Label_5097a60d-5525-435b-8989-8eb48ac0c8cd_Name">
    <vt:lpwstr>defa4170-0d19-0005-0004-bc88714345d2</vt:lpwstr>
  </property>
  <property fmtid="{D5CDD505-2E9C-101B-9397-08002B2CF9AE}" pid="6" name="MSIP_Label_5097a60d-5525-435b-8989-8eb48ac0c8cd_SiteId">
    <vt:lpwstr>3e90938b-8b27-4762-b4e8-006a8127a119</vt:lpwstr>
  </property>
  <property fmtid="{D5CDD505-2E9C-101B-9397-08002B2CF9AE}" pid="7" name="MSIP_Label_5097a60d-5525-435b-8989-8eb48ac0c8cd_ActionId">
    <vt:lpwstr>ec20d75f-3a0f-4412-aedb-f4ab8a84250f</vt:lpwstr>
  </property>
  <property fmtid="{D5CDD505-2E9C-101B-9397-08002B2CF9AE}" pid="8" name="MSIP_Label_5097a60d-5525-435b-8989-8eb48ac0c8cd_ContentBits">
    <vt:lpwstr>0</vt:lpwstr>
  </property>
  <property fmtid="{D5CDD505-2E9C-101B-9397-08002B2CF9AE}" pid="9" name="MSIP_Label_5097a60d-5525-435b-8989-8eb48ac0c8cd_Tag">
    <vt:lpwstr>10, 3, 0, 1</vt:lpwstr>
  </property>
</Properties>
</file>