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1" r:id="rId5"/>
    <p:sldId id="260" r:id="rId6"/>
    <p:sldId id="263" r:id="rId7"/>
    <p:sldId id="264" r:id="rId8"/>
  </p:sldIdLst>
  <p:sldSz cx="18288000" cy="10287000"/>
  <p:notesSz cx="6669088" cy="9926638"/>
  <p:embeddedFontLst>
    <p:embeddedFont>
      <p:font typeface="Open Sans Bold" panose="020B0604020202020204" charset="0"/>
      <p:regular r:id="rId10"/>
      <p:bold r:id="rId11"/>
    </p:embeddedFont>
    <p:embeddedFont>
      <p:font typeface="Titillium Web" panose="00000500000000000000" pitchFamily="2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A7FC5-7B15-4243-AE0A-0D86559C63B0}" type="datetimeFigureOut">
              <a:rPr lang="it-IT" smtClean="0"/>
              <a:t>14/05/2025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DDA71-7638-4B8F-9412-5B167A6D1E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5795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DDA71-7638-4B8F-9412-5B167A6D1E2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2895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DDA71-7638-4B8F-9412-5B167A6D1E2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5873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s://webapp.italiae.affariregionali.it/home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3" name="Freeform 3"/>
          <p:cNvSpPr/>
          <p:nvPr/>
        </p:nvSpPr>
        <p:spPr>
          <a:xfrm>
            <a:off x="14782800" y="375597"/>
            <a:ext cx="3273318" cy="1110303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4" name="TextBox 4"/>
          <p:cNvSpPr txBox="1"/>
          <p:nvPr/>
        </p:nvSpPr>
        <p:spPr>
          <a:xfrm>
            <a:off x="749652" y="408254"/>
            <a:ext cx="12611506" cy="1248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it-IT" sz="3800" b="1" noProof="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Atelier Trasparenza, Anticorruzione e Performance</a:t>
            </a:r>
          </a:p>
          <a:p>
            <a:pPr>
              <a:lnSpc>
                <a:spcPct val="150000"/>
              </a:lnSpc>
            </a:pPr>
            <a:r>
              <a:rPr lang="it-IT" b="1" i="1" noProof="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Coordinatrice: Paola Caporossi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49652" y="2338056"/>
            <a:ext cx="16459605" cy="6034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it-IT" sz="3000" b="0" i="0" noProof="0" dirty="0">
                <a:solidFill>
                  <a:srgbClr val="1C2024"/>
                </a:solidFill>
                <a:effectLst/>
                <a:latin typeface="Titillium Web" panose="00000500000000000000" pitchFamily="2" charset="0"/>
              </a:rPr>
              <a:t>L’obiettivo di questo Atelier è offrire alle Pubbliche Amministrazioni (ad oggi Unioni dei Comuni, Comuni e Regioni) un </a:t>
            </a:r>
            <a:r>
              <a:rPr lang="it-IT" sz="3000" b="1" i="0" noProof="0" dirty="0">
                <a:solidFill>
                  <a:srgbClr val="1C2024"/>
                </a:solidFill>
                <a:effectLst/>
                <a:latin typeface="Titillium Web" panose="00000500000000000000" pitchFamily="2" charset="0"/>
              </a:rPr>
              <a:t>supporto mirato</a:t>
            </a:r>
            <a:r>
              <a:rPr lang="it-IT" sz="3000" b="0" i="0" noProof="0" dirty="0">
                <a:solidFill>
                  <a:srgbClr val="1C2024"/>
                </a:solidFill>
                <a:effectLst/>
                <a:latin typeface="Titillium Web" panose="00000500000000000000" pitchFamily="2" charset="0"/>
              </a:rPr>
              <a:t> al </a:t>
            </a:r>
            <a:r>
              <a:rPr lang="it-IT" sz="3000" b="1" i="0" noProof="0" dirty="0">
                <a:solidFill>
                  <a:srgbClr val="1C2024"/>
                </a:solidFill>
                <a:effectLst/>
                <a:latin typeface="Titillium Web" panose="00000500000000000000" pitchFamily="2" charset="0"/>
              </a:rPr>
              <a:t>rafforzamento della trasparenza, della prevenzione della corruzione</a:t>
            </a:r>
            <a:r>
              <a:rPr lang="it-IT" sz="3000" b="0" i="0" noProof="0" dirty="0">
                <a:solidFill>
                  <a:srgbClr val="1C2024"/>
                </a:solidFill>
                <a:effectLst/>
                <a:latin typeface="Titillium Web" panose="00000500000000000000" pitchFamily="2" charset="0"/>
              </a:rPr>
              <a:t> e dell’</a:t>
            </a:r>
            <a:r>
              <a:rPr lang="it-IT" sz="3000" b="1" i="0" noProof="0" dirty="0">
                <a:solidFill>
                  <a:srgbClr val="1C2024"/>
                </a:solidFill>
                <a:effectLst/>
                <a:latin typeface="Titillium Web" panose="00000500000000000000" pitchFamily="2" charset="0"/>
              </a:rPr>
              <a:t>efficienza</a:t>
            </a:r>
            <a:r>
              <a:rPr lang="it-IT" sz="3000" b="0" i="0" noProof="0" dirty="0">
                <a:solidFill>
                  <a:srgbClr val="1C2024"/>
                </a:solidFill>
                <a:effectLst/>
                <a:latin typeface="Titillium Web" panose="00000500000000000000" pitchFamily="2" charset="0"/>
              </a:rPr>
              <a:t>, attraverso la </a:t>
            </a:r>
            <a:r>
              <a:rPr lang="it-IT" sz="3000" b="1" i="0" noProof="0" dirty="0">
                <a:solidFill>
                  <a:srgbClr val="1C2024"/>
                </a:solidFill>
                <a:effectLst/>
                <a:latin typeface="Titillium Web" panose="00000500000000000000" pitchFamily="2" charset="0"/>
              </a:rPr>
              <a:t>condivisione di buone pratiche</a:t>
            </a:r>
            <a:r>
              <a:rPr lang="it-IT" sz="3000" b="0" i="0" noProof="0" dirty="0">
                <a:solidFill>
                  <a:srgbClr val="1C2024"/>
                </a:solidFill>
                <a:effectLst/>
                <a:latin typeface="Titillium Web" panose="00000500000000000000" pitchFamily="2" charset="0"/>
              </a:rPr>
              <a:t> esistenti e rilevate tra gli Enti stessi.  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3000" dirty="0">
                <a:solidFill>
                  <a:srgbClr val="1C2024"/>
                </a:solidFill>
                <a:latin typeface="Titillium Web" panose="00000500000000000000" pitchFamily="2" charset="0"/>
                <a:ea typeface="Open Sans"/>
                <a:cs typeface="Open Sans"/>
                <a:sym typeface="Open Sans"/>
              </a:rPr>
              <a:t>P</a:t>
            </a:r>
            <a:r>
              <a:rPr lang="it-IT" sz="3000" noProof="0" dirty="0" err="1">
                <a:solidFill>
                  <a:srgbClr val="1C2024"/>
                </a:solidFill>
                <a:latin typeface="Titillium Web" panose="00000500000000000000" pitchFamily="2" charset="0"/>
                <a:ea typeface="Open Sans"/>
                <a:cs typeface="Open Sans"/>
                <a:sym typeface="Open Sans"/>
              </a:rPr>
              <a:t>rincipale</a:t>
            </a:r>
            <a:r>
              <a:rPr lang="it-IT" sz="3000" noProof="0" dirty="0">
                <a:solidFill>
                  <a:srgbClr val="1C2024"/>
                </a:solidFill>
                <a:latin typeface="Titillium Web" panose="00000500000000000000" pitchFamily="2" charset="0"/>
                <a:ea typeface="Open Sans"/>
                <a:cs typeface="Open Sans"/>
                <a:sym typeface="Open Sans"/>
              </a:rPr>
              <a:t> obiettivo: </a:t>
            </a:r>
            <a:r>
              <a:rPr lang="it-IT" sz="3000" b="1" noProof="0" dirty="0">
                <a:solidFill>
                  <a:srgbClr val="1C2024"/>
                </a:solidFill>
                <a:latin typeface="Titillium Web" panose="00000500000000000000" pitchFamily="2" charset="0"/>
                <a:ea typeface="Open Sans"/>
                <a:cs typeface="Open Sans"/>
                <a:sym typeface="Open Sans"/>
              </a:rPr>
              <a:t>semplificare </a:t>
            </a:r>
            <a:r>
              <a:rPr lang="it-IT" sz="3000" noProof="0" dirty="0">
                <a:solidFill>
                  <a:srgbClr val="1C2024"/>
                </a:solidFill>
                <a:latin typeface="Titillium Web" panose="00000500000000000000" pitchFamily="2" charset="0"/>
                <a:ea typeface="Open Sans"/>
                <a:cs typeface="Open Sans"/>
                <a:sym typeface="Open Sans"/>
              </a:rPr>
              <a:t>per facilitare e supportare </a:t>
            </a:r>
            <a:r>
              <a:rPr lang="it-IT" sz="3000" b="0" i="0" noProof="0" dirty="0">
                <a:solidFill>
                  <a:srgbClr val="1C2024"/>
                </a:solidFill>
                <a:effectLst/>
                <a:latin typeface="Titillium Web" panose="00000500000000000000" pitchFamily="2" charset="0"/>
              </a:rPr>
              <a:t>stakeholder e </a:t>
            </a:r>
            <a:r>
              <a:rPr lang="it-IT" sz="3000" b="1" i="0" noProof="0" dirty="0">
                <a:solidFill>
                  <a:srgbClr val="1C2024"/>
                </a:solidFill>
                <a:effectLst/>
                <a:latin typeface="Titillium Web" panose="00000500000000000000" pitchFamily="2" charset="0"/>
              </a:rPr>
              <a:t>cittadini</a:t>
            </a:r>
            <a:r>
              <a:rPr lang="it-IT" sz="3000" i="0" noProof="0" dirty="0">
                <a:solidFill>
                  <a:srgbClr val="1C2024"/>
                </a:solidFill>
                <a:effectLst/>
                <a:latin typeface="Titillium Web" panose="00000500000000000000" pitchFamily="2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3000" dirty="0">
                <a:solidFill>
                  <a:srgbClr val="1C2024"/>
                </a:solidFill>
                <a:latin typeface="Titillium Web" panose="00000500000000000000" pitchFamily="2" charset="0"/>
                <a:ea typeface="Open Sans"/>
                <a:cs typeface="Open Sans"/>
                <a:sym typeface="Open Sans"/>
              </a:rPr>
              <a:t>2 gli strumenti pratici: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3000" b="1" noProof="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"/>
              </a:rPr>
              <a:t>La WEB APP Amministrazione Trasparente per il Cittadino e la PA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3000" b="1" noProof="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"/>
              </a:rPr>
              <a:t>Il Modello standard di redazione del PIAO</a:t>
            </a:r>
          </a:p>
          <a:p>
            <a:pPr>
              <a:lnSpc>
                <a:spcPct val="150000"/>
              </a:lnSpc>
            </a:pPr>
            <a:endParaRPr lang="it-IT" sz="2400" b="1" noProof="0" dirty="0">
              <a:solidFill>
                <a:srgbClr val="B5CC03"/>
              </a:solidFill>
              <a:latin typeface="Open Sans Bold"/>
              <a:ea typeface="Open Sans Bold"/>
              <a:cs typeface="Open Sans Bold"/>
              <a:sym typeface="Open Sans"/>
            </a:endParaRPr>
          </a:p>
        </p:txBody>
      </p:sp>
      <p:pic>
        <p:nvPicPr>
          <p:cNvPr id="7" name="Immagine 6" descr="Immagine che contiene Elementi grafici, Policromia, grafica, clipart&#10;&#10;Il contenuto generato dall'IA potrebbe non essere corretto.">
            <a:extLst>
              <a:ext uri="{FF2B5EF4-FFF2-40B4-BE49-F238E27FC236}">
                <a16:creationId xmlns:a16="http://schemas.microsoft.com/office/drawing/2014/main" id="{DEFE434A-5CB7-E5EF-9F74-F36A727DF4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862" y="6679856"/>
            <a:ext cx="3090486" cy="23581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16A25-52B1-A17B-0D8C-DCF4FD1DF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CE2641B-07EE-CD4F-F9CC-E9C9975F3013}"/>
              </a:ext>
            </a:extLst>
          </p:cNvPr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19F9EFA2-D924-1B49-3F31-C815F4A722CE}"/>
              </a:ext>
            </a:extLst>
          </p:cNvPr>
          <p:cNvSpPr txBox="1"/>
          <p:nvPr/>
        </p:nvSpPr>
        <p:spPr>
          <a:xfrm>
            <a:off x="533400" y="476834"/>
            <a:ext cx="15316200" cy="7423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it-IT" sz="3600" b="1" noProof="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WEB APP Amministrazione Trasparente per il Cittadino e la PA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F355691-20F9-5A3F-118C-63AF63DDB728}"/>
              </a:ext>
            </a:extLst>
          </p:cNvPr>
          <p:cNvSpPr txBox="1"/>
          <p:nvPr/>
        </p:nvSpPr>
        <p:spPr>
          <a:xfrm>
            <a:off x="533400" y="1723333"/>
            <a:ext cx="16687800" cy="747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3000" noProof="0" dirty="0">
                <a:solidFill>
                  <a:srgbClr val="1C2024"/>
                </a:solidFill>
                <a:latin typeface="Titillium Web" panose="00000500000000000000" pitchFamily="2" charset="0"/>
              </a:rPr>
              <a:t>Nel 2022, l’Atelier ha costituito un Gruppo di Lavoro per facilitare la pubblicazione dei dati e delle informazioni nella sezione Amministrazione Trasparente dei rispettivi siti web, per migliorarne la fruibilità da parte di cittadini, investitori, istituzioni centrali e internazionali.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it-IT" sz="3000" b="1" noProof="0" dirty="0">
                <a:solidFill>
                  <a:srgbClr val="1C2024"/>
                </a:solidFill>
                <a:latin typeface="Titillium Web" panose="00000500000000000000" pitchFamily="2" charset="0"/>
              </a:rPr>
              <a:t>L’obiettivo della sezione “Amministrazione Trasparente”</a:t>
            </a:r>
            <a:r>
              <a:rPr lang="it-IT" sz="3000" b="1" dirty="0">
                <a:solidFill>
                  <a:srgbClr val="1C2024"/>
                </a:solidFill>
                <a:latin typeface="Titillium Web" panose="00000500000000000000" pitchFamily="2" charset="0"/>
              </a:rPr>
              <a:t>:</a:t>
            </a:r>
            <a:endParaRPr lang="it-IT" sz="3000" noProof="0" dirty="0">
              <a:solidFill>
                <a:srgbClr val="1C2024"/>
              </a:solidFill>
              <a:latin typeface="Titillium Web" panose="00000500000000000000" pitchFamily="2" charset="0"/>
            </a:endParaRPr>
          </a:p>
          <a:p>
            <a:pPr marL="342900" indent="-342900" algn="just">
              <a:lnSpc>
                <a:spcPct val="120000"/>
              </a:lnSpc>
              <a:spcAft>
                <a:spcPts val="3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rgbClr val="1C2024"/>
                </a:solidFill>
                <a:latin typeface="Titillium Web" panose="00000500000000000000" pitchFamily="2" charset="0"/>
              </a:rPr>
              <a:t>S</a:t>
            </a:r>
            <a:r>
              <a:rPr lang="it-IT" sz="3000" b="1" noProof="0" dirty="0" err="1">
                <a:solidFill>
                  <a:srgbClr val="1C2024"/>
                </a:solidFill>
                <a:latin typeface="Titillium Web" panose="00000500000000000000" pitchFamily="2" charset="0"/>
              </a:rPr>
              <a:t>upportare</a:t>
            </a:r>
            <a:r>
              <a:rPr lang="it-IT" sz="3000" b="1" noProof="0" dirty="0">
                <a:solidFill>
                  <a:srgbClr val="1C2024"/>
                </a:solidFill>
                <a:latin typeface="Titillium Web" panose="00000500000000000000" pitchFamily="2" charset="0"/>
              </a:rPr>
              <a:t> le PA nella pubblicazione e aggiornamento dei dati e informazioni</a:t>
            </a:r>
            <a:endParaRPr lang="it-IT" sz="3000" noProof="0" dirty="0">
              <a:solidFill>
                <a:srgbClr val="1C2024"/>
              </a:solidFill>
              <a:latin typeface="Titillium Web" panose="00000500000000000000" pitchFamily="2" charset="0"/>
            </a:endParaRPr>
          </a:p>
          <a:p>
            <a:pPr marL="342900" indent="-342900" algn="just">
              <a:lnSpc>
                <a:spcPct val="120000"/>
              </a:lnSpc>
              <a:spcAft>
                <a:spcPts val="3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rgbClr val="1C2024"/>
                </a:solidFill>
                <a:latin typeface="Titillium Web" panose="00000500000000000000" pitchFamily="2" charset="0"/>
              </a:rPr>
              <a:t>C</a:t>
            </a:r>
            <a:r>
              <a:rPr lang="it-IT" sz="3000" b="1" noProof="0" dirty="0" err="1">
                <a:solidFill>
                  <a:srgbClr val="1C2024"/>
                </a:solidFill>
                <a:latin typeface="Titillium Web" panose="00000500000000000000" pitchFamily="2" charset="0"/>
              </a:rPr>
              <a:t>onsentire</a:t>
            </a:r>
            <a:r>
              <a:rPr lang="it-IT" sz="3000" b="1" noProof="0" dirty="0">
                <a:solidFill>
                  <a:srgbClr val="1C2024"/>
                </a:solidFill>
                <a:latin typeface="Titillium Web" panose="00000500000000000000" pitchFamily="2" charset="0"/>
              </a:rPr>
              <a:t> ai cittadini di usufruire effettivamente di quei dati e informazioni</a:t>
            </a:r>
            <a:r>
              <a:rPr lang="it-IT" sz="3000" noProof="0" dirty="0">
                <a:solidFill>
                  <a:srgbClr val="1C2024"/>
                </a:solidFill>
                <a:latin typeface="Titillium Web" panose="00000500000000000000" pitchFamily="2" charset="0"/>
              </a:rPr>
              <a:t>, attraverso una rappresentazione grafica e semplificata degli stessi.</a:t>
            </a:r>
          </a:p>
          <a:p>
            <a:pPr algn="just">
              <a:lnSpc>
                <a:spcPct val="120000"/>
              </a:lnSpc>
              <a:spcAft>
                <a:spcPts val="300"/>
              </a:spcAft>
              <a:buClr>
                <a:srgbClr val="92D050"/>
              </a:buClr>
            </a:pPr>
            <a:endParaRPr lang="it-IT" sz="3000" b="1" dirty="0">
              <a:solidFill>
                <a:srgbClr val="1C2024"/>
              </a:solidFill>
              <a:latin typeface="Titillium Web" panose="00000500000000000000" pitchFamily="2" charset="0"/>
            </a:endParaRPr>
          </a:p>
          <a:p>
            <a:pPr algn="just">
              <a:lnSpc>
                <a:spcPct val="120000"/>
              </a:lnSpc>
              <a:spcAft>
                <a:spcPts val="300"/>
              </a:spcAft>
              <a:buClr>
                <a:srgbClr val="92D050"/>
              </a:buClr>
            </a:pPr>
            <a:r>
              <a:rPr lang="it-IT" sz="3000" b="1" dirty="0">
                <a:solidFill>
                  <a:srgbClr val="1C2024"/>
                </a:solidFill>
                <a:latin typeface="Titillium Web" panose="00000500000000000000" pitchFamily="2" charset="0"/>
              </a:rPr>
              <a:t>Rappresenta una </a:t>
            </a:r>
            <a:r>
              <a:rPr lang="it-IT" sz="3000" b="1" noProof="0" dirty="0">
                <a:solidFill>
                  <a:srgbClr val="1C2024"/>
                </a:solidFill>
                <a:latin typeface="Titillium Web" panose="00000500000000000000" pitchFamily="2" charset="0"/>
              </a:rPr>
              <a:t>modalità innovativa di raccogliere, </a:t>
            </a:r>
          </a:p>
          <a:p>
            <a:pPr algn="just">
              <a:lnSpc>
                <a:spcPct val="120000"/>
              </a:lnSpc>
              <a:spcAft>
                <a:spcPts val="300"/>
              </a:spcAft>
              <a:buClr>
                <a:srgbClr val="92D050"/>
              </a:buClr>
            </a:pPr>
            <a:r>
              <a:rPr lang="it-IT" sz="3000" b="1" noProof="0" dirty="0">
                <a:solidFill>
                  <a:srgbClr val="1C2024"/>
                </a:solidFill>
                <a:latin typeface="Titillium Web" panose="00000500000000000000" pitchFamily="2" charset="0"/>
              </a:rPr>
              <a:t>pubblicare e, soprattutto, raccontare</a:t>
            </a:r>
            <a:r>
              <a:rPr lang="it-IT" sz="3000" b="1" dirty="0">
                <a:solidFill>
                  <a:srgbClr val="1C2024"/>
                </a:solidFill>
                <a:latin typeface="Titillium Web" panose="00000500000000000000" pitchFamily="2" charset="0"/>
              </a:rPr>
              <a:t> </a:t>
            </a:r>
          </a:p>
          <a:p>
            <a:pPr algn="just">
              <a:lnSpc>
                <a:spcPct val="120000"/>
              </a:lnSpc>
              <a:spcAft>
                <a:spcPts val="300"/>
              </a:spcAft>
              <a:buClr>
                <a:srgbClr val="92D050"/>
              </a:buClr>
            </a:pPr>
            <a:r>
              <a:rPr lang="it-IT" sz="3000" noProof="0" dirty="0">
                <a:solidFill>
                  <a:srgbClr val="1C2024"/>
                </a:solidFill>
                <a:latin typeface="Titillium Web" panose="00000500000000000000" pitchFamily="2" charset="0"/>
              </a:rPr>
              <a:t>i dati soggetti a obbligo normativo di pubblicazione. </a:t>
            </a:r>
          </a:p>
          <a:p>
            <a:pPr algn="just">
              <a:lnSpc>
                <a:spcPct val="150000"/>
              </a:lnSpc>
            </a:pPr>
            <a:endParaRPr lang="it-IT" sz="2000" noProof="0" dirty="0">
              <a:solidFill>
                <a:srgbClr val="1C2024"/>
              </a:solidFill>
              <a:latin typeface="Titillium Web" panose="00000500000000000000" pitchFamily="2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F8BCAA5-9DE0-D506-4CE5-2E151C83908A}"/>
              </a:ext>
            </a:extLst>
          </p:cNvPr>
          <p:cNvSpPr/>
          <p:nvPr/>
        </p:nvSpPr>
        <p:spPr>
          <a:xfrm>
            <a:off x="14782800" y="375597"/>
            <a:ext cx="3273318" cy="1110303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pic>
        <p:nvPicPr>
          <p:cNvPr id="3" name="Immagine 2" descr="Immagine che contiene Elementi grafici, Policromia, grafica, clipart&#10;&#10;Il contenuto generato dall'IA potrebbe non essere corretto.">
            <a:extLst>
              <a:ext uri="{FF2B5EF4-FFF2-40B4-BE49-F238E27FC236}">
                <a16:creationId xmlns:a16="http://schemas.microsoft.com/office/drawing/2014/main" id="{59B2BA04-9D84-E70D-DF6C-FDDBBA89DD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7314" y="6317874"/>
            <a:ext cx="3623886" cy="276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83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970E4-5BED-A07A-E285-1EC925AEF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8FFF626-0055-E1F2-CB31-B092E1AF5F3C}"/>
              </a:ext>
            </a:extLst>
          </p:cNvPr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096FAB18-8C57-EB21-68FB-342DBF15D495}"/>
              </a:ext>
            </a:extLst>
          </p:cNvPr>
          <p:cNvSpPr txBox="1"/>
          <p:nvPr/>
        </p:nvSpPr>
        <p:spPr>
          <a:xfrm>
            <a:off x="457198" y="588372"/>
            <a:ext cx="8328479" cy="5770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100"/>
              </a:spcBef>
              <a:spcAft>
                <a:spcPts val="600"/>
              </a:spcAft>
            </a:pPr>
            <a:r>
              <a:rPr lang="it-IT" sz="2500" noProof="0" dirty="0">
                <a:solidFill>
                  <a:srgbClr val="1C2024"/>
                </a:solidFill>
                <a:latin typeface="Titillium Web" panose="00000500000000000000" pitchFamily="2" charset="0"/>
              </a:rPr>
              <a:t>Gli Enti che compongono il Gruppo di Lavoro hanno individuato per la rappresentazione nella web app </a:t>
            </a:r>
            <a:r>
              <a:rPr lang="it-IT" sz="2500" b="1" noProof="0" dirty="0">
                <a:solidFill>
                  <a:srgbClr val="1C2024"/>
                </a:solidFill>
                <a:latin typeface="Titillium Web" panose="00000500000000000000" pitchFamily="2" charset="0"/>
              </a:rPr>
              <a:t>quattro aree tematiche</a:t>
            </a:r>
            <a:r>
              <a:rPr lang="it-IT" sz="2500" noProof="0" dirty="0">
                <a:solidFill>
                  <a:srgbClr val="1C2024"/>
                </a:solidFill>
                <a:latin typeface="Titillium Web" panose="00000500000000000000" pitchFamily="2" charset="0"/>
              </a:rPr>
              <a:t>, che consentono di rispondere alle domande che più spesso pongono loro i cittadini: </a:t>
            </a:r>
          </a:p>
          <a:p>
            <a:pPr marL="879475" marR="5080" indent="-342900" algn="just">
              <a:lnSpc>
                <a:spcPct val="120000"/>
              </a:lnSpc>
              <a:spcBef>
                <a:spcPts val="1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it-IT" sz="2500" noProof="0" dirty="0">
                <a:solidFill>
                  <a:srgbClr val="1C2024"/>
                </a:solidFill>
                <a:latin typeface="Titillium Web" panose="00000500000000000000" pitchFamily="2" charset="0"/>
              </a:rPr>
              <a:t>come vengono gestite le risorse pubbliche</a:t>
            </a:r>
          </a:p>
          <a:p>
            <a:pPr marL="879475" marR="5080" indent="-342900" algn="just">
              <a:lnSpc>
                <a:spcPct val="120000"/>
              </a:lnSpc>
              <a:spcBef>
                <a:spcPts val="1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it-IT" sz="2500" noProof="0" dirty="0">
                <a:solidFill>
                  <a:srgbClr val="1C2024"/>
                </a:solidFill>
                <a:latin typeface="Titillium Web" panose="00000500000000000000" pitchFamily="2" charset="0"/>
              </a:rPr>
              <a:t>con quale personale</a:t>
            </a:r>
          </a:p>
          <a:p>
            <a:pPr marL="879475" marR="5080" indent="-342900" algn="just">
              <a:lnSpc>
                <a:spcPct val="120000"/>
              </a:lnSpc>
              <a:spcBef>
                <a:spcPts val="1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it-IT" sz="2500" noProof="0" dirty="0">
                <a:solidFill>
                  <a:srgbClr val="1C2024"/>
                </a:solidFill>
                <a:latin typeface="Titillium Web" panose="00000500000000000000" pitchFamily="2" charset="0"/>
              </a:rPr>
              <a:t>per erogare quali servizi</a:t>
            </a:r>
          </a:p>
          <a:p>
            <a:pPr marL="879475" marR="5080" indent="-342900" algn="just">
              <a:lnSpc>
                <a:spcPct val="120000"/>
              </a:lnSpc>
              <a:spcBef>
                <a:spcPts val="1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it-IT" sz="2500" noProof="0" dirty="0">
                <a:solidFill>
                  <a:srgbClr val="1C2024"/>
                </a:solidFill>
                <a:latin typeface="Titillium Web" panose="00000500000000000000" pitchFamily="2" charset="0"/>
              </a:rPr>
              <a:t>con quale capacità di creare valore dalla gestione degli immobili pubblici</a:t>
            </a:r>
          </a:p>
          <a:p>
            <a:pPr marL="12700" marR="5080" algn="just">
              <a:lnSpc>
                <a:spcPct val="120000"/>
              </a:lnSpc>
              <a:spcBef>
                <a:spcPts val="100"/>
              </a:spcBef>
            </a:pPr>
            <a:endParaRPr lang="it-IT" sz="2000" noProof="0" dirty="0">
              <a:solidFill>
                <a:srgbClr val="1C2024"/>
              </a:solidFill>
              <a:latin typeface="Titillium Web" panose="00000500000000000000" pitchFamily="2" charset="0"/>
            </a:endParaRPr>
          </a:p>
          <a:p>
            <a:pPr marL="12700" algn="just">
              <a:lnSpc>
                <a:spcPct val="120000"/>
              </a:lnSpc>
            </a:pPr>
            <a:endParaRPr lang="it-IT" sz="2000" noProof="0" dirty="0">
              <a:solidFill>
                <a:srgbClr val="1C2024"/>
              </a:solidFill>
              <a:latin typeface="Titillium Web" panose="00000500000000000000" pitchFamily="2" charset="0"/>
            </a:endParaRPr>
          </a:p>
          <a:p>
            <a:pPr marL="12700" algn="just">
              <a:lnSpc>
                <a:spcPct val="120000"/>
              </a:lnSpc>
            </a:pPr>
            <a:endParaRPr lang="it-IT" sz="2000" dirty="0">
              <a:solidFill>
                <a:srgbClr val="1C2024"/>
              </a:solidFill>
              <a:latin typeface="Titillium Web" panose="00000500000000000000" pitchFamily="2" charset="0"/>
            </a:endParaRPr>
          </a:p>
          <a:p>
            <a:pPr marL="12700" algn="just">
              <a:lnSpc>
                <a:spcPct val="120000"/>
              </a:lnSpc>
            </a:pPr>
            <a:endParaRPr lang="it-IT" sz="2000" noProof="0" dirty="0">
              <a:solidFill>
                <a:srgbClr val="1C2024"/>
              </a:solidFill>
              <a:latin typeface="Titillium Web" panose="00000500000000000000" pitchFamily="2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E7DEC86-16C8-E2DB-2186-24C7A0676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8" y="5075696"/>
            <a:ext cx="8328479" cy="309059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0ACD4FC-DDE3-1546-99DB-B6CDDDAB8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1481" y="4079584"/>
            <a:ext cx="7278079" cy="408671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820FE57-6259-B5C5-3887-7F3C5286CD35}"/>
              </a:ext>
            </a:extLst>
          </p:cNvPr>
          <p:cNvSpPr txBox="1"/>
          <p:nvPr/>
        </p:nvSpPr>
        <p:spPr>
          <a:xfrm>
            <a:off x="10171481" y="1624428"/>
            <a:ext cx="7354279" cy="1919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ct val="120000"/>
              </a:lnSpc>
            </a:pPr>
            <a:r>
              <a:rPr lang="it-IT" sz="2500" noProof="0" dirty="0">
                <a:solidFill>
                  <a:srgbClr val="1C2024"/>
                </a:solidFill>
                <a:latin typeface="Titillium Web" panose="00000500000000000000" pitchFamily="2" charset="0"/>
              </a:rPr>
              <a:t>Per ogni area tematica, poi, è stato selezionato un primo </a:t>
            </a:r>
            <a:r>
              <a:rPr lang="it-IT" sz="2500" b="1" noProof="0" dirty="0">
                <a:solidFill>
                  <a:srgbClr val="1C2024"/>
                </a:solidFill>
                <a:latin typeface="Titillium Web" panose="00000500000000000000" pitchFamily="2" charset="0"/>
              </a:rPr>
              <a:t>set di indicatori</a:t>
            </a:r>
            <a:r>
              <a:rPr lang="it-IT" sz="2500" noProof="0" dirty="0">
                <a:solidFill>
                  <a:srgbClr val="1C2024"/>
                </a:solidFill>
                <a:latin typeface="Titillium Web" panose="00000500000000000000" pitchFamily="2" charset="0"/>
              </a:rPr>
              <a:t>, per ciascuno dei quali è monitorato l’andamento nel tempo e anche rispetto al valore medio per tipologia di Ente.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5A19F60-DDC5-04B5-CB28-DD5CBBD2D5F5}"/>
              </a:ext>
            </a:extLst>
          </p:cNvPr>
          <p:cNvSpPr txBox="1"/>
          <p:nvPr/>
        </p:nvSpPr>
        <p:spPr>
          <a:xfrm>
            <a:off x="4213677" y="8606456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1C2024"/>
                </a:solidFill>
                <a:latin typeface="Titillium Web" panose="00000500000000000000" pitchFamily="2" charset="0"/>
                <a:hlinkClick r:id="rId5"/>
              </a:rPr>
              <a:t>https://webapp.italiae.affariregionali.it/home</a:t>
            </a:r>
            <a:r>
              <a:rPr lang="en-GB" sz="2000" b="1" dirty="0">
                <a:solidFill>
                  <a:srgbClr val="1C2024"/>
                </a:solidFill>
                <a:latin typeface="Titillium Web" panose="00000500000000000000" pitchFamily="2" charset="0"/>
              </a:rPr>
              <a:t> 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4303D82-78AB-B8D2-7BEF-1AC0AC89E2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1437" y="8337881"/>
            <a:ext cx="1265493" cy="937260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8EACA797-158A-1C4F-BC1A-2A1964E77AF2}"/>
              </a:ext>
            </a:extLst>
          </p:cNvPr>
          <p:cNvSpPr/>
          <p:nvPr/>
        </p:nvSpPr>
        <p:spPr>
          <a:xfrm>
            <a:off x="14782800" y="375597"/>
            <a:ext cx="3273318" cy="1110303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233631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8920C-A8BD-62D0-968E-41F483627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CBEFA62-580D-7C12-9530-367B4E1C6FD2}"/>
              </a:ext>
            </a:extLst>
          </p:cNvPr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68D4F29-0447-F22C-7E09-6E2B1C935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31410"/>
            <a:ext cx="10287000" cy="4619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85FACC8-F7A2-2FE3-5EBE-6EE4923A7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6414" y="3763089"/>
            <a:ext cx="10051986" cy="4374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637C5FF-808E-F407-DAAA-957DF38A50FE}"/>
              </a:ext>
            </a:extLst>
          </p:cNvPr>
          <p:cNvSpPr txBox="1"/>
          <p:nvPr/>
        </p:nvSpPr>
        <p:spPr>
          <a:xfrm>
            <a:off x="5257800" y="186504"/>
            <a:ext cx="69686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0" b="1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</a:rPr>
              <a:t>Tra le prime </a:t>
            </a:r>
            <a:r>
              <a:rPr lang="en-GB" sz="4500" b="1" dirty="0" err="1">
                <a:solidFill>
                  <a:srgbClr val="B5CC03"/>
                </a:solidFill>
                <a:latin typeface="Open Sans Bold"/>
                <a:ea typeface="Open Sans Bold"/>
                <a:cs typeface="Open Sans Bold"/>
              </a:rPr>
              <a:t>adesioni</a:t>
            </a:r>
            <a:endParaRPr lang="en-GB" sz="4500" b="1" dirty="0">
              <a:solidFill>
                <a:srgbClr val="B5CC03"/>
              </a:solidFill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3CFBECB-7F76-0C30-F42E-ADC75581E515}"/>
              </a:ext>
            </a:extLst>
          </p:cNvPr>
          <p:cNvSpPr txBox="1"/>
          <p:nvPr/>
        </p:nvSpPr>
        <p:spPr>
          <a:xfrm>
            <a:off x="990600" y="6670721"/>
            <a:ext cx="56388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800" dirty="0">
                <a:solidFill>
                  <a:srgbClr val="1C2024"/>
                </a:solidFill>
                <a:latin typeface="Titillium Web" panose="00000500000000000000" pitchFamily="2" charset="0"/>
              </a:rPr>
              <a:t>L’Unione Romagna Faentina è stata la prima ad adottare la </a:t>
            </a:r>
            <a:r>
              <a:rPr lang="it-IT" sz="2800" dirty="0" err="1">
                <a:solidFill>
                  <a:srgbClr val="1C2024"/>
                </a:solidFill>
                <a:latin typeface="Titillium Web" panose="00000500000000000000" pitchFamily="2" charset="0"/>
              </a:rPr>
              <a:t>webapp</a:t>
            </a:r>
            <a:r>
              <a:rPr lang="it-IT" sz="2800" dirty="0">
                <a:solidFill>
                  <a:srgbClr val="1C2024"/>
                </a:solidFill>
                <a:latin typeface="Titillium Web" panose="00000500000000000000" pitchFamily="2" charset="0"/>
              </a:rPr>
              <a:t> sul proprio sito web, seguita da altre Unioni e anche da Regioni, quali la Regione Marche. </a:t>
            </a:r>
            <a:endParaRPr lang="it-IT" sz="2800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66238E8-2AFF-5928-3E86-8B910C94EBCC}"/>
              </a:ext>
            </a:extLst>
          </p:cNvPr>
          <p:cNvSpPr/>
          <p:nvPr/>
        </p:nvSpPr>
        <p:spPr>
          <a:xfrm>
            <a:off x="14782800" y="375597"/>
            <a:ext cx="3273318" cy="1110303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870805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FF72D-DB47-D7F8-752E-76BAA7D4A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31FEA8C-7914-3384-B71A-937755E15B15}"/>
              </a:ext>
            </a:extLst>
          </p:cNvPr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9F3EC3C-FA36-D2BF-AD8F-654E59E5F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6975" y="2171700"/>
            <a:ext cx="7052584" cy="6707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295D77E-9434-8FE7-5665-7E9AAFBB5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2171700"/>
            <a:ext cx="6629400" cy="6707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8BE1914-4A3C-1A18-9FE4-CED21660EB8C}"/>
              </a:ext>
            </a:extLst>
          </p:cNvPr>
          <p:cNvSpPr txBox="1"/>
          <p:nvPr/>
        </p:nvSpPr>
        <p:spPr>
          <a:xfrm>
            <a:off x="5257800" y="451816"/>
            <a:ext cx="6248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0" b="1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</a:rPr>
              <a:t>Tra le prime </a:t>
            </a:r>
            <a:r>
              <a:rPr lang="en-GB" sz="4500" b="1" dirty="0" err="1">
                <a:solidFill>
                  <a:srgbClr val="B5CC03"/>
                </a:solidFill>
                <a:latin typeface="Open Sans Bold"/>
                <a:ea typeface="Open Sans Bold"/>
                <a:cs typeface="Open Sans Bold"/>
              </a:rPr>
              <a:t>adesioni</a:t>
            </a:r>
            <a:endParaRPr lang="en-GB" sz="4500" b="1" dirty="0">
              <a:solidFill>
                <a:srgbClr val="B5CC03"/>
              </a:solidFill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F68DDC8D-BB9C-021A-486F-95900B2C3DA4}"/>
              </a:ext>
            </a:extLst>
          </p:cNvPr>
          <p:cNvSpPr/>
          <p:nvPr/>
        </p:nvSpPr>
        <p:spPr>
          <a:xfrm>
            <a:off x="14782800" y="375597"/>
            <a:ext cx="3273318" cy="1110303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949036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C512D-06B3-667C-5AAB-FFEEC0E87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3CE06B2-0C91-D9DE-82CA-82FAF420FFAF}"/>
              </a:ext>
            </a:extLst>
          </p:cNvPr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148863E-0891-D5E0-7C79-8B4B432C50C1}"/>
              </a:ext>
            </a:extLst>
          </p:cNvPr>
          <p:cNvSpPr txBox="1"/>
          <p:nvPr/>
        </p:nvSpPr>
        <p:spPr>
          <a:xfrm>
            <a:off x="332015" y="1338429"/>
            <a:ext cx="16916400" cy="7642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it-IT" sz="2500" noProof="0" dirty="0">
                <a:solidFill>
                  <a:srgbClr val="1C2024"/>
                </a:solidFill>
                <a:latin typeface="Titillium Web" panose="00000500000000000000" pitchFamily="2" charset="0"/>
              </a:rPr>
              <a:t>Gli obiettivi sopra descritti e la missione di ITALIAE hanno portato il Gruppo di Lavoro ad elaborare un secondo strumento per le PA e per i cittadini: una </a:t>
            </a:r>
            <a:r>
              <a:rPr lang="it-IT" sz="2500" b="1" noProof="0" dirty="0">
                <a:solidFill>
                  <a:srgbClr val="1C2024"/>
                </a:solidFill>
                <a:latin typeface="Titillium Web" panose="00000500000000000000" pitchFamily="2" charset="0"/>
              </a:rPr>
              <a:t>proposta di format standardizzato e semiautomatico di PIAO</a:t>
            </a:r>
            <a:r>
              <a:rPr lang="it-IT" sz="2500" noProof="0" dirty="0">
                <a:solidFill>
                  <a:srgbClr val="1C2024"/>
                </a:solidFill>
                <a:latin typeface="Titillium Web" panose="00000500000000000000" pitchFamily="2" charset="0"/>
              </a:rPr>
              <a:t> (in particolar modo delle Sezioni 2 e 3, ai sensi delle Linee Guida del DFP del 2022).</a:t>
            </a:r>
          </a:p>
          <a:p>
            <a:pPr algn="just">
              <a:lnSpc>
                <a:spcPct val="130000"/>
              </a:lnSpc>
            </a:pPr>
            <a:endParaRPr lang="it-IT" sz="2500" noProof="0" dirty="0">
              <a:solidFill>
                <a:srgbClr val="1C2024"/>
              </a:solidFill>
              <a:latin typeface="Titillium Web" panose="00000500000000000000" pitchFamily="2" charset="0"/>
            </a:endParaRPr>
          </a:p>
          <a:p>
            <a:pPr algn="just">
              <a:lnSpc>
                <a:spcPct val="130000"/>
              </a:lnSpc>
            </a:pPr>
            <a:r>
              <a:rPr lang="it-IT" sz="2500" noProof="0" dirty="0">
                <a:solidFill>
                  <a:srgbClr val="1C2024"/>
                </a:solidFill>
                <a:latin typeface="Titillium Web" panose="00000500000000000000" pitchFamily="2" charset="0"/>
              </a:rPr>
              <a:t>Il PIAO, ad oggi, costituisce un adempimento particolarmente oneroso per ogni Amministrazione, ma soprattutto per i piccoli Comuni e Unioni, che talora si limitano, comprensibilmente, a effettuare un semplice “copia e incolla” di documenti di pianificazione preesistenti.</a:t>
            </a:r>
          </a:p>
          <a:p>
            <a:pPr algn="just">
              <a:lnSpc>
                <a:spcPct val="130000"/>
              </a:lnSpc>
            </a:pPr>
            <a:endParaRPr lang="it-IT" sz="2500" noProof="0" dirty="0">
              <a:solidFill>
                <a:srgbClr val="1C2024"/>
              </a:solidFill>
              <a:latin typeface="Titillium Web" panose="00000500000000000000" pitchFamily="2" charset="0"/>
            </a:endParaRPr>
          </a:p>
          <a:p>
            <a:pPr algn="just">
              <a:lnSpc>
                <a:spcPct val="130000"/>
              </a:lnSpc>
            </a:pPr>
            <a:r>
              <a:rPr lang="it-IT" sz="2500" noProof="0" dirty="0">
                <a:solidFill>
                  <a:srgbClr val="1C2024"/>
                </a:solidFill>
                <a:latin typeface="Titillium Web" panose="00000500000000000000" pitchFamily="2" charset="0"/>
              </a:rPr>
              <a:t>La costruzione di un modello semplice e schematico, digitalizzabile, da condividere tra gli Enti consentirebbe:</a:t>
            </a:r>
          </a:p>
          <a:p>
            <a:pPr marL="342900" indent="-342900" algn="just">
              <a:lnSpc>
                <a:spcPct val="13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it-IT" sz="2500" noProof="0" dirty="0">
                <a:solidFill>
                  <a:srgbClr val="1C2024"/>
                </a:solidFill>
                <a:latin typeface="Titillium Web" panose="00000500000000000000" pitchFamily="2" charset="0"/>
              </a:rPr>
              <a:t>la </a:t>
            </a:r>
            <a:r>
              <a:rPr lang="it-IT" sz="2500" b="1" noProof="0" dirty="0">
                <a:solidFill>
                  <a:srgbClr val="1C2024"/>
                </a:solidFill>
                <a:latin typeface="Titillium Web" panose="00000500000000000000" pitchFamily="2" charset="0"/>
              </a:rPr>
              <a:t>semplificazione</a:t>
            </a:r>
            <a:r>
              <a:rPr lang="it-IT" sz="2500" noProof="0" dirty="0">
                <a:solidFill>
                  <a:srgbClr val="1C2024"/>
                </a:solidFill>
                <a:latin typeface="Titillium Web" panose="00000500000000000000" pitchFamily="2" charset="0"/>
              </a:rPr>
              <a:t> nella redazione del PIAO</a:t>
            </a:r>
          </a:p>
          <a:p>
            <a:pPr marL="342900" indent="-342900" algn="just">
              <a:lnSpc>
                <a:spcPct val="130000"/>
              </a:lnSpc>
              <a:spcAft>
                <a:spcPts val="6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it-IT" sz="2500" noProof="0" dirty="0">
                <a:solidFill>
                  <a:srgbClr val="1C2024"/>
                </a:solidFill>
                <a:latin typeface="Titillium Web" panose="00000500000000000000" pitchFamily="2" charset="0"/>
              </a:rPr>
              <a:t>la disponibilità di </a:t>
            </a:r>
            <a:r>
              <a:rPr lang="it-IT" sz="2500" b="1" noProof="0" dirty="0">
                <a:solidFill>
                  <a:srgbClr val="1C2024"/>
                </a:solidFill>
                <a:latin typeface="Titillium Web" panose="00000500000000000000" pitchFamily="2" charset="0"/>
              </a:rPr>
              <a:t>documenti omogenei</a:t>
            </a:r>
            <a:r>
              <a:rPr lang="it-IT" sz="2500" noProof="0" dirty="0">
                <a:solidFill>
                  <a:srgbClr val="1C2024"/>
                </a:solidFill>
                <a:latin typeface="Titillium Web" panose="00000500000000000000" pitchFamily="2" charset="0"/>
              </a:rPr>
              <a:t>, comparabili tra loro, e </a:t>
            </a:r>
            <a:r>
              <a:rPr lang="it-IT" sz="2500" b="1" noProof="0" dirty="0">
                <a:solidFill>
                  <a:srgbClr val="1C2024"/>
                </a:solidFill>
                <a:latin typeface="Titillium Web" panose="00000500000000000000" pitchFamily="2" charset="0"/>
              </a:rPr>
              <a:t>verificabili nei target</a:t>
            </a:r>
            <a:r>
              <a:rPr lang="it-IT" sz="2500" noProof="0" dirty="0">
                <a:solidFill>
                  <a:srgbClr val="1C2024"/>
                </a:solidFill>
                <a:latin typeface="Titillium Web" panose="00000500000000000000" pitchFamily="2" charset="0"/>
              </a:rPr>
              <a:t>. Quindi utili:</a:t>
            </a:r>
          </a:p>
          <a:p>
            <a:pPr marL="800100" lvl="1" indent="-342900" algn="just">
              <a:lnSpc>
                <a:spcPct val="130000"/>
              </a:lnSpc>
              <a:buClr>
                <a:srgbClr val="92D050"/>
              </a:buClr>
              <a:buFont typeface="Courier New" panose="02070309020205020404" pitchFamily="49" charset="0"/>
              <a:buChar char="o"/>
            </a:pPr>
            <a:r>
              <a:rPr lang="it-IT" sz="2500" noProof="0" dirty="0">
                <a:solidFill>
                  <a:srgbClr val="1C2024"/>
                </a:solidFill>
                <a:latin typeface="Titillium Web" panose="00000500000000000000" pitchFamily="2" charset="0"/>
              </a:rPr>
              <a:t>alle singole PA per comprendere il proprio posizionamento rispetto alle altre PA, e individuare ambiti di miglioramento</a:t>
            </a:r>
          </a:p>
          <a:p>
            <a:pPr marL="800100" lvl="1" indent="-342900" algn="just">
              <a:lnSpc>
                <a:spcPct val="130000"/>
              </a:lnSpc>
              <a:buClr>
                <a:srgbClr val="92D050"/>
              </a:buClr>
              <a:buFont typeface="Courier New" panose="02070309020205020404" pitchFamily="49" charset="0"/>
              <a:buChar char="o"/>
            </a:pPr>
            <a:r>
              <a:rPr lang="it-IT" sz="2500" noProof="0" dirty="0">
                <a:solidFill>
                  <a:srgbClr val="1C2024"/>
                </a:solidFill>
                <a:latin typeface="Titillium Web" panose="00000500000000000000" pitchFamily="2" charset="0"/>
              </a:rPr>
              <a:t>al decisore pubblico per monitorare la performance degli Enti e intervenire ove necessario</a:t>
            </a:r>
          </a:p>
          <a:p>
            <a:pPr marL="800100" lvl="1" indent="-342900" algn="just">
              <a:lnSpc>
                <a:spcPct val="130000"/>
              </a:lnSpc>
              <a:buClr>
                <a:srgbClr val="92D050"/>
              </a:buClr>
              <a:buFont typeface="Courier New" panose="02070309020205020404" pitchFamily="49" charset="0"/>
              <a:buChar char="o"/>
            </a:pPr>
            <a:r>
              <a:rPr lang="it-IT" sz="2500" noProof="0" dirty="0">
                <a:solidFill>
                  <a:srgbClr val="1C2024"/>
                </a:solidFill>
                <a:latin typeface="Titillium Web" panose="00000500000000000000" pitchFamily="2" charset="0"/>
              </a:rPr>
              <a:t>ai cittadini per comprendere il «valore pubblico» creato dal proprio Ente, attraverso gli obiettivi che si pone, monitorabili nel tempo, e la sua performance organizzativa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F03988-6E22-4B56-EDDA-0DD27838E64F}"/>
              </a:ext>
            </a:extLst>
          </p:cNvPr>
          <p:cNvSpPr txBox="1"/>
          <p:nvPr/>
        </p:nvSpPr>
        <p:spPr>
          <a:xfrm>
            <a:off x="359229" y="529852"/>
            <a:ext cx="15316200" cy="824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it-IT" sz="4000" b="1" noProof="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Standardizzazione del PIAO</a:t>
            </a: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E5FA684B-CCFB-153F-CFC4-B10D033AF038}"/>
              </a:ext>
            </a:extLst>
          </p:cNvPr>
          <p:cNvSpPr/>
          <p:nvPr/>
        </p:nvSpPr>
        <p:spPr>
          <a:xfrm>
            <a:off x="15624281" y="266700"/>
            <a:ext cx="2663719" cy="937260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8206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AF4D8-77DE-04E9-4443-D2E4F32FA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F4107D1-B8B0-C287-42FB-0AD4F358FE4C}"/>
              </a:ext>
            </a:extLst>
          </p:cNvPr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0FE526-6E24-CFE7-D699-997BD512649A}"/>
              </a:ext>
            </a:extLst>
          </p:cNvPr>
          <p:cNvSpPr txBox="1"/>
          <p:nvPr/>
        </p:nvSpPr>
        <p:spPr>
          <a:xfrm>
            <a:off x="308081" y="232782"/>
            <a:ext cx="15316200" cy="824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it-IT" sz="4000" b="1" noProof="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Format standard di PIAO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6B8F25E-0D64-5750-72E6-0F9EFDF7B01B}"/>
              </a:ext>
            </a:extLst>
          </p:cNvPr>
          <p:cNvSpPr txBox="1"/>
          <p:nvPr/>
        </p:nvSpPr>
        <p:spPr>
          <a:xfrm>
            <a:off x="384410" y="1556413"/>
            <a:ext cx="17065389" cy="206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it-IT" sz="2500" dirty="0">
                <a:solidFill>
                  <a:srgbClr val="1C2024"/>
                </a:solidFill>
                <a:latin typeface="Titillium Web" panose="00000500000000000000" pitchFamily="2" charset="0"/>
              </a:rPr>
              <a:t>L’obiettivo non è certamente la sostituzione dei singoli PIAO, che racchiudono e illustrano le specificità di ogni Ente, ma quello di creare  un «</a:t>
            </a:r>
            <a:r>
              <a:rPr lang="it-IT" sz="2500" b="1" dirty="0">
                <a:solidFill>
                  <a:srgbClr val="1C2024"/>
                </a:solidFill>
                <a:latin typeface="Titillium Web" panose="00000500000000000000" pitchFamily="2" charset="0"/>
              </a:rPr>
              <a:t>executive </a:t>
            </a:r>
            <a:r>
              <a:rPr lang="it-IT" sz="2500" b="1" dirty="0" err="1">
                <a:solidFill>
                  <a:srgbClr val="1C2024"/>
                </a:solidFill>
                <a:latin typeface="Titillium Web" panose="00000500000000000000" pitchFamily="2" charset="0"/>
              </a:rPr>
              <a:t>summary</a:t>
            </a:r>
            <a:r>
              <a:rPr lang="it-IT" sz="2500" dirty="0">
                <a:solidFill>
                  <a:srgbClr val="1C2024"/>
                </a:solidFill>
                <a:latin typeface="Titillium Web" panose="00000500000000000000" pitchFamily="2" charset="0"/>
              </a:rPr>
              <a:t>» che fornisca una fotografia immediata e intuitiva della performance e del valore pubblico perseguiti, in raccordo con uno standard di riferimento che include anche le missioni di bilancio e gli </a:t>
            </a:r>
            <a:r>
              <a:rPr lang="it-IT" sz="2500" dirty="0" err="1">
                <a:solidFill>
                  <a:srgbClr val="1C2024"/>
                </a:solidFill>
                <a:latin typeface="Titillium Web" panose="00000500000000000000" pitchFamily="2" charset="0"/>
              </a:rPr>
              <a:t>SDGs</a:t>
            </a:r>
            <a:r>
              <a:rPr lang="it-IT" sz="2500" dirty="0">
                <a:solidFill>
                  <a:srgbClr val="1C2024"/>
                </a:solidFill>
                <a:latin typeface="Titillium Web" panose="00000500000000000000" pitchFamily="2" charset="0"/>
              </a:rPr>
              <a:t>, delle pratiche anti-corruttive implementate e delle modalità di gestione del proprio capitale umano.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47845A4-FF2D-161F-3DD5-928DA50FB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10" y="3626210"/>
            <a:ext cx="13729595" cy="2596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548DCEB-D694-052B-2A42-5F3BD618E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4419" y="6446330"/>
            <a:ext cx="8400894" cy="2808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6D488BB-C60D-80DB-29EC-F7330E5963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6461684"/>
            <a:ext cx="7882983" cy="2808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DA1EA3BE-C1AE-A0AC-DEDD-6958EA5BB622}"/>
              </a:ext>
            </a:extLst>
          </p:cNvPr>
          <p:cNvSpPr/>
          <p:nvPr/>
        </p:nvSpPr>
        <p:spPr>
          <a:xfrm>
            <a:off x="15624281" y="266700"/>
            <a:ext cx="2663719" cy="937260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6468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zato 1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643</Words>
  <Application>Microsoft Office PowerPoint</Application>
  <PresentationFormat>Personalizzato</PresentationFormat>
  <Paragraphs>43</Paragraphs>
  <Slides>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5" baseType="lpstr">
      <vt:lpstr>Open Sans Bold</vt:lpstr>
      <vt:lpstr>Wingdings</vt:lpstr>
      <vt:lpstr>Titillium Web</vt:lpstr>
      <vt:lpstr>Arial</vt:lpstr>
      <vt:lpstr>Calibri</vt:lpstr>
      <vt:lpstr>Courier New</vt:lpstr>
      <vt:lpstr>Aptos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Aggiungi un titolo</dc:title>
  <dc:creator>Piana Annamaria</dc:creator>
  <cp:lastModifiedBy>chiara palumbo</cp:lastModifiedBy>
  <cp:revision>19</cp:revision>
  <cp:lastPrinted>2025-05-08T08:32:46Z</cp:lastPrinted>
  <dcterms:created xsi:type="dcterms:W3CDTF">2006-08-16T00:00:00Z</dcterms:created>
  <dcterms:modified xsi:type="dcterms:W3CDTF">2025-05-14T13:08:51Z</dcterms:modified>
  <dc:identifier>DAGlcA0IC-M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097a60d-5525-435b-8989-8eb48ac0c8cd_Enabled">
    <vt:lpwstr>true</vt:lpwstr>
  </property>
  <property fmtid="{D5CDD505-2E9C-101B-9397-08002B2CF9AE}" pid="3" name="MSIP_Label_5097a60d-5525-435b-8989-8eb48ac0c8cd_SetDate">
    <vt:lpwstr>2025-04-23T08:37:20Z</vt:lpwstr>
  </property>
  <property fmtid="{D5CDD505-2E9C-101B-9397-08002B2CF9AE}" pid="4" name="MSIP_Label_5097a60d-5525-435b-8989-8eb48ac0c8cd_Method">
    <vt:lpwstr>Standard</vt:lpwstr>
  </property>
  <property fmtid="{D5CDD505-2E9C-101B-9397-08002B2CF9AE}" pid="5" name="MSIP_Label_5097a60d-5525-435b-8989-8eb48ac0c8cd_Name">
    <vt:lpwstr>defa4170-0d19-0005-0004-bc88714345d2</vt:lpwstr>
  </property>
  <property fmtid="{D5CDD505-2E9C-101B-9397-08002B2CF9AE}" pid="6" name="MSIP_Label_5097a60d-5525-435b-8989-8eb48ac0c8cd_SiteId">
    <vt:lpwstr>3e90938b-8b27-4762-b4e8-006a8127a119</vt:lpwstr>
  </property>
  <property fmtid="{D5CDD505-2E9C-101B-9397-08002B2CF9AE}" pid="7" name="MSIP_Label_5097a60d-5525-435b-8989-8eb48ac0c8cd_ActionId">
    <vt:lpwstr>ec20d75f-3a0f-4412-aedb-f4ab8a84250f</vt:lpwstr>
  </property>
  <property fmtid="{D5CDD505-2E9C-101B-9397-08002B2CF9AE}" pid="8" name="MSIP_Label_5097a60d-5525-435b-8989-8eb48ac0c8cd_ContentBits">
    <vt:lpwstr>0</vt:lpwstr>
  </property>
  <property fmtid="{D5CDD505-2E9C-101B-9397-08002B2CF9AE}" pid="9" name="MSIP_Label_5097a60d-5525-435b-8989-8eb48ac0c8cd_Tag">
    <vt:lpwstr>10, 3, 0, 1</vt:lpwstr>
  </property>
</Properties>
</file>