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3" r:id="rId9"/>
    <p:sldId id="265" r:id="rId10"/>
    <p:sldId id="262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egoe UI Emoji" panose="020B0502040204020203" pitchFamily="34" charset="0"/>
      <p:regular r:id="rId18"/>
    </p:embeddedFont>
    <p:embeddedFont>
      <p:font typeface="Titillium Web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myXmrBkROdywutmoohjGyAovT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A6E1E-7465-4B38-A241-C9E7250D7856}" v="2" dt="2022-09-06T15:11:29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4"/>
    <p:restoredTop sz="94626"/>
  </p:normalViewPr>
  <p:slideViewPr>
    <p:cSldViewPr snapToGrid="0">
      <p:cViewPr varScale="1">
        <p:scale>
          <a:sx n="87" d="100"/>
          <a:sy n="87" d="100"/>
        </p:scale>
        <p:origin x="4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5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Caporossi" userId="8ac931b56097706a" providerId="LiveId" clId="{5C0A6E1E-7465-4B38-A241-C9E7250D7856}"/>
    <pc:docChg chg="undo custSel modSld">
      <pc:chgData name="Paola Caporossi" userId="8ac931b56097706a" providerId="LiveId" clId="{5C0A6E1E-7465-4B38-A241-C9E7250D7856}" dt="2022-09-06T15:11:29.071" v="10" actId="931"/>
      <pc:docMkLst>
        <pc:docMk/>
      </pc:docMkLst>
      <pc:sldChg chg="addSp delSp modSp mod">
        <pc:chgData name="Paola Caporossi" userId="8ac931b56097706a" providerId="LiveId" clId="{5C0A6E1E-7465-4B38-A241-C9E7250D7856}" dt="2022-09-06T15:11:29.071" v="10" actId="931"/>
        <pc:sldMkLst>
          <pc:docMk/>
          <pc:sldMk cId="0" sldId="256"/>
        </pc:sldMkLst>
        <pc:spChg chg="mod">
          <ac:chgData name="Paola Caporossi" userId="8ac931b56097706a" providerId="LiveId" clId="{5C0A6E1E-7465-4B38-A241-C9E7250D7856}" dt="2022-09-06T15:09:24.991" v="3" actId="20577"/>
          <ac:spMkLst>
            <pc:docMk/>
            <pc:sldMk cId="0" sldId="256"/>
            <ac:spMk id="88" creationId="{00000000-0000-0000-0000-000000000000}"/>
          </ac:spMkLst>
        </pc:spChg>
        <pc:picChg chg="add del mod ord">
          <ac:chgData name="Paola Caporossi" userId="8ac931b56097706a" providerId="LiveId" clId="{5C0A6E1E-7465-4B38-A241-C9E7250D7856}" dt="2022-09-06T15:11:29.071" v="10" actId="931"/>
          <ac:picMkLst>
            <pc:docMk/>
            <pc:sldMk cId="0" sldId="256"/>
            <ac:picMk id="3" creationId="{0BB1ABF4-12CA-0848-26A3-33293DAEC6F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AB81B-A9E9-774A-9337-0FEB7591B996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3EF4DFCB-AEF1-7B4D-AE0C-E22AC42664D3}">
      <dgm:prSet phldrT="[Testo]" custT="1"/>
      <dgm:spPr/>
      <dgm:t>
        <a:bodyPr/>
        <a:lstStyle/>
        <a:p>
          <a:r>
            <a:rPr lang="it-IT" sz="2000" b="1" dirty="0">
              <a:latin typeface="Titillium Web" pitchFamily="2" charset="77"/>
            </a:rPr>
            <a:t>Comuni italiani (2020): </a:t>
          </a:r>
        </a:p>
        <a:p>
          <a:r>
            <a:rPr lang="it-IT" sz="2000" b="1" dirty="0">
              <a:solidFill>
                <a:srgbClr val="FF0000"/>
              </a:solidFill>
              <a:latin typeface="Titillium Web" pitchFamily="2" charset="77"/>
            </a:rPr>
            <a:t>7.904</a:t>
          </a:r>
          <a:r>
            <a:rPr lang="it-IT" sz="2000" b="1" dirty="0">
              <a:latin typeface="Titillium Web" pitchFamily="2" charset="77"/>
            </a:rPr>
            <a:t> </a:t>
          </a:r>
        </a:p>
      </dgm:t>
    </dgm:pt>
    <dgm:pt modelId="{9AC77B1F-B057-6441-8607-27A3BDC04855}" type="parTrans" cxnId="{B02BBD79-C3AE-B14F-9245-EC049B151D59}">
      <dgm:prSet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BC45B5A4-43E2-6545-BCC0-FA22964A97BE}" type="sibTrans" cxnId="{B02BBD79-C3AE-B14F-9245-EC049B151D59}">
      <dgm:prSet custT="1"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FEE3A086-2604-5F4C-8F48-D273623D4584}">
      <dgm:prSet phldrT="[Testo]" custT="1"/>
      <dgm:spPr/>
      <dgm:t>
        <a:bodyPr/>
        <a:lstStyle/>
        <a:p>
          <a:r>
            <a:rPr lang="it-IT" sz="2000" b="1" dirty="0">
              <a:latin typeface="Titillium Web" pitchFamily="2" charset="77"/>
            </a:rPr>
            <a:t>Comuni analizzati: </a:t>
          </a:r>
          <a:r>
            <a:rPr lang="it-IT" sz="2000" b="1" dirty="0">
              <a:solidFill>
                <a:srgbClr val="FF0000"/>
              </a:solidFill>
              <a:latin typeface="Titillium Web" pitchFamily="2" charset="77"/>
            </a:rPr>
            <a:t>7.655</a:t>
          </a:r>
          <a:r>
            <a:rPr lang="it-IT" sz="2000" b="1" dirty="0">
              <a:latin typeface="Titillium Web" pitchFamily="2" charset="77"/>
            </a:rPr>
            <a:t> </a:t>
          </a:r>
        </a:p>
        <a:p>
          <a:r>
            <a:rPr lang="it-IT" sz="2000" b="1" dirty="0">
              <a:latin typeface="Titillium Web" pitchFamily="2" charset="77"/>
            </a:rPr>
            <a:t> (</a:t>
          </a:r>
          <a:r>
            <a:rPr lang="it-IT" sz="2000" b="1" dirty="0">
              <a:solidFill>
                <a:srgbClr val="FFFF00"/>
              </a:solidFill>
              <a:latin typeface="Titillium Web" pitchFamily="2" charset="77"/>
            </a:rPr>
            <a:t>97% del totale</a:t>
          </a:r>
          <a:r>
            <a:rPr lang="it-IT" sz="2000" b="1" dirty="0">
              <a:latin typeface="Titillium Web" pitchFamily="2" charset="77"/>
            </a:rPr>
            <a:t>)</a:t>
          </a:r>
        </a:p>
      </dgm:t>
    </dgm:pt>
    <dgm:pt modelId="{FA2C5A5A-4C81-114A-9A46-C2DAF57A7263}" type="parTrans" cxnId="{38FD4EDB-7F1C-F544-9D47-796A6503BE2D}">
      <dgm:prSet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B2DE3DE2-0AFB-6944-A2E6-B09F7C9BFCA3}" type="sibTrans" cxnId="{38FD4EDB-7F1C-F544-9D47-796A6503BE2D}">
      <dgm:prSet custT="1"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6AAC5361-772F-534A-A5D9-1BABD82B5648}">
      <dgm:prSet phldrT="[Testo]" custT="1"/>
      <dgm:spPr/>
      <dgm:t>
        <a:bodyPr/>
        <a:lstStyle/>
        <a:p>
          <a:r>
            <a:rPr lang="it-IT" sz="2000" b="1" dirty="0">
              <a:latin typeface="Titillium Web" pitchFamily="2" charset="77"/>
            </a:rPr>
            <a:t>Comuni con capacità assunzionale positiva: </a:t>
          </a:r>
        </a:p>
        <a:p>
          <a:r>
            <a:rPr lang="it-IT" sz="2000" b="1" dirty="0">
              <a:solidFill>
                <a:srgbClr val="FF0000"/>
              </a:solidFill>
              <a:latin typeface="Titillium Web" pitchFamily="2" charset="77"/>
            </a:rPr>
            <a:t>4.550 </a:t>
          </a:r>
        </a:p>
        <a:p>
          <a:r>
            <a:rPr lang="it-IT" sz="2000" b="1" dirty="0">
              <a:solidFill>
                <a:schemeClr val="bg1"/>
              </a:solidFill>
              <a:latin typeface="Titillium Web" pitchFamily="2" charset="77"/>
            </a:rPr>
            <a:t>(</a:t>
          </a:r>
          <a:r>
            <a:rPr lang="it-IT" sz="2000" b="1" dirty="0">
              <a:solidFill>
                <a:srgbClr val="FFFF00"/>
              </a:solidFill>
              <a:latin typeface="Titillium Web" pitchFamily="2" charset="77"/>
            </a:rPr>
            <a:t>59% dei Comuni analizzati</a:t>
          </a:r>
          <a:r>
            <a:rPr lang="it-IT" sz="2000" b="1" dirty="0">
              <a:solidFill>
                <a:schemeClr val="bg1"/>
              </a:solidFill>
              <a:latin typeface="Titillium Web" pitchFamily="2" charset="77"/>
            </a:rPr>
            <a:t>)</a:t>
          </a:r>
        </a:p>
      </dgm:t>
    </dgm:pt>
    <dgm:pt modelId="{1D78527A-6CC3-054F-843E-65113F992FDC}" type="parTrans" cxnId="{1A45F611-7CBB-8146-8634-96D8DE2DCA78}">
      <dgm:prSet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D4FE75BF-688C-434D-8B6E-BD8FDFCF08D0}" type="sibTrans" cxnId="{1A45F611-7CBB-8146-8634-96D8DE2DCA78}">
      <dgm:prSet custT="1"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B865F478-3181-1F4C-9BF1-81EB19AF8A0C}">
      <dgm:prSet custT="1"/>
      <dgm:spPr>
        <a:solidFill>
          <a:srgbClr val="0070C0"/>
        </a:solidFill>
      </dgm:spPr>
      <dgm:t>
        <a:bodyPr/>
        <a:lstStyle/>
        <a:p>
          <a:r>
            <a:rPr lang="it-IT" sz="2000" b="1" dirty="0">
              <a:latin typeface="Titillium Web" pitchFamily="2" charset="77"/>
            </a:rPr>
            <a:t>Comuni analizzati facenti parte di Unioni:</a:t>
          </a:r>
        </a:p>
        <a:p>
          <a:r>
            <a:rPr lang="it-IT" sz="2000" b="1" dirty="0">
              <a:latin typeface="Titillium Web" pitchFamily="2" charset="77"/>
            </a:rPr>
            <a:t> </a:t>
          </a:r>
          <a:r>
            <a:rPr lang="it-IT" sz="2000" b="1" dirty="0">
              <a:solidFill>
                <a:srgbClr val="FF0000"/>
              </a:solidFill>
              <a:latin typeface="Titillium Web" pitchFamily="2" charset="77"/>
            </a:rPr>
            <a:t>2.854 </a:t>
          </a:r>
        </a:p>
        <a:p>
          <a:r>
            <a:rPr lang="it-IT" sz="2000" b="1" dirty="0">
              <a:solidFill>
                <a:schemeClr val="bg1"/>
              </a:solidFill>
              <a:latin typeface="Titillium Web" pitchFamily="2" charset="77"/>
            </a:rPr>
            <a:t>(</a:t>
          </a:r>
          <a:r>
            <a:rPr lang="it-IT" sz="2000" b="1" dirty="0">
              <a:solidFill>
                <a:srgbClr val="FFFF00"/>
              </a:solidFill>
              <a:latin typeface="Titillium Web" pitchFamily="2" charset="77"/>
            </a:rPr>
            <a:t>546 Unioni</a:t>
          </a:r>
          <a:r>
            <a:rPr lang="it-IT" sz="2000" b="1" dirty="0">
              <a:solidFill>
                <a:schemeClr val="bg1"/>
              </a:solidFill>
              <a:latin typeface="Titillium Web" pitchFamily="2" charset="77"/>
            </a:rPr>
            <a:t>)</a:t>
          </a:r>
        </a:p>
      </dgm:t>
    </dgm:pt>
    <dgm:pt modelId="{989C0207-0C47-B147-BF3B-33D370429CCD}" type="parTrans" cxnId="{3C0E9BC5-50DA-C340-AC8B-193EC7FD5865}">
      <dgm:prSet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482BBA54-C927-514D-9376-1659CD223D56}" type="sibTrans" cxnId="{3C0E9BC5-50DA-C340-AC8B-193EC7FD5865}">
      <dgm:prSet custT="1"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04943C73-AD6E-FB49-B05D-DDC4A69754DD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2000" b="1" dirty="0">
              <a:latin typeface="Titillium Web" pitchFamily="2" charset="77"/>
            </a:rPr>
            <a:t>Comuni, facenti parte di Unioni, con capacità assunzionale positiva: </a:t>
          </a:r>
        </a:p>
        <a:p>
          <a:pPr>
            <a:spcAft>
              <a:spcPts val="0"/>
            </a:spcAft>
          </a:pPr>
          <a:r>
            <a:rPr lang="it-IT" sz="2000" b="1" dirty="0">
              <a:solidFill>
                <a:srgbClr val="FF0000"/>
              </a:solidFill>
              <a:latin typeface="Titillium Web" pitchFamily="2" charset="77"/>
            </a:rPr>
            <a:t>1.903 </a:t>
          </a:r>
        </a:p>
        <a:p>
          <a:pPr>
            <a:spcAft>
              <a:spcPct val="35000"/>
            </a:spcAft>
          </a:pPr>
          <a:r>
            <a:rPr lang="it-IT" sz="2000" b="1" dirty="0">
              <a:solidFill>
                <a:schemeClr val="bg1"/>
              </a:solidFill>
              <a:latin typeface="Titillium Web" pitchFamily="2" charset="77"/>
            </a:rPr>
            <a:t>(</a:t>
          </a:r>
          <a:r>
            <a:rPr lang="it-IT" sz="2000" b="1" dirty="0">
              <a:solidFill>
                <a:srgbClr val="FFFF00"/>
              </a:solidFill>
              <a:latin typeface="Titillium Web" pitchFamily="2" charset="77"/>
            </a:rPr>
            <a:t>483 Unioni</a:t>
          </a:r>
          <a:r>
            <a:rPr lang="it-IT" sz="2000" b="1" dirty="0">
              <a:solidFill>
                <a:schemeClr val="bg1"/>
              </a:solidFill>
              <a:latin typeface="Titillium Web" pitchFamily="2" charset="77"/>
            </a:rPr>
            <a:t>)</a:t>
          </a:r>
        </a:p>
      </dgm:t>
    </dgm:pt>
    <dgm:pt modelId="{21C2CDF6-B672-C147-8BC7-85F3EBF8B6AD}" type="parTrans" cxnId="{332E7F51-9D27-D742-AEE9-F1501195107C}">
      <dgm:prSet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F84107D5-8653-1244-96D3-7076E0E7FD89}" type="sibTrans" cxnId="{332E7F51-9D27-D742-AEE9-F1501195107C}">
      <dgm:prSet custT="1"/>
      <dgm:spPr/>
      <dgm:t>
        <a:bodyPr/>
        <a:lstStyle/>
        <a:p>
          <a:endParaRPr lang="it-IT" sz="2000" b="1">
            <a:latin typeface="Titillium Web" pitchFamily="2" charset="77"/>
          </a:endParaRPr>
        </a:p>
      </dgm:t>
    </dgm:pt>
    <dgm:pt modelId="{F6E38D4F-654E-EE49-BB6E-ACCBA32675FE}" type="pres">
      <dgm:prSet presAssocID="{0DAAB81B-A9E9-774A-9337-0FEB7591B996}" presName="CompostProcess" presStyleCnt="0">
        <dgm:presLayoutVars>
          <dgm:dir/>
          <dgm:resizeHandles val="exact"/>
        </dgm:presLayoutVars>
      </dgm:prSet>
      <dgm:spPr/>
    </dgm:pt>
    <dgm:pt modelId="{9B646A26-FE43-B842-ABC6-92E1C67D685B}" type="pres">
      <dgm:prSet presAssocID="{0DAAB81B-A9E9-774A-9337-0FEB7591B996}" presName="arrow" presStyleLbl="bgShp" presStyleIdx="0" presStyleCnt="1"/>
      <dgm:spPr/>
    </dgm:pt>
    <dgm:pt modelId="{12F344B7-8289-F640-BDF8-FF9B42877E5D}" type="pres">
      <dgm:prSet presAssocID="{0DAAB81B-A9E9-774A-9337-0FEB7591B996}" presName="linearProcess" presStyleCnt="0"/>
      <dgm:spPr/>
    </dgm:pt>
    <dgm:pt modelId="{7CEF187E-E704-7646-B45F-693067BA1401}" type="pres">
      <dgm:prSet presAssocID="{3EF4DFCB-AEF1-7B4D-AE0C-E22AC42664D3}" presName="textNode" presStyleLbl="node1" presStyleIdx="0" presStyleCnt="5" custScaleY="150023">
        <dgm:presLayoutVars>
          <dgm:bulletEnabled val="1"/>
        </dgm:presLayoutVars>
      </dgm:prSet>
      <dgm:spPr/>
    </dgm:pt>
    <dgm:pt modelId="{9BB213A8-BDE5-E940-980F-6752F3551702}" type="pres">
      <dgm:prSet presAssocID="{BC45B5A4-43E2-6545-BCC0-FA22964A97BE}" presName="sibTrans" presStyleCnt="0"/>
      <dgm:spPr/>
    </dgm:pt>
    <dgm:pt modelId="{7A2B73F5-8A74-EF46-B2A9-5C14DC70161D}" type="pres">
      <dgm:prSet presAssocID="{FEE3A086-2604-5F4C-8F48-D273623D4584}" presName="textNode" presStyleLbl="node1" presStyleIdx="1" presStyleCnt="5" custScaleY="150023">
        <dgm:presLayoutVars>
          <dgm:bulletEnabled val="1"/>
        </dgm:presLayoutVars>
      </dgm:prSet>
      <dgm:spPr/>
    </dgm:pt>
    <dgm:pt modelId="{28ACA51A-E323-D749-9089-A99B8BE008ED}" type="pres">
      <dgm:prSet presAssocID="{B2DE3DE2-0AFB-6944-A2E6-B09F7C9BFCA3}" presName="sibTrans" presStyleCnt="0"/>
      <dgm:spPr/>
    </dgm:pt>
    <dgm:pt modelId="{62285AFB-DBF8-024D-A439-7B63B63BF70D}" type="pres">
      <dgm:prSet presAssocID="{6AAC5361-772F-534A-A5D9-1BABD82B5648}" presName="textNode" presStyleLbl="node1" presStyleIdx="2" presStyleCnt="5" custScaleY="150023">
        <dgm:presLayoutVars>
          <dgm:bulletEnabled val="1"/>
        </dgm:presLayoutVars>
      </dgm:prSet>
      <dgm:spPr/>
    </dgm:pt>
    <dgm:pt modelId="{39C155AE-3917-1342-B7A6-A2615CC69E91}" type="pres">
      <dgm:prSet presAssocID="{D4FE75BF-688C-434D-8B6E-BD8FDFCF08D0}" presName="sibTrans" presStyleCnt="0"/>
      <dgm:spPr/>
    </dgm:pt>
    <dgm:pt modelId="{CC98D941-B376-C349-A05C-DFAC783663C1}" type="pres">
      <dgm:prSet presAssocID="{B865F478-3181-1F4C-9BF1-81EB19AF8A0C}" presName="textNode" presStyleLbl="node1" presStyleIdx="3" presStyleCnt="5" custScaleY="150023">
        <dgm:presLayoutVars>
          <dgm:bulletEnabled val="1"/>
        </dgm:presLayoutVars>
      </dgm:prSet>
      <dgm:spPr/>
    </dgm:pt>
    <dgm:pt modelId="{9030F701-6627-2149-B270-CC76884CB436}" type="pres">
      <dgm:prSet presAssocID="{482BBA54-C927-514D-9376-1659CD223D56}" presName="sibTrans" presStyleCnt="0"/>
      <dgm:spPr/>
    </dgm:pt>
    <dgm:pt modelId="{9E5176AE-C8D6-0048-AE90-E22155DDFA32}" type="pres">
      <dgm:prSet presAssocID="{04943C73-AD6E-FB49-B05D-DDC4A69754DD}" presName="textNode" presStyleLbl="node1" presStyleIdx="4" presStyleCnt="5" custScaleY="150023">
        <dgm:presLayoutVars>
          <dgm:bulletEnabled val="1"/>
        </dgm:presLayoutVars>
      </dgm:prSet>
      <dgm:spPr/>
    </dgm:pt>
  </dgm:ptLst>
  <dgm:cxnLst>
    <dgm:cxn modelId="{1A45F611-7CBB-8146-8634-96D8DE2DCA78}" srcId="{0DAAB81B-A9E9-774A-9337-0FEB7591B996}" destId="{6AAC5361-772F-534A-A5D9-1BABD82B5648}" srcOrd="2" destOrd="0" parTransId="{1D78527A-6CC3-054F-843E-65113F992FDC}" sibTransId="{D4FE75BF-688C-434D-8B6E-BD8FDFCF08D0}"/>
    <dgm:cxn modelId="{3317685D-D232-E545-A9D9-67A5DB1B5DB8}" type="presOf" srcId="{0DAAB81B-A9E9-774A-9337-0FEB7591B996}" destId="{F6E38D4F-654E-EE49-BB6E-ACCBA32675FE}" srcOrd="0" destOrd="0" presId="urn:microsoft.com/office/officeart/2005/8/layout/hProcess9"/>
    <dgm:cxn modelId="{EEAB7F49-247E-7640-A1CF-54883D934589}" type="presOf" srcId="{B865F478-3181-1F4C-9BF1-81EB19AF8A0C}" destId="{CC98D941-B376-C349-A05C-DFAC783663C1}" srcOrd="0" destOrd="0" presId="urn:microsoft.com/office/officeart/2005/8/layout/hProcess9"/>
    <dgm:cxn modelId="{C5F34D71-9ED4-BF4D-A60F-F51417AF51D4}" type="presOf" srcId="{04943C73-AD6E-FB49-B05D-DDC4A69754DD}" destId="{9E5176AE-C8D6-0048-AE90-E22155DDFA32}" srcOrd="0" destOrd="0" presId="urn:microsoft.com/office/officeart/2005/8/layout/hProcess9"/>
    <dgm:cxn modelId="{332E7F51-9D27-D742-AEE9-F1501195107C}" srcId="{0DAAB81B-A9E9-774A-9337-0FEB7591B996}" destId="{04943C73-AD6E-FB49-B05D-DDC4A69754DD}" srcOrd="4" destOrd="0" parTransId="{21C2CDF6-B672-C147-8BC7-85F3EBF8B6AD}" sibTransId="{F84107D5-8653-1244-96D3-7076E0E7FD89}"/>
    <dgm:cxn modelId="{B02BBD79-C3AE-B14F-9245-EC049B151D59}" srcId="{0DAAB81B-A9E9-774A-9337-0FEB7591B996}" destId="{3EF4DFCB-AEF1-7B4D-AE0C-E22AC42664D3}" srcOrd="0" destOrd="0" parTransId="{9AC77B1F-B057-6441-8607-27A3BDC04855}" sibTransId="{BC45B5A4-43E2-6545-BCC0-FA22964A97BE}"/>
    <dgm:cxn modelId="{416D5AC1-35A4-EF45-9E03-E6D036022815}" type="presOf" srcId="{3EF4DFCB-AEF1-7B4D-AE0C-E22AC42664D3}" destId="{7CEF187E-E704-7646-B45F-693067BA1401}" srcOrd="0" destOrd="0" presId="urn:microsoft.com/office/officeart/2005/8/layout/hProcess9"/>
    <dgm:cxn modelId="{3C0E9BC5-50DA-C340-AC8B-193EC7FD5865}" srcId="{0DAAB81B-A9E9-774A-9337-0FEB7591B996}" destId="{B865F478-3181-1F4C-9BF1-81EB19AF8A0C}" srcOrd="3" destOrd="0" parTransId="{989C0207-0C47-B147-BF3B-33D370429CCD}" sibTransId="{482BBA54-C927-514D-9376-1659CD223D56}"/>
    <dgm:cxn modelId="{24E65DD7-E574-F14D-B572-16532306BDF0}" type="presOf" srcId="{6AAC5361-772F-534A-A5D9-1BABD82B5648}" destId="{62285AFB-DBF8-024D-A439-7B63B63BF70D}" srcOrd="0" destOrd="0" presId="urn:microsoft.com/office/officeart/2005/8/layout/hProcess9"/>
    <dgm:cxn modelId="{38FD4EDB-7F1C-F544-9D47-796A6503BE2D}" srcId="{0DAAB81B-A9E9-774A-9337-0FEB7591B996}" destId="{FEE3A086-2604-5F4C-8F48-D273623D4584}" srcOrd="1" destOrd="0" parTransId="{FA2C5A5A-4C81-114A-9A46-C2DAF57A7263}" sibTransId="{B2DE3DE2-0AFB-6944-A2E6-B09F7C9BFCA3}"/>
    <dgm:cxn modelId="{41EDCCE3-CB63-F640-89DD-EAE3C3D5EE1C}" type="presOf" srcId="{FEE3A086-2604-5F4C-8F48-D273623D4584}" destId="{7A2B73F5-8A74-EF46-B2A9-5C14DC70161D}" srcOrd="0" destOrd="0" presId="urn:microsoft.com/office/officeart/2005/8/layout/hProcess9"/>
    <dgm:cxn modelId="{DBDC60B8-94EB-5745-B640-2B0F7F2BD841}" type="presParOf" srcId="{F6E38D4F-654E-EE49-BB6E-ACCBA32675FE}" destId="{9B646A26-FE43-B842-ABC6-92E1C67D685B}" srcOrd="0" destOrd="0" presId="urn:microsoft.com/office/officeart/2005/8/layout/hProcess9"/>
    <dgm:cxn modelId="{E0F4B811-C6D1-B645-BF2C-CD664D6CC784}" type="presParOf" srcId="{F6E38D4F-654E-EE49-BB6E-ACCBA32675FE}" destId="{12F344B7-8289-F640-BDF8-FF9B42877E5D}" srcOrd="1" destOrd="0" presId="urn:microsoft.com/office/officeart/2005/8/layout/hProcess9"/>
    <dgm:cxn modelId="{58126D97-AF4C-354F-B3ED-10C722F69EB1}" type="presParOf" srcId="{12F344B7-8289-F640-BDF8-FF9B42877E5D}" destId="{7CEF187E-E704-7646-B45F-693067BA1401}" srcOrd="0" destOrd="0" presId="urn:microsoft.com/office/officeart/2005/8/layout/hProcess9"/>
    <dgm:cxn modelId="{E313F43A-4320-C14C-9555-E663B208FBD4}" type="presParOf" srcId="{12F344B7-8289-F640-BDF8-FF9B42877E5D}" destId="{9BB213A8-BDE5-E940-980F-6752F3551702}" srcOrd="1" destOrd="0" presId="urn:microsoft.com/office/officeart/2005/8/layout/hProcess9"/>
    <dgm:cxn modelId="{8A3EB66A-5F8A-DA4F-9C0D-DB0ACA336D90}" type="presParOf" srcId="{12F344B7-8289-F640-BDF8-FF9B42877E5D}" destId="{7A2B73F5-8A74-EF46-B2A9-5C14DC70161D}" srcOrd="2" destOrd="0" presId="urn:microsoft.com/office/officeart/2005/8/layout/hProcess9"/>
    <dgm:cxn modelId="{253B7BD9-7BA5-0345-9A9D-A1A54DE2973B}" type="presParOf" srcId="{12F344B7-8289-F640-BDF8-FF9B42877E5D}" destId="{28ACA51A-E323-D749-9089-A99B8BE008ED}" srcOrd="3" destOrd="0" presId="urn:microsoft.com/office/officeart/2005/8/layout/hProcess9"/>
    <dgm:cxn modelId="{5CCF15EC-E565-AD41-8017-E6FDC498719E}" type="presParOf" srcId="{12F344B7-8289-F640-BDF8-FF9B42877E5D}" destId="{62285AFB-DBF8-024D-A439-7B63B63BF70D}" srcOrd="4" destOrd="0" presId="urn:microsoft.com/office/officeart/2005/8/layout/hProcess9"/>
    <dgm:cxn modelId="{61B25889-2EA9-6E48-9B5A-6DCEBF47E53F}" type="presParOf" srcId="{12F344B7-8289-F640-BDF8-FF9B42877E5D}" destId="{39C155AE-3917-1342-B7A6-A2615CC69E91}" srcOrd="5" destOrd="0" presId="urn:microsoft.com/office/officeart/2005/8/layout/hProcess9"/>
    <dgm:cxn modelId="{CB5B24E9-6D65-774F-884B-4CDCAE540AE2}" type="presParOf" srcId="{12F344B7-8289-F640-BDF8-FF9B42877E5D}" destId="{CC98D941-B376-C349-A05C-DFAC783663C1}" srcOrd="6" destOrd="0" presId="urn:microsoft.com/office/officeart/2005/8/layout/hProcess9"/>
    <dgm:cxn modelId="{777583DC-B8E4-6245-B76C-4B8997F2A0C6}" type="presParOf" srcId="{12F344B7-8289-F640-BDF8-FF9B42877E5D}" destId="{9030F701-6627-2149-B270-CC76884CB436}" srcOrd="7" destOrd="0" presId="urn:microsoft.com/office/officeart/2005/8/layout/hProcess9"/>
    <dgm:cxn modelId="{B487A14C-2629-944C-AC1C-E0D913A30336}" type="presParOf" srcId="{12F344B7-8289-F640-BDF8-FF9B42877E5D}" destId="{9E5176AE-C8D6-0048-AE90-E22155DDFA3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46A26-FE43-B842-ABC6-92E1C67D685B}">
      <dsp:nvSpPr>
        <dsp:cNvPr id="0" name=""/>
        <dsp:cNvSpPr/>
      </dsp:nvSpPr>
      <dsp:spPr>
        <a:xfrm>
          <a:off x="864325" y="0"/>
          <a:ext cx="9795691" cy="52783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F187E-E704-7646-B45F-693067BA1401}">
      <dsp:nvSpPr>
        <dsp:cNvPr id="0" name=""/>
        <dsp:cNvSpPr/>
      </dsp:nvSpPr>
      <dsp:spPr>
        <a:xfrm>
          <a:off x="3376" y="1055436"/>
          <a:ext cx="2032515" cy="3167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Titillium Web" pitchFamily="2" charset="77"/>
            </a:rPr>
            <a:t>Comuni italiani (2020):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FF0000"/>
              </a:solidFill>
              <a:latin typeface="Titillium Web" pitchFamily="2" charset="77"/>
            </a:rPr>
            <a:t>7.904</a:t>
          </a:r>
          <a:r>
            <a:rPr lang="it-IT" sz="2000" b="1" kern="1200" dirty="0">
              <a:latin typeface="Titillium Web" pitchFamily="2" charset="77"/>
            </a:rPr>
            <a:t> </a:t>
          </a:r>
        </a:p>
      </dsp:txBody>
      <dsp:txXfrm>
        <a:off x="102595" y="1154655"/>
        <a:ext cx="1834077" cy="2969087"/>
      </dsp:txXfrm>
    </dsp:sp>
    <dsp:sp modelId="{7A2B73F5-8A74-EF46-B2A9-5C14DC70161D}">
      <dsp:nvSpPr>
        <dsp:cNvPr id="0" name=""/>
        <dsp:cNvSpPr/>
      </dsp:nvSpPr>
      <dsp:spPr>
        <a:xfrm>
          <a:off x="2374644" y="1055436"/>
          <a:ext cx="2032515" cy="3167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Titillium Web" pitchFamily="2" charset="77"/>
            </a:rPr>
            <a:t>Comuni analizzati: </a:t>
          </a:r>
          <a:r>
            <a:rPr lang="it-IT" sz="2000" b="1" kern="1200" dirty="0">
              <a:solidFill>
                <a:srgbClr val="FF0000"/>
              </a:solidFill>
              <a:latin typeface="Titillium Web" pitchFamily="2" charset="77"/>
            </a:rPr>
            <a:t>7.655</a:t>
          </a:r>
          <a:r>
            <a:rPr lang="it-IT" sz="2000" b="1" kern="1200" dirty="0">
              <a:latin typeface="Titillium Web" pitchFamily="2" charset="77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Titillium Web" pitchFamily="2" charset="77"/>
            </a:rPr>
            <a:t> (</a:t>
          </a:r>
          <a:r>
            <a:rPr lang="it-IT" sz="2000" b="1" kern="1200" dirty="0">
              <a:solidFill>
                <a:srgbClr val="FFFF00"/>
              </a:solidFill>
              <a:latin typeface="Titillium Web" pitchFamily="2" charset="77"/>
            </a:rPr>
            <a:t>97% del totale</a:t>
          </a:r>
          <a:r>
            <a:rPr lang="it-IT" sz="2000" b="1" kern="1200" dirty="0">
              <a:latin typeface="Titillium Web" pitchFamily="2" charset="77"/>
            </a:rPr>
            <a:t>)</a:t>
          </a:r>
        </a:p>
      </dsp:txBody>
      <dsp:txXfrm>
        <a:off x="2473863" y="1154655"/>
        <a:ext cx="1834077" cy="2969087"/>
      </dsp:txXfrm>
    </dsp:sp>
    <dsp:sp modelId="{62285AFB-DBF8-024D-A439-7B63B63BF70D}">
      <dsp:nvSpPr>
        <dsp:cNvPr id="0" name=""/>
        <dsp:cNvSpPr/>
      </dsp:nvSpPr>
      <dsp:spPr>
        <a:xfrm>
          <a:off x="4745913" y="1055436"/>
          <a:ext cx="2032515" cy="3167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Titillium Web" pitchFamily="2" charset="77"/>
            </a:rPr>
            <a:t>Comuni con capacità assunzionale positiva: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FF0000"/>
              </a:solidFill>
              <a:latin typeface="Titillium Web" pitchFamily="2" charset="77"/>
            </a:rPr>
            <a:t>4.550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  <a:latin typeface="Titillium Web" pitchFamily="2" charset="77"/>
            </a:rPr>
            <a:t>(</a:t>
          </a:r>
          <a:r>
            <a:rPr lang="it-IT" sz="2000" b="1" kern="1200" dirty="0">
              <a:solidFill>
                <a:srgbClr val="FFFF00"/>
              </a:solidFill>
              <a:latin typeface="Titillium Web" pitchFamily="2" charset="77"/>
            </a:rPr>
            <a:t>59% dei Comuni analizzati</a:t>
          </a:r>
          <a:r>
            <a:rPr lang="it-IT" sz="2000" b="1" kern="1200" dirty="0">
              <a:solidFill>
                <a:schemeClr val="bg1"/>
              </a:solidFill>
              <a:latin typeface="Titillium Web" pitchFamily="2" charset="77"/>
            </a:rPr>
            <a:t>)</a:t>
          </a:r>
        </a:p>
      </dsp:txBody>
      <dsp:txXfrm>
        <a:off x="4845132" y="1154655"/>
        <a:ext cx="1834077" cy="2969087"/>
      </dsp:txXfrm>
    </dsp:sp>
    <dsp:sp modelId="{CC98D941-B376-C349-A05C-DFAC783663C1}">
      <dsp:nvSpPr>
        <dsp:cNvPr id="0" name=""/>
        <dsp:cNvSpPr/>
      </dsp:nvSpPr>
      <dsp:spPr>
        <a:xfrm>
          <a:off x="7117182" y="1055436"/>
          <a:ext cx="2032515" cy="316752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Titillium Web" pitchFamily="2" charset="77"/>
            </a:rPr>
            <a:t>Comuni analizzati facenti parte di Unioni: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Titillium Web" pitchFamily="2" charset="77"/>
            </a:rPr>
            <a:t> </a:t>
          </a:r>
          <a:r>
            <a:rPr lang="it-IT" sz="2000" b="1" kern="1200" dirty="0">
              <a:solidFill>
                <a:srgbClr val="FF0000"/>
              </a:solidFill>
              <a:latin typeface="Titillium Web" pitchFamily="2" charset="77"/>
            </a:rPr>
            <a:t>2.854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  <a:latin typeface="Titillium Web" pitchFamily="2" charset="77"/>
            </a:rPr>
            <a:t>(</a:t>
          </a:r>
          <a:r>
            <a:rPr lang="it-IT" sz="2000" b="1" kern="1200" dirty="0">
              <a:solidFill>
                <a:srgbClr val="FFFF00"/>
              </a:solidFill>
              <a:latin typeface="Titillium Web" pitchFamily="2" charset="77"/>
            </a:rPr>
            <a:t>546 Unioni</a:t>
          </a:r>
          <a:r>
            <a:rPr lang="it-IT" sz="2000" b="1" kern="1200" dirty="0">
              <a:solidFill>
                <a:schemeClr val="bg1"/>
              </a:solidFill>
              <a:latin typeface="Titillium Web" pitchFamily="2" charset="77"/>
            </a:rPr>
            <a:t>)</a:t>
          </a:r>
        </a:p>
      </dsp:txBody>
      <dsp:txXfrm>
        <a:off x="7216401" y="1154655"/>
        <a:ext cx="1834077" cy="2969087"/>
      </dsp:txXfrm>
    </dsp:sp>
    <dsp:sp modelId="{9E5176AE-C8D6-0048-AE90-E22155DDFA32}">
      <dsp:nvSpPr>
        <dsp:cNvPr id="0" name=""/>
        <dsp:cNvSpPr/>
      </dsp:nvSpPr>
      <dsp:spPr>
        <a:xfrm>
          <a:off x="9488450" y="1055436"/>
          <a:ext cx="2032515" cy="316752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>
              <a:latin typeface="Titillium Web" pitchFamily="2" charset="77"/>
            </a:rPr>
            <a:t>Comuni, facenti parte di Unioni, con capacità assunzionale positiva: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>
              <a:solidFill>
                <a:srgbClr val="FF0000"/>
              </a:solidFill>
              <a:latin typeface="Titillium Web" pitchFamily="2" charset="77"/>
            </a:rPr>
            <a:t>1.903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  <a:latin typeface="Titillium Web" pitchFamily="2" charset="77"/>
            </a:rPr>
            <a:t>(</a:t>
          </a:r>
          <a:r>
            <a:rPr lang="it-IT" sz="2000" b="1" kern="1200" dirty="0">
              <a:solidFill>
                <a:srgbClr val="FFFF00"/>
              </a:solidFill>
              <a:latin typeface="Titillium Web" pitchFamily="2" charset="77"/>
            </a:rPr>
            <a:t>483 Unioni</a:t>
          </a:r>
          <a:r>
            <a:rPr lang="it-IT" sz="2000" b="1" kern="1200" dirty="0">
              <a:solidFill>
                <a:schemeClr val="bg1"/>
              </a:solidFill>
              <a:latin typeface="Titillium Web" pitchFamily="2" charset="77"/>
            </a:rPr>
            <a:t>)</a:t>
          </a:r>
        </a:p>
      </dsp:txBody>
      <dsp:txXfrm>
        <a:off x="9587669" y="1154655"/>
        <a:ext cx="1834077" cy="2969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751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59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4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06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41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74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46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80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01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055077" y="2095229"/>
            <a:ext cx="1022379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A51A1"/>
              </a:buClr>
              <a:buSzPts val="4000"/>
            </a:pPr>
            <a:r>
              <a:rPr lang="it-IT" sz="4000" b="1" cap="small" dirty="0">
                <a:solidFill>
                  <a:srgbClr val="C00000"/>
                </a:solidFill>
                <a:latin typeface="Titillium Web"/>
                <a:sym typeface="Titillium Web"/>
              </a:rPr>
              <a:t>Analisi preliminare sulla capacità assunzionale dei Comuni italiani appartenenti alle Unioni Comunali</a:t>
            </a:r>
            <a:br>
              <a:rPr lang="it-IT" sz="4000" b="1" cap="small" dirty="0">
                <a:solidFill>
                  <a:srgbClr val="C0000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it-IT" sz="4000" b="1" cap="small" dirty="0">
              <a:solidFill>
                <a:srgbClr val="C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762265" y="4511237"/>
            <a:ext cx="88094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A51A1"/>
              </a:buClr>
              <a:buSzPts val="3200"/>
            </a:pPr>
            <a:r>
              <a:rPr lang="it-IT" sz="2800" i="1" dirty="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Stime 2022 su dati di bilancio 2018, utilizzati dalla norma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24F9C0-7D95-4B17-8A03-C808C4F41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72" y="6155545"/>
            <a:ext cx="2540222" cy="558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25473D-8FC7-DF25-0FFE-5E705183D6BC}"/>
              </a:ext>
            </a:extLst>
          </p:cNvPr>
          <p:cNvSpPr txBox="1"/>
          <p:nvPr/>
        </p:nvSpPr>
        <p:spPr>
          <a:xfrm>
            <a:off x="419107" y="818051"/>
            <a:ext cx="1126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Comuni delle Unioni </a:t>
            </a:r>
            <a:r>
              <a:rPr lang="it-IT" sz="2400" b="1" u="sng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con meno di 5.000 abitanti </a:t>
            </a:r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che non possono assumere almeno 1 dipendente (CA &lt; 38.000 euro) - 2022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2EEEAF-1066-CD5F-1526-FF7730AC0258}"/>
              </a:ext>
            </a:extLst>
          </p:cNvPr>
          <p:cNvSpPr txBox="1"/>
          <p:nvPr/>
        </p:nvSpPr>
        <p:spPr>
          <a:xfrm>
            <a:off x="2104298" y="1755812"/>
            <a:ext cx="2307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tillium Web" pitchFamily="2" charset="77"/>
              </a:rPr>
              <a:t>COMUNI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0E8F80-421F-6DF1-2C36-83E6B882474E}"/>
              </a:ext>
            </a:extLst>
          </p:cNvPr>
          <p:cNvSpPr txBox="1"/>
          <p:nvPr/>
        </p:nvSpPr>
        <p:spPr>
          <a:xfrm>
            <a:off x="7615969" y="1768948"/>
            <a:ext cx="281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tillium Web" pitchFamily="2" charset="77"/>
              </a:rPr>
              <a:t>UNIONI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877B8B-F9F9-71B3-884C-AF2AF55DC62B}"/>
              </a:ext>
            </a:extLst>
          </p:cNvPr>
          <p:cNvSpPr txBox="1"/>
          <p:nvPr/>
        </p:nvSpPr>
        <p:spPr>
          <a:xfrm>
            <a:off x="2399301" y="5732171"/>
            <a:ext cx="171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tillium Web" pitchFamily="2" charset="77"/>
              </a:rPr>
              <a:t>Comuni: 664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1452B0-6EC8-05A2-41A0-58DA6FB2C259}"/>
              </a:ext>
            </a:extLst>
          </p:cNvPr>
          <p:cNvSpPr txBox="1"/>
          <p:nvPr/>
        </p:nvSpPr>
        <p:spPr>
          <a:xfrm>
            <a:off x="8074934" y="573217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tillium Web" pitchFamily="2" charset="77"/>
              </a:rPr>
              <a:t>Unioni: 282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190E4F-4CA7-E360-B7EB-462B82C28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7" y="2124456"/>
            <a:ext cx="5781515" cy="346571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227F7AD-AEAA-23E1-40D4-DAC7EB7CD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545" y="2111814"/>
            <a:ext cx="5498348" cy="34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2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05A52D-37C6-587D-CD80-BDA5EF97564E}"/>
              </a:ext>
            </a:extLst>
          </p:cNvPr>
          <p:cNvSpPr txBox="1"/>
          <p:nvPr/>
        </p:nvSpPr>
        <p:spPr>
          <a:xfrm>
            <a:off x="9821008" y="5605074"/>
            <a:ext cx="2230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Giaime Gabrielli</a:t>
            </a:r>
            <a:endParaRPr lang="it-IT" sz="16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23955F-4A5F-8341-C517-EDE5D64D3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801" y="1911610"/>
            <a:ext cx="3984525" cy="875551"/>
          </a:xfrm>
          <a:prstGeom prst="rect">
            <a:avLst/>
          </a:prstGeom>
        </p:spPr>
      </p:pic>
      <p:sp>
        <p:nvSpPr>
          <p:cNvPr id="7" name="Titolo 2">
            <a:extLst>
              <a:ext uri="{FF2B5EF4-FFF2-40B4-BE49-F238E27FC236}">
                <a16:creationId xmlns:a16="http://schemas.microsoft.com/office/drawing/2014/main" id="{8D57897C-B9D6-3B9E-2FAB-0047CCE412C9}"/>
              </a:ext>
            </a:extLst>
          </p:cNvPr>
          <p:cNvSpPr txBox="1">
            <a:spLocks/>
          </p:cNvSpPr>
          <p:nvPr/>
        </p:nvSpPr>
        <p:spPr>
          <a:xfrm>
            <a:off x="5961059" y="2202497"/>
            <a:ext cx="4738325" cy="432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6088" indent="-446088"/>
            <a:r>
              <a:rPr lang="it-IT" sz="2000" b="1" cap="small" dirty="0">
                <a:solidFill>
                  <a:schemeClr val="accent5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su Trasparenza e Capacità amministrativa</a:t>
            </a:r>
          </a:p>
        </p:txBody>
      </p:sp>
    </p:spTree>
    <p:extLst>
      <p:ext uri="{BB962C8B-B14F-4D97-AF65-F5344CB8AC3E}">
        <p14:creationId xmlns:p14="http://schemas.microsoft.com/office/powerpoint/2010/main" val="147306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6766AB-CAE7-4704-831A-B16480E7F780}"/>
              </a:ext>
            </a:extLst>
          </p:cNvPr>
          <p:cNvSpPr txBox="1"/>
          <p:nvPr/>
        </p:nvSpPr>
        <p:spPr>
          <a:xfrm>
            <a:off x="2037806" y="2037806"/>
            <a:ext cx="8281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latin typeface="Titillium Web" pitchFamily="2" charset="77"/>
              </a:rPr>
              <a:t>Breve nota sulle modalità di calcolo e sui riferimenti quantitativi associati alla definizione della capacità assunzionale dei Comuni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86882F8E-0B98-15EC-6BC6-F5E95A11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43" y="912984"/>
            <a:ext cx="11340000" cy="342502"/>
          </a:xfrm>
        </p:spPr>
        <p:txBody>
          <a:bodyPr>
            <a:noAutofit/>
          </a:bodyPr>
          <a:lstStyle/>
          <a:p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cs typeface="Times New Roman" panose="02020603050405020304" pitchFamily="18" charset="0"/>
              </a:rPr>
              <a:t>Determinazione della capacità assunzionale*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A59394-F60E-21B2-8813-8A096F027299}"/>
              </a:ext>
            </a:extLst>
          </p:cNvPr>
          <p:cNvSpPr txBox="1"/>
          <p:nvPr/>
        </p:nvSpPr>
        <p:spPr>
          <a:xfrm>
            <a:off x="373843" y="1316637"/>
            <a:ext cx="11444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latin typeface="Titillium Web" pitchFamily="2" charset="77"/>
              </a:rPr>
              <a:t>I </a:t>
            </a:r>
            <a:r>
              <a:rPr lang="it-IT" sz="1600" b="1" dirty="0">
                <a:latin typeface="Titillium Web" pitchFamily="2" charset="77"/>
              </a:rPr>
              <a:t>Comuni</a:t>
            </a:r>
            <a:r>
              <a:rPr lang="it-IT" sz="1600" dirty="0">
                <a:latin typeface="Titillium Web" pitchFamily="2" charset="77"/>
              </a:rPr>
              <a:t> possono assumere a tempo indeterminato: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Titillium Web" pitchFamily="2" charset="77"/>
              </a:rPr>
              <a:t>nel limite di una </a:t>
            </a:r>
            <a:r>
              <a:rPr lang="it-IT" sz="1600" i="1" dirty="0">
                <a:latin typeface="Titillium Web" pitchFamily="2" charset="77"/>
              </a:rPr>
              <a:t>spesa complessiva per tutto il personale dipendente, al lordo degli oneri riflessi a carico dell’amministrazione</a:t>
            </a:r>
            <a:r>
              <a:rPr lang="it-IT" sz="1600" dirty="0">
                <a:latin typeface="Titillium Web" pitchFamily="2" charset="77"/>
              </a:rPr>
              <a:t>, </a:t>
            </a:r>
            <a:r>
              <a:rPr lang="it-IT" sz="1600" i="1" dirty="0">
                <a:latin typeface="Titillium Web" pitchFamily="2" charset="77"/>
              </a:rPr>
              <a:t>non superiore al valore soglia, </a:t>
            </a:r>
            <a:r>
              <a:rPr lang="it-IT" sz="1600" dirty="0">
                <a:latin typeface="Titillium Web" pitchFamily="2" charset="77"/>
              </a:rPr>
              <a:t>definito dal Decreto attuativo come percentuale, differenziata per fascia demografica, della </a:t>
            </a:r>
            <a:r>
              <a:rPr lang="it-IT" sz="1600" i="1" dirty="0">
                <a:latin typeface="Titillium Web" pitchFamily="2" charset="77"/>
              </a:rPr>
              <a:t>media delle entrate correnti relative agli ultimi tre rendiconti approvati</a:t>
            </a:r>
            <a:r>
              <a:rPr lang="it-IT" sz="1600" dirty="0">
                <a:latin typeface="Titillium Web" pitchFamily="2" charset="77"/>
              </a:rPr>
              <a:t>, considerate al </a:t>
            </a:r>
            <a:r>
              <a:rPr lang="it-IT" sz="1600" i="1" dirty="0">
                <a:latin typeface="Titillium Web" pitchFamily="2" charset="77"/>
              </a:rPr>
              <a:t>netto del fondo crediti di dubbia esigibilità </a:t>
            </a:r>
            <a:r>
              <a:rPr lang="it-IT" sz="1600" dirty="0">
                <a:latin typeface="Titillium Web" pitchFamily="2" charset="77"/>
              </a:rPr>
              <a:t>assestato in bilancio di previsione, nonché nel rispetto della percentuale massima di incremento annuale della spesa di personale, anch’essa definita dal Decreto attuativo.</a:t>
            </a:r>
          </a:p>
          <a:p>
            <a:pPr algn="just">
              <a:lnSpc>
                <a:spcPct val="150000"/>
              </a:lnSpc>
            </a:pPr>
            <a:endParaRPr lang="it-IT" sz="800" dirty="0">
              <a:latin typeface="Titillium Web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it-IT" sz="1600" b="1" dirty="0">
                <a:latin typeface="Titillium Web" pitchFamily="2" charset="77"/>
              </a:rPr>
              <a:t>Elementi base per il calcolo</a:t>
            </a:r>
            <a:r>
              <a:rPr lang="it-IT" sz="1600" dirty="0">
                <a:latin typeface="Titillium Web" pitchFamily="2" charset="77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itillium Web" pitchFamily="2" charset="77"/>
              </a:rPr>
              <a:t>Spesa per il personale dipendente (al lordo degli oneri riflessi e al netto dell’IRAP)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itillium Web" pitchFamily="2" charset="77"/>
              </a:rPr>
              <a:t>Entrate correnti degli ultimi tre rendiconti approvati (accertamenti di competenza)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itillium Web" pitchFamily="2" charset="77"/>
              </a:rPr>
              <a:t>Fondo crediti dubbia esigibilità di parte corrente (assestato nell’ultimo bilancio di previsione)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>
              <a:latin typeface="Titillium Web" pitchFamily="2" charset="77"/>
            </a:endParaRPr>
          </a:p>
          <a:p>
            <a:pPr algn="just"/>
            <a:r>
              <a:rPr lang="it-IT" sz="1600" i="1" dirty="0">
                <a:latin typeface="Titillium Web" pitchFamily="2" charset="77"/>
              </a:rPr>
              <a:t>*Si precisa che la stima della capacità assunzionale di seguito descritta non ha tenuto in considerazione i residui assunzionali, non disponibili in forma «massiva» per l’insieme dei Comuni presi in esame.</a:t>
            </a:r>
          </a:p>
        </p:txBody>
      </p:sp>
    </p:spTree>
    <p:extLst>
      <p:ext uri="{BB962C8B-B14F-4D97-AF65-F5344CB8AC3E}">
        <p14:creationId xmlns:p14="http://schemas.microsoft.com/office/powerpoint/2010/main" val="247739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94297D8-6EFF-7CDA-40A6-01CD5D95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4" y="839997"/>
            <a:ext cx="11437257" cy="350520"/>
          </a:xfrm>
        </p:spPr>
        <p:txBody>
          <a:bodyPr>
            <a:noAutofit/>
          </a:bodyPr>
          <a:lstStyle/>
          <a:p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cs typeface="Times New Roman" panose="02020603050405020304" pitchFamily="18" charset="0"/>
              </a:rPr>
              <a:t>Valore soglia e di rientro della spesa del personale e incrementi % annuali cumulati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DA17F39-1DB0-8804-0DA9-226262FE1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64" y="3835202"/>
            <a:ext cx="5391952" cy="21828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500A49-D3E1-DD7D-56CD-7DC62DC55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747" y="3835202"/>
            <a:ext cx="5348584" cy="21828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6ADB61-7AB3-18E8-B0A8-C304E582C850}"/>
              </a:ext>
            </a:extLst>
          </p:cNvPr>
          <p:cNvSpPr txBox="1"/>
          <p:nvPr/>
        </p:nvSpPr>
        <p:spPr>
          <a:xfrm>
            <a:off x="2167053" y="3180113"/>
            <a:ext cx="162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Titillium Web" pitchFamily="2" charset="77"/>
              </a:rPr>
              <a:t>Valore soglia e valore di rientro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22DEB47-6218-1BB0-F197-6C80F7E5EB19}"/>
              </a:ext>
            </a:extLst>
          </p:cNvPr>
          <p:cNvSpPr txBox="1"/>
          <p:nvPr/>
        </p:nvSpPr>
        <p:spPr>
          <a:xfrm>
            <a:off x="8042354" y="3180113"/>
            <a:ext cx="227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Titillium Web" pitchFamily="2" charset="77"/>
              </a:rPr>
              <a:t>Incrementi annuali % cumulati 2020-2024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5DD06B-B87C-00A1-06BB-D6CD754154A1}"/>
              </a:ext>
            </a:extLst>
          </p:cNvPr>
          <p:cNvSpPr txBox="1"/>
          <p:nvPr/>
        </p:nvSpPr>
        <p:spPr>
          <a:xfrm>
            <a:off x="366786" y="1245968"/>
            <a:ext cx="114443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latin typeface="Titillium Web" pitchFamily="2" charset="77"/>
              </a:rPr>
              <a:t>Per ciascuna fascia demografica vengono distinte 2 percentuali: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it-IT" sz="1600" dirty="0">
                <a:latin typeface="Titillium Web" pitchFamily="2" charset="77"/>
              </a:rPr>
              <a:t>una definisce il </a:t>
            </a:r>
            <a:r>
              <a:rPr lang="it-IT" sz="1600" b="1" dirty="0">
                <a:latin typeface="Titillium Web" pitchFamily="2" charset="77"/>
              </a:rPr>
              <a:t>valore-soglia</a:t>
            </a:r>
            <a:r>
              <a:rPr lang="it-IT" sz="1600" dirty="0">
                <a:latin typeface="Titillium Web" pitchFamily="2" charset="77"/>
              </a:rPr>
              <a:t>, il cui rispetto abilita il Comune alla piena applicazione della nuova disciplina espansiva delle assunzioni;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it-IT" sz="1600" dirty="0">
                <a:latin typeface="Titillium Web" pitchFamily="2" charset="77"/>
              </a:rPr>
              <a:t>l’altra, più elevata, definisce il </a:t>
            </a:r>
            <a:r>
              <a:rPr lang="it-IT" sz="1600" b="1" dirty="0">
                <a:latin typeface="Titillium Web" pitchFamily="2" charset="77"/>
              </a:rPr>
              <a:t>valore di rientro</a:t>
            </a:r>
            <a:r>
              <a:rPr lang="it-IT" sz="1600" dirty="0">
                <a:latin typeface="Titillium Web" pitchFamily="2" charset="77"/>
              </a:rPr>
              <a:t>, come riferimento per i Comuni che hanno una maggiore rigidità strutturale della spesa del personale in relazione all’equilibrio complessivo di bilancio. </a:t>
            </a:r>
          </a:p>
        </p:txBody>
      </p:sp>
    </p:spTree>
    <p:extLst>
      <p:ext uri="{BB962C8B-B14F-4D97-AF65-F5344CB8AC3E}">
        <p14:creationId xmlns:p14="http://schemas.microsoft.com/office/powerpoint/2010/main" val="269385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E75F36F8-5809-1977-5955-20F10B80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523999"/>
            <a:ext cx="9875520" cy="452034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it-IT" sz="4800" dirty="0">
                <a:solidFill>
                  <a:schemeClr val="accent1"/>
                </a:solidFill>
                <a:latin typeface="Titillium Web" pitchFamily="2" charset="77"/>
              </a:rPr>
              <a:t>Stime per l’anno 2022 </a:t>
            </a:r>
            <a:br>
              <a:rPr lang="it-IT" sz="4800" dirty="0">
                <a:solidFill>
                  <a:schemeClr val="accent1"/>
                </a:solidFill>
                <a:latin typeface="Titillium Web" pitchFamily="2" charset="77"/>
              </a:rPr>
            </a:br>
            <a:br>
              <a:rPr lang="it-IT" sz="4800" dirty="0">
                <a:solidFill>
                  <a:schemeClr val="accent1"/>
                </a:solidFill>
                <a:latin typeface="Titillium Web" pitchFamily="2" charset="77"/>
              </a:rPr>
            </a:br>
            <a:br>
              <a:rPr lang="it-IT" sz="4800" dirty="0">
                <a:solidFill>
                  <a:schemeClr val="accent1"/>
                </a:solidFill>
                <a:latin typeface="Titillium Web" pitchFamily="2" charset="77"/>
              </a:rPr>
            </a:br>
            <a:r>
              <a:rPr lang="it-IT" sz="2400" b="1" u="sng" dirty="0">
                <a:solidFill>
                  <a:schemeClr val="tx1"/>
                </a:solidFill>
                <a:latin typeface="Titillium Web" pitchFamily="2" charset="77"/>
              </a:rPr>
              <a:t>Nota metodologica</a:t>
            </a:r>
            <a:br>
              <a:rPr lang="it-IT" sz="2400" b="1" u="sng" dirty="0">
                <a:solidFill>
                  <a:schemeClr val="tx1"/>
                </a:solidFill>
                <a:latin typeface="Titillium Web" pitchFamily="2" charset="77"/>
              </a:rPr>
            </a:br>
            <a:br>
              <a:rPr lang="it-IT" sz="800" dirty="0">
                <a:solidFill>
                  <a:schemeClr val="tx1"/>
                </a:solidFill>
                <a:latin typeface="Titillium Web" pitchFamily="2" charset="77"/>
              </a:rPr>
            </a:br>
            <a:r>
              <a:rPr lang="it-IT" sz="2400" dirty="0">
                <a:solidFill>
                  <a:schemeClr val="tx1"/>
                </a:solidFill>
                <a:latin typeface="Titillium Web" pitchFamily="2" charset="77"/>
              </a:rPr>
              <a:t>Tutti i dati finanziari utilizzati per il calcolo delle stime sono stati estratti dalla Banca Dati delle Amministrazioni Pubbliche (BDAP – MEF/RGS).</a:t>
            </a:r>
            <a:br>
              <a:rPr lang="it-IT" sz="2400" dirty="0">
                <a:solidFill>
                  <a:schemeClr val="tx1"/>
                </a:solidFill>
                <a:latin typeface="Titillium Web" pitchFamily="2" charset="77"/>
              </a:rPr>
            </a:br>
            <a:r>
              <a:rPr lang="it-IT" sz="2400" dirty="0">
                <a:solidFill>
                  <a:schemeClr val="tx1"/>
                </a:solidFill>
                <a:latin typeface="Titillium Web" pitchFamily="2" charset="77"/>
              </a:rPr>
              <a:t>La popolazione è stata ricavata dall’Istat (Censimento 2020)</a:t>
            </a:r>
          </a:p>
        </p:txBody>
      </p:sp>
    </p:spTree>
    <p:extLst>
      <p:ext uri="{BB962C8B-B14F-4D97-AF65-F5344CB8AC3E}">
        <p14:creationId xmlns:p14="http://schemas.microsoft.com/office/powerpoint/2010/main" val="405569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B7FEBDA-716D-851E-FAD4-2E82B77D6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562142"/>
              </p:ext>
            </p:extLst>
          </p:nvPr>
        </p:nvGraphicFramePr>
        <p:xfrm>
          <a:off x="580011" y="966326"/>
          <a:ext cx="11524343" cy="527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6A5041-75AD-6B02-4DAB-CCA5CAA697CD}"/>
              </a:ext>
            </a:extLst>
          </p:cNvPr>
          <p:cNvSpPr txBox="1"/>
          <p:nvPr/>
        </p:nvSpPr>
        <p:spPr>
          <a:xfrm>
            <a:off x="391885" y="727422"/>
            <a:ext cx="1140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>
                <a:solidFill>
                  <a:schemeClr val="accent5">
                    <a:lumMod val="75000"/>
                  </a:schemeClr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Dall’universo dei Comuni alla determinazione della capacità assunzionale e del numero di assunzioni potenziali dei Comuni delle Unioni</a:t>
            </a:r>
          </a:p>
        </p:txBody>
      </p:sp>
    </p:spTree>
    <p:extLst>
      <p:ext uri="{BB962C8B-B14F-4D97-AF65-F5344CB8AC3E}">
        <p14:creationId xmlns:p14="http://schemas.microsoft.com/office/powerpoint/2010/main" val="257018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CAA1BB-A71D-3222-8B23-8D898D2668DE}"/>
              </a:ext>
            </a:extLst>
          </p:cNvPr>
          <p:cNvSpPr txBox="1"/>
          <p:nvPr/>
        </p:nvSpPr>
        <p:spPr>
          <a:xfrm>
            <a:off x="1112021" y="761307"/>
            <a:ext cx="10323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Comuni delle Unioni con capacità assunzionale positiva e </a:t>
            </a:r>
          </a:p>
          <a:p>
            <a:pPr algn="ctr"/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numero di assunzioni potenziali - 2022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828172-2002-917B-4FD6-6AA467A8F0ED}"/>
              </a:ext>
            </a:extLst>
          </p:cNvPr>
          <p:cNvSpPr txBox="1"/>
          <p:nvPr/>
        </p:nvSpPr>
        <p:spPr>
          <a:xfrm>
            <a:off x="867905" y="4341952"/>
            <a:ext cx="1048589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FF0000"/>
                </a:solidFill>
                <a:latin typeface="Titillium Web" pitchFamily="2" charset="77"/>
              </a:rPr>
              <a:t>Comuni </a:t>
            </a:r>
            <a:r>
              <a:rPr lang="it-IT" sz="2400" i="1" dirty="0">
                <a:solidFill>
                  <a:schemeClr val="tx1"/>
                </a:solidFill>
                <a:latin typeface="Titillium Web" pitchFamily="2" charset="77"/>
              </a:rPr>
              <a:t>con </a:t>
            </a:r>
            <a:r>
              <a:rPr lang="it-IT" sz="2400" b="1" i="1" dirty="0">
                <a:solidFill>
                  <a:schemeClr val="tx1"/>
                </a:solidFill>
                <a:latin typeface="Titillium Web" pitchFamily="2" charset="77"/>
              </a:rPr>
              <a:t>meno di </a:t>
            </a:r>
            <a:r>
              <a:rPr lang="it-IT" sz="2400" b="1" i="1">
                <a:solidFill>
                  <a:schemeClr val="tx1"/>
                </a:solidFill>
                <a:latin typeface="Titillium Web" pitchFamily="2" charset="77"/>
              </a:rPr>
              <a:t>5.000 abitanti, </a:t>
            </a:r>
            <a:r>
              <a:rPr lang="it-IT" sz="2400" i="1" dirty="0">
                <a:solidFill>
                  <a:schemeClr val="tx1"/>
                </a:solidFill>
                <a:latin typeface="Titillium Web" pitchFamily="2" charset="77"/>
              </a:rPr>
              <a:t>con </a:t>
            </a:r>
            <a:r>
              <a:rPr lang="it-IT" sz="2400" i="1" dirty="0">
                <a:latin typeface="Titillium Web" pitchFamily="2" charset="77"/>
              </a:rPr>
              <a:t>capacità assunzionale positiva, </a:t>
            </a:r>
          </a:p>
          <a:p>
            <a:pPr algn="ctr"/>
            <a:r>
              <a:rPr lang="it-IT" sz="2400" b="1" i="1" dirty="0">
                <a:latin typeface="Titillium Web" pitchFamily="2" charset="77"/>
              </a:rPr>
              <a:t>non</a:t>
            </a:r>
            <a:r>
              <a:rPr lang="it-IT" sz="2400" i="1" dirty="0">
                <a:latin typeface="Titillium Web" pitchFamily="2" charset="77"/>
              </a:rPr>
              <a:t> in grado di assumere un dipendente (</a:t>
            </a:r>
            <a:r>
              <a:rPr lang="it-IT" sz="2400" b="1" i="1" dirty="0">
                <a:latin typeface="Titillium Web" pitchFamily="2" charset="77"/>
              </a:rPr>
              <a:t>CA &lt; 38.000 euro</a:t>
            </a:r>
            <a:r>
              <a:rPr lang="it-IT" sz="2400" i="1" dirty="0">
                <a:latin typeface="Titillium Web" pitchFamily="2" charset="77"/>
              </a:rPr>
              <a:t>), </a:t>
            </a:r>
          </a:p>
          <a:p>
            <a:pPr algn="ctr"/>
            <a:r>
              <a:rPr lang="it-IT" sz="2400" i="1" dirty="0">
                <a:latin typeface="Titillium Web" pitchFamily="2" charset="77"/>
              </a:rPr>
              <a:t>ma appartenenti ad un’Unione: </a:t>
            </a:r>
          </a:p>
          <a:p>
            <a:pPr algn="ctr"/>
            <a:r>
              <a:rPr lang="it-IT" sz="2400" b="1" i="1" dirty="0">
                <a:solidFill>
                  <a:srgbClr val="FF0000"/>
                </a:solidFill>
                <a:latin typeface="Titillium Web" pitchFamily="2" charset="77"/>
              </a:rPr>
              <a:t>664 </a:t>
            </a:r>
            <a:r>
              <a:rPr lang="it-IT" sz="2400" i="1" dirty="0">
                <a:solidFill>
                  <a:schemeClr val="tx1"/>
                </a:solidFill>
                <a:latin typeface="Titillium Web" pitchFamily="2" charset="77"/>
              </a:rPr>
              <a:t>(</a:t>
            </a:r>
            <a:r>
              <a:rPr lang="it-IT" sz="2400" b="1" i="1" dirty="0">
                <a:solidFill>
                  <a:srgbClr val="FF0000"/>
                </a:solidFill>
                <a:latin typeface="Titillium Web" pitchFamily="2" charset="77"/>
              </a:rPr>
              <a:t>282</a:t>
            </a:r>
            <a:r>
              <a:rPr lang="it-IT" sz="2400" i="1" dirty="0">
                <a:solidFill>
                  <a:schemeClr val="tx1"/>
                </a:solidFill>
                <a:latin typeface="Titillium Web" pitchFamily="2" charset="77"/>
              </a:rPr>
              <a:t> Unioni)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8A4B691-17C9-1F19-3902-44C47B487395}"/>
              </a:ext>
            </a:extLst>
          </p:cNvPr>
          <p:cNvGrpSpPr/>
          <p:nvPr/>
        </p:nvGrpSpPr>
        <p:grpSpPr>
          <a:xfrm>
            <a:off x="1725392" y="1814673"/>
            <a:ext cx="8741216" cy="2162459"/>
            <a:chOff x="1584128" y="3649405"/>
            <a:chExt cx="8741216" cy="2162459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DA5784AD-61F5-E9CF-25A5-534C23099EF3}"/>
                </a:ext>
              </a:extLst>
            </p:cNvPr>
            <p:cNvGrpSpPr/>
            <p:nvPr/>
          </p:nvGrpSpPr>
          <p:grpSpPr>
            <a:xfrm>
              <a:off x="7031158" y="3649405"/>
              <a:ext cx="3294186" cy="2162458"/>
              <a:chOff x="9837754" y="1055436"/>
              <a:chExt cx="1686448" cy="316752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CBF9154E-D088-BAC8-D073-2DF3098A8904}"/>
                  </a:ext>
                </a:extLst>
              </p:cNvPr>
              <p:cNvSpPr/>
              <p:nvPr/>
            </p:nvSpPr>
            <p:spPr>
              <a:xfrm>
                <a:off x="9837754" y="1055436"/>
                <a:ext cx="1686448" cy="316752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93FC6D5-7A45-3F66-9806-11CFD71B317C}"/>
                  </a:ext>
                </a:extLst>
              </p:cNvPr>
              <p:cNvSpPr txBox="1"/>
              <p:nvPr/>
            </p:nvSpPr>
            <p:spPr>
              <a:xfrm>
                <a:off x="9920080" y="1137762"/>
                <a:ext cx="1521796" cy="300287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b="1" kern="1200" dirty="0">
                    <a:latin typeface="Titillium Web" pitchFamily="2" charset="77"/>
                  </a:rPr>
                  <a:t>Numero di assunzioni potenziali nel 2022: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b="1" kern="1200" dirty="0">
                    <a:solidFill>
                      <a:srgbClr val="FF0000"/>
                    </a:solidFill>
                    <a:latin typeface="Titillium Web" pitchFamily="2" charset="77"/>
                  </a:rPr>
                  <a:t>5.114</a:t>
                </a:r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86FDE7F6-6560-2BD8-F99D-CA6FF99CCA19}"/>
                </a:ext>
              </a:extLst>
            </p:cNvPr>
            <p:cNvGrpSpPr/>
            <p:nvPr/>
          </p:nvGrpSpPr>
          <p:grpSpPr>
            <a:xfrm>
              <a:off x="1584128" y="3649406"/>
              <a:ext cx="3577750" cy="2162458"/>
              <a:chOff x="9488450" y="1055436"/>
              <a:chExt cx="2032515" cy="3167525"/>
            </a:xfrm>
          </p:grpSpPr>
          <p:sp>
            <p:nvSpPr>
              <p:cNvPr id="16" name="Rettangolo con angoli arrotondati 15">
                <a:extLst>
                  <a:ext uri="{FF2B5EF4-FFF2-40B4-BE49-F238E27FC236}">
                    <a16:creationId xmlns:a16="http://schemas.microsoft.com/office/drawing/2014/main" id="{8A6EE611-E8F4-187F-1B92-CD3FB5C29575}"/>
                  </a:ext>
                </a:extLst>
              </p:cNvPr>
              <p:cNvSpPr/>
              <p:nvPr/>
            </p:nvSpPr>
            <p:spPr>
              <a:xfrm>
                <a:off x="9488450" y="1055436"/>
                <a:ext cx="2032515" cy="316752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8363D194-1360-9D25-CFAA-06489796A32F}"/>
                  </a:ext>
                </a:extLst>
              </p:cNvPr>
              <p:cNvSpPr txBox="1"/>
              <p:nvPr/>
            </p:nvSpPr>
            <p:spPr>
              <a:xfrm>
                <a:off x="9587669" y="1154655"/>
                <a:ext cx="1834077" cy="2969087"/>
              </a:xfrm>
              <a:prstGeom prst="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2000" b="1" kern="1200" dirty="0">
                    <a:latin typeface="Titillium Web" pitchFamily="2" charset="77"/>
                  </a:rPr>
                  <a:t>Comuni, facenti parte di Unioni, con capacità assunzionale positiva e almeno 1 dipendente assumibile: 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2000" b="1" kern="1200" dirty="0">
                    <a:solidFill>
                      <a:srgbClr val="FF0000"/>
                    </a:solidFill>
                    <a:latin typeface="Titillium Web" pitchFamily="2" charset="77"/>
                  </a:rPr>
                  <a:t>1.204 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b="1" kern="1200" dirty="0">
                    <a:solidFill>
                      <a:schemeClr val="bg1"/>
                    </a:solidFill>
                    <a:latin typeface="Titillium Web" pitchFamily="2" charset="77"/>
                  </a:rPr>
                  <a:t>(</a:t>
                </a:r>
                <a:r>
                  <a:rPr lang="it-IT" sz="2000" b="1" kern="1200" dirty="0">
                    <a:solidFill>
                      <a:srgbClr val="FFFF00"/>
                    </a:solidFill>
                    <a:latin typeface="Titillium Web" pitchFamily="2" charset="77"/>
                  </a:rPr>
                  <a:t>388 Unioni</a:t>
                </a:r>
                <a:r>
                  <a:rPr lang="it-IT" sz="2000" b="1" kern="1200" dirty="0">
                    <a:solidFill>
                      <a:schemeClr val="bg1"/>
                    </a:solidFill>
                    <a:latin typeface="Titillium Web" pitchFamily="2" charset="77"/>
                  </a:rPr>
                  <a:t>)</a:t>
                </a:r>
              </a:p>
            </p:txBody>
          </p:sp>
        </p:grpSp>
        <p:sp>
          <p:nvSpPr>
            <p:cNvPr id="3" name="Freccia a destra 2">
              <a:extLst>
                <a:ext uri="{FF2B5EF4-FFF2-40B4-BE49-F238E27FC236}">
                  <a16:creationId xmlns:a16="http://schemas.microsoft.com/office/drawing/2014/main" id="{E7828C69-83E9-3269-27A8-4F1388D65528}"/>
                </a:ext>
              </a:extLst>
            </p:cNvPr>
            <p:cNvSpPr/>
            <p:nvPr/>
          </p:nvSpPr>
          <p:spPr>
            <a:xfrm>
              <a:off x="5547947" y="4324188"/>
              <a:ext cx="1169376" cy="599504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2247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CAA1BB-A71D-3222-8B23-8D898D2668DE}"/>
              </a:ext>
            </a:extLst>
          </p:cNvPr>
          <p:cNvSpPr txBox="1"/>
          <p:nvPr/>
        </p:nvSpPr>
        <p:spPr>
          <a:xfrm>
            <a:off x="0" y="670077"/>
            <a:ext cx="10323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Comuni delle Unioni con capacità assunzionale positiva e </a:t>
            </a:r>
          </a:p>
          <a:p>
            <a:pPr algn="ctr"/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numero di assunzioni potenziali - 2022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A16E05-E222-E168-82E3-5028108EBC3C}"/>
              </a:ext>
            </a:extLst>
          </p:cNvPr>
          <p:cNvSpPr txBox="1"/>
          <p:nvPr/>
        </p:nvSpPr>
        <p:spPr>
          <a:xfrm>
            <a:off x="8263430" y="2421639"/>
            <a:ext cx="1047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tillium Web" pitchFamily="2" charset="77"/>
              </a:rPr>
              <a:t>Comuni: 1.903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53E322-63AD-AB64-252D-2C5073A272CF}"/>
              </a:ext>
            </a:extLst>
          </p:cNvPr>
          <p:cNvSpPr txBox="1"/>
          <p:nvPr/>
        </p:nvSpPr>
        <p:spPr>
          <a:xfrm>
            <a:off x="8131282" y="4487420"/>
            <a:ext cx="1312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tillium Web" pitchFamily="2" charset="77"/>
              </a:rPr>
              <a:t>Assunzioni potenziali: 5.432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874A7D-3772-F268-1170-F4E44F597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13" y="1501074"/>
            <a:ext cx="5690128" cy="45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8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ABF034-A6E4-45AC-89DA-E558C156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77" y="6300537"/>
            <a:ext cx="2169634" cy="4767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1BF7B0-B2E9-4306-6191-B370F1B8A7A9}"/>
              </a:ext>
            </a:extLst>
          </p:cNvPr>
          <p:cNvSpPr txBox="1"/>
          <p:nvPr/>
        </p:nvSpPr>
        <p:spPr>
          <a:xfrm>
            <a:off x="437367" y="763694"/>
            <a:ext cx="1126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Comuni delle Unioni che possono assumere almeno 1 dipendente </a:t>
            </a:r>
          </a:p>
          <a:p>
            <a:pPr algn="ctr"/>
            <a:r>
              <a:rPr lang="it-IT" sz="2400" b="1" cap="small" dirty="0">
                <a:solidFill>
                  <a:schemeClr val="accent1"/>
                </a:solidFill>
                <a:latin typeface="Titillium Web" pitchFamily="2" charset="77"/>
                <a:ea typeface="+mj-ea"/>
                <a:cs typeface="Times New Roman" panose="02020603050405020304" pitchFamily="18" charset="0"/>
              </a:rPr>
              <a:t>(CA &gt; 38.000 euro) e numero di assunzioni potenziali per regione - 2022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17DCB7-52BD-9727-4065-CD718F81861D}"/>
              </a:ext>
            </a:extLst>
          </p:cNvPr>
          <p:cNvSpPr txBox="1"/>
          <p:nvPr/>
        </p:nvSpPr>
        <p:spPr>
          <a:xfrm>
            <a:off x="2073475" y="1790852"/>
            <a:ext cx="2307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tillium Web" pitchFamily="2" charset="77"/>
              </a:rPr>
              <a:t>COMUNI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C654B6-33E1-FE3E-827E-0D6D2CEDE6CD}"/>
              </a:ext>
            </a:extLst>
          </p:cNvPr>
          <p:cNvSpPr txBox="1"/>
          <p:nvPr/>
        </p:nvSpPr>
        <p:spPr>
          <a:xfrm>
            <a:off x="7777571" y="1793028"/>
            <a:ext cx="281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tillium Web" pitchFamily="2" charset="77"/>
              </a:rPr>
              <a:t>ASSUNZIONI POTENZIALI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EEF480-65AA-3118-3BBC-19079293864A}"/>
              </a:ext>
            </a:extLst>
          </p:cNvPr>
          <p:cNvSpPr txBox="1"/>
          <p:nvPr/>
        </p:nvSpPr>
        <p:spPr>
          <a:xfrm>
            <a:off x="2694304" y="5748583"/>
            <a:ext cx="158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tillium Web" pitchFamily="2" charset="77"/>
              </a:rPr>
              <a:t>Comuni: 1.204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2433AB-033F-CA78-39C1-629687557CAA}"/>
              </a:ext>
            </a:extLst>
          </p:cNvPr>
          <p:cNvSpPr txBox="1"/>
          <p:nvPr/>
        </p:nvSpPr>
        <p:spPr>
          <a:xfrm>
            <a:off x="7909051" y="5748584"/>
            <a:ext cx="255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tillium Web" pitchFamily="2" charset="77"/>
              </a:rPr>
              <a:t>Assunzioni potenziali: 5.114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8E485FD-31D7-4BCE-327C-256990DA8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47" y="2160184"/>
            <a:ext cx="5056228" cy="35325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1E4D5E6-616C-5453-B6BA-BF144FE42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744" y="2160184"/>
            <a:ext cx="5356983" cy="35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23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Titillium Web</vt:lpstr>
      <vt:lpstr>Calibri</vt:lpstr>
      <vt:lpstr>Segoe UI Emoji</vt:lpstr>
      <vt:lpstr>Arial</vt:lpstr>
      <vt:lpstr>Tema di Office</vt:lpstr>
      <vt:lpstr>Presentazione standard di PowerPoint</vt:lpstr>
      <vt:lpstr>Presentazione standard di PowerPoint</vt:lpstr>
      <vt:lpstr>Determinazione della capacità assunzionale*</vt:lpstr>
      <vt:lpstr>Valore soglia e di rientro della spesa del personale e incrementi % annuali cumulati</vt:lpstr>
      <vt:lpstr>Stime per l’anno 2022    Nota metodologica  Tutti i dati finanziari utilizzati per il calcolo delle stime sono stati estratti dalla Banca Dati delle Amministrazioni Pubbliche (BDAP – MEF/RGS). La popolazione è stata ricavata dall’Istat (Censimento 2020)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Daria Arduini</dc:creator>
  <cp:lastModifiedBy>Paola Caporossi</cp:lastModifiedBy>
  <cp:revision>22</cp:revision>
  <dcterms:created xsi:type="dcterms:W3CDTF">2021-04-01T11:10:14Z</dcterms:created>
  <dcterms:modified xsi:type="dcterms:W3CDTF">2022-09-06T15:11:31Z</dcterms:modified>
</cp:coreProperties>
</file>