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31"/>
  </p:notesMasterIdLst>
  <p:sldIdLst>
    <p:sldId id="256" r:id="rId2"/>
    <p:sldId id="257" r:id="rId3"/>
    <p:sldId id="292" r:id="rId4"/>
    <p:sldId id="293" r:id="rId5"/>
    <p:sldId id="258" r:id="rId6"/>
    <p:sldId id="260" r:id="rId7"/>
    <p:sldId id="261" r:id="rId8"/>
    <p:sldId id="271" r:id="rId9"/>
    <p:sldId id="262" r:id="rId10"/>
    <p:sldId id="263" r:id="rId11"/>
    <p:sldId id="272" r:id="rId12"/>
    <p:sldId id="269" r:id="rId13"/>
    <p:sldId id="264" r:id="rId14"/>
    <p:sldId id="273" r:id="rId15"/>
    <p:sldId id="265" r:id="rId16"/>
    <p:sldId id="266" r:id="rId17"/>
    <p:sldId id="267" r:id="rId18"/>
    <p:sldId id="276" r:id="rId19"/>
    <p:sldId id="275" r:id="rId20"/>
    <p:sldId id="283" r:id="rId21"/>
    <p:sldId id="268" r:id="rId22"/>
    <p:sldId id="274" r:id="rId23"/>
    <p:sldId id="277" r:id="rId24"/>
    <p:sldId id="278" r:id="rId25"/>
    <p:sldId id="279" r:id="rId26"/>
    <p:sldId id="280" r:id="rId27"/>
    <p:sldId id="281" r:id="rId28"/>
    <p:sldId id="282" r:id="rId29"/>
    <p:sldId id="294" r:id="rId30"/>
  </p:sldIdLst>
  <p:sldSz cx="12192000" cy="6858000"/>
  <p:notesSz cx="6858000" cy="9144000"/>
  <p:embeddedFontLst>
    <p:embeddedFont>
      <p:font typeface="MS Mincho" panose="02020609040205080304" pitchFamily="49" charset="-128"/>
      <p:regular r:id="rId32"/>
    </p:embeddedFont>
    <p:embeddedFont>
      <p:font typeface="Avenir Next LT Pro" panose="020B0504020202020204" pitchFamily="34" charset="0"/>
      <p:regular r:id="rId33"/>
      <p:bold r:id="rId34"/>
      <p:italic r:id="rId35"/>
      <p:boldItalic r:id="rId36"/>
    </p:embeddedFont>
    <p:embeddedFont>
      <p:font typeface="Calibri" panose="020F0502020204030204" pitchFamily="34" charset="0"/>
      <p:regular r:id="rId37"/>
      <p:bold r:id="rId38"/>
      <p:italic r:id="rId39"/>
      <p:boldItalic r:id="rId40"/>
    </p:embeddedFont>
    <p:embeddedFont>
      <p:font typeface="Titillium Web" panose="00000500000000000000" pitchFamily="2" charset="0"/>
      <p:regular r:id="rId41"/>
      <p:bold r:id="rId42"/>
      <p:italic r:id="rId43"/>
      <p:boldItalic r:id="rId4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52" roundtripDataSignature="AMtx7mimyXmrBkROdywutmoohjGyAovTE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71C9461-2CB8-4F20-BC94-EDD082C12628}" v="6" dt="2022-06-21T13:44:31.93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48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8.fntdata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53" Type="http://schemas.openxmlformats.org/officeDocument/2006/relationships/presProps" Target="presProps.xml"/><Relationship Id="rId58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57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4" Type="http://schemas.openxmlformats.org/officeDocument/2006/relationships/font" Target="fonts/font13.fntdata"/><Relationship Id="rId52" Type="http://customschemas.google.com/relationships/presentationmetadata" Target="meta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20" Type="http://schemas.openxmlformats.org/officeDocument/2006/relationships/slide" Target="slides/slide19.xml"/><Relationship Id="rId41" Type="http://schemas.openxmlformats.org/officeDocument/2006/relationships/font" Target="fonts/font10.fntdata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ola Caporossi" userId="8ac931b56097706a" providerId="LiveId" clId="{071C9461-2CB8-4F20-BC94-EDD082C12628}"/>
    <pc:docChg chg="addSld modSld">
      <pc:chgData name="Paola Caporossi" userId="8ac931b56097706a" providerId="LiveId" clId="{071C9461-2CB8-4F20-BC94-EDD082C12628}" dt="2022-06-21T13:45:06.189" v="100" actId="1035"/>
      <pc:docMkLst>
        <pc:docMk/>
      </pc:docMkLst>
      <pc:sldChg chg="modSp">
        <pc:chgData name="Paola Caporossi" userId="8ac931b56097706a" providerId="LiveId" clId="{071C9461-2CB8-4F20-BC94-EDD082C12628}" dt="2022-06-21T13:42:05.309" v="1" actId="1076"/>
        <pc:sldMkLst>
          <pc:docMk/>
          <pc:sldMk cId="2452631548" sldId="282"/>
        </pc:sldMkLst>
        <pc:picChg chg="mod">
          <ac:chgData name="Paola Caporossi" userId="8ac931b56097706a" providerId="LiveId" clId="{071C9461-2CB8-4F20-BC94-EDD082C12628}" dt="2022-06-21T13:42:05.309" v="1" actId="1076"/>
          <ac:picMkLst>
            <pc:docMk/>
            <pc:sldMk cId="2452631548" sldId="282"/>
            <ac:picMk id="5121" creationId="{663F794B-89FC-0AAE-0F30-7850135FF910}"/>
          </ac:picMkLst>
        </pc:picChg>
        <pc:picChg chg="mod">
          <ac:chgData name="Paola Caporossi" userId="8ac931b56097706a" providerId="LiveId" clId="{071C9461-2CB8-4F20-BC94-EDD082C12628}" dt="2022-06-21T13:42:03.578" v="0" actId="1076"/>
          <ac:picMkLst>
            <pc:docMk/>
            <pc:sldMk cId="2452631548" sldId="282"/>
            <ac:picMk id="5122" creationId="{D6BB0C6D-021B-D07A-6A36-7672966F7238}"/>
          </ac:picMkLst>
        </pc:picChg>
      </pc:sldChg>
      <pc:sldChg chg="addSp delSp modSp add mod">
        <pc:chgData name="Paola Caporossi" userId="8ac931b56097706a" providerId="LiveId" clId="{071C9461-2CB8-4F20-BC94-EDD082C12628}" dt="2022-06-21T13:45:06.189" v="100" actId="1035"/>
        <pc:sldMkLst>
          <pc:docMk/>
          <pc:sldMk cId="2008915020" sldId="294"/>
        </pc:sldMkLst>
        <pc:spChg chg="mod">
          <ac:chgData name="Paola Caporossi" userId="8ac931b56097706a" providerId="LiveId" clId="{071C9461-2CB8-4F20-BC94-EDD082C12628}" dt="2022-06-21T13:43:36.007" v="77" actId="1076"/>
          <ac:spMkLst>
            <pc:docMk/>
            <pc:sldMk cId="2008915020" sldId="294"/>
            <ac:spMk id="3" creationId="{A6FD93BE-69DE-F096-D7A5-0E85A5AF0FE6}"/>
          </ac:spMkLst>
        </pc:spChg>
        <pc:spChg chg="mod">
          <ac:chgData name="Paola Caporossi" userId="8ac931b56097706a" providerId="LiveId" clId="{071C9461-2CB8-4F20-BC94-EDD082C12628}" dt="2022-06-21T13:44:53.005" v="93" actId="1076"/>
          <ac:spMkLst>
            <pc:docMk/>
            <pc:sldMk cId="2008915020" sldId="294"/>
            <ac:spMk id="9" creationId="{D2CD9BBE-8B04-3986-CE5F-4E09B0E783B5}"/>
          </ac:spMkLst>
        </pc:spChg>
        <pc:picChg chg="add mod ord">
          <ac:chgData name="Paola Caporossi" userId="8ac931b56097706a" providerId="LiveId" clId="{071C9461-2CB8-4F20-BC94-EDD082C12628}" dt="2022-06-21T13:45:06.189" v="100" actId="1035"/>
          <ac:picMkLst>
            <pc:docMk/>
            <pc:sldMk cId="2008915020" sldId="294"/>
            <ac:picMk id="5" creationId="{2F8CBB1A-3621-04B8-EDE4-B0F850BA6CF2}"/>
          </ac:picMkLst>
        </pc:picChg>
        <pc:picChg chg="mod">
          <ac:chgData name="Paola Caporossi" userId="8ac931b56097706a" providerId="LiveId" clId="{071C9461-2CB8-4F20-BC94-EDD082C12628}" dt="2022-06-21T13:44:55.826" v="94" actId="1076"/>
          <ac:picMkLst>
            <pc:docMk/>
            <pc:sldMk cId="2008915020" sldId="294"/>
            <ac:picMk id="10" creationId="{D6ABF034-A6E4-45AC-89DA-E558C156C48A}"/>
          </ac:picMkLst>
        </pc:picChg>
        <pc:picChg chg="del">
          <ac:chgData name="Paola Caporossi" userId="8ac931b56097706a" providerId="LiveId" clId="{071C9461-2CB8-4F20-BC94-EDD082C12628}" dt="2022-06-21T13:42:16.181" v="4" actId="478"/>
          <ac:picMkLst>
            <pc:docMk/>
            <pc:sldMk cId="2008915020" sldId="294"/>
            <ac:picMk id="5121" creationId="{663F794B-89FC-0AAE-0F30-7850135FF910}"/>
          </ac:picMkLst>
        </pc:picChg>
        <pc:picChg chg="del">
          <ac:chgData name="Paola Caporossi" userId="8ac931b56097706a" providerId="LiveId" clId="{071C9461-2CB8-4F20-BC94-EDD082C12628}" dt="2022-06-21T13:42:15.590" v="3" actId="478"/>
          <ac:picMkLst>
            <pc:docMk/>
            <pc:sldMk cId="2008915020" sldId="294"/>
            <ac:picMk id="5122" creationId="{D6BB0C6D-021B-D07A-6A36-7672966F7238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2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‹N›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772583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448217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435188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86674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090174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011009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2277896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5764256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3933282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255800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2496834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4192144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7336961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2286099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5563797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850110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5901838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8682991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6603863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922324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993674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236508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012272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444038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144518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974952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681523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titolo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0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ue contenuti" type="twoObj">
  <p:cSld name="TWO_OBJECTS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4" name="Google Shape;74;p13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estazione sezione" type="secHead">
  <p:cSld name="SECTION_HEADER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4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0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4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81" name="Google Shape;81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contenuto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olo e testo verticale" type="vertTitleAndTx">
  <p:cSld name="VERTICAL_TITLE_AND_VERTICAL_TEXT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6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" name="Google Shape;30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testo verticale" type="vertTx">
  <p:cSld name="VERTICAL_TEX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body" idx="1"/>
          </p:nvPr>
        </p:nvSpPr>
        <p:spPr>
          <a:xfrm rot="5400000">
            <a:off x="3920332" y="-1256506"/>
            <a:ext cx="4351337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magine con didascalia" type="picTx">
  <p:cSld name="PICTURE_WITH_CAPTION_TEXT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8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8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2" name="Google Shape;42;p8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43" name="Google Shape;4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uto con didascalia" type="objTx">
  <p:cSld name="OBJECT_WITH_CAPTION_TEXT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49" name="Google Shape;49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0" name="Google Shape;5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uota" type="blank">
  <p:cSld name="BLANK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titolo" type="titleOnly">
  <p:cSld name="TITLE_ONLY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fronto" type="twoTxTwoObj">
  <p:cSld name="TWO_OBJECTS_WITH_TEX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2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2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5" name="Google Shape;65;p12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6" name="Google Shape;66;p12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7" name="Google Shape;67;p12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8" name="Google Shape;6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" name="Google Shape;11;p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‹N›</a:t>
            </a:fld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jpeg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Sfondo">
            <a:extLst>
              <a:ext uri="{FF2B5EF4-FFF2-40B4-BE49-F238E27FC236}">
                <a16:creationId xmlns:a16="http://schemas.microsoft.com/office/drawing/2014/main" id="{5108991A-7DA7-C4F7-99A2-AE59F787731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0" y="958362"/>
            <a:ext cx="12192000" cy="5161083"/>
          </a:xfrm>
          <a:prstGeom prst="rect">
            <a:avLst/>
          </a:prstGeom>
        </p:spPr>
      </p:pic>
      <p:pic>
        <p:nvPicPr>
          <p:cNvPr id="6" name="Immagine 5" descr="Logo Atelier">
            <a:extLst>
              <a:ext uri="{FF2B5EF4-FFF2-40B4-BE49-F238E27FC236}">
                <a16:creationId xmlns:a16="http://schemas.microsoft.com/office/drawing/2014/main" id="{C624F9C0-7D95-4B17-8A03-C808C4F410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86357" y="6273871"/>
            <a:ext cx="1661639" cy="365125"/>
          </a:xfrm>
          <a:prstGeom prst="rect">
            <a:avLst/>
          </a:prstGeom>
        </p:spPr>
      </p:pic>
      <p:sp>
        <p:nvSpPr>
          <p:cNvPr id="89" name="Google Shape;89;p1"/>
          <p:cNvSpPr txBox="1"/>
          <p:nvPr/>
        </p:nvSpPr>
        <p:spPr>
          <a:xfrm>
            <a:off x="2024152" y="3976811"/>
            <a:ext cx="7923844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Clr>
                <a:srgbClr val="0A51A1"/>
              </a:buClr>
              <a:buSzPts val="3200"/>
            </a:pPr>
            <a:r>
              <a:rPr lang="it-IT" sz="2800" i="1" dirty="0">
                <a:solidFill>
                  <a:srgbClr val="0A51A1"/>
                </a:solidFill>
                <a:latin typeface="Titillium Web"/>
                <a:ea typeface="Titillium Web"/>
                <a:cs typeface="Titillium Web"/>
                <a:sym typeface="Titillium Web"/>
              </a:rPr>
              <a:t>La sezione «Amministrazione Trasparente»  come canale di dialogo con i cittadini e con gli investitori</a:t>
            </a:r>
          </a:p>
        </p:txBody>
      </p:sp>
      <p:sp>
        <p:nvSpPr>
          <p:cNvPr id="88" name="Google Shape;88;p1"/>
          <p:cNvSpPr txBox="1"/>
          <p:nvPr/>
        </p:nvSpPr>
        <p:spPr>
          <a:xfrm>
            <a:off x="1055077" y="2095229"/>
            <a:ext cx="10223790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Clr>
                <a:srgbClr val="0A51A1"/>
              </a:buClr>
              <a:buSzPts val="4000"/>
            </a:pPr>
            <a:r>
              <a:rPr lang="it-IT" sz="4000" b="1" cap="small" dirty="0">
                <a:solidFill>
                  <a:srgbClr val="C0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Le buone pratiche da condividere </a:t>
            </a:r>
          </a:p>
          <a:p>
            <a:pPr lvl="0" algn="ctr">
              <a:buClr>
                <a:srgbClr val="0A51A1"/>
              </a:buClr>
              <a:buSzPts val="4000"/>
            </a:pPr>
            <a:r>
              <a:rPr lang="it-IT" sz="4000" b="1" cap="small" dirty="0">
                <a:solidFill>
                  <a:srgbClr val="C0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su trasparenza, anticorruzione e performance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"/>
          <p:cNvSpPr txBox="1"/>
          <p:nvPr/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/>
          </a:p>
        </p:txBody>
      </p:sp>
      <p:pic>
        <p:nvPicPr>
          <p:cNvPr id="10" name="Immagine 9" descr="Screenshot Unione Taro e Ceno">
            <a:extLst>
              <a:ext uri="{FF2B5EF4-FFF2-40B4-BE49-F238E27FC236}">
                <a16:creationId xmlns:a16="http://schemas.microsoft.com/office/drawing/2014/main" id="{D6ABF034-A6E4-45AC-89DA-E558C156C4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0600" y="6420083"/>
            <a:ext cx="1371600" cy="301392"/>
          </a:xfrm>
          <a:prstGeom prst="rect">
            <a:avLst/>
          </a:prstGeom>
        </p:spPr>
      </p:pic>
      <p:grpSp>
        <p:nvGrpSpPr>
          <p:cNvPr id="8" name="Group 58" descr="Screenshot Unione Taro e Ceno">
            <a:extLst>
              <a:ext uri="{FF2B5EF4-FFF2-40B4-BE49-F238E27FC236}">
                <a16:creationId xmlns:a16="http://schemas.microsoft.com/office/drawing/2014/main" id="{9B691374-2073-ED05-5A45-1B296660A3C0}"/>
              </a:ext>
            </a:extLst>
          </p:cNvPr>
          <p:cNvGrpSpPr/>
          <p:nvPr/>
        </p:nvGrpSpPr>
        <p:grpSpPr>
          <a:xfrm>
            <a:off x="2561492" y="1035737"/>
            <a:ext cx="9343838" cy="5028502"/>
            <a:chOff x="0" y="0"/>
            <a:chExt cx="6863715" cy="3177540"/>
          </a:xfrm>
        </p:grpSpPr>
        <p:pic>
          <p:nvPicPr>
            <p:cNvPr id="9" name="Immagine 8" descr="Immagine che contiene testo&#10;&#10;Descrizione generata automaticamente">
              <a:extLst>
                <a:ext uri="{FF2B5EF4-FFF2-40B4-BE49-F238E27FC236}">
                  <a16:creationId xmlns:a16="http://schemas.microsoft.com/office/drawing/2014/main" id="{B7FCB2B7-9ED9-98B4-848B-6FF4B9B7FD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6863715" cy="1524000"/>
            </a:xfrm>
            <a:prstGeom prst="rect">
              <a:avLst/>
            </a:prstGeom>
          </p:spPr>
        </p:pic>
        <p:pic>
          <p:nvPicPr>
            <p:cNvPr id="11" name="Immagine 10" descr="Screenshot Unione Taro e Ceno">
              <a:extLst>
                <a:ext uri="{FF2B5EF4-FFF2-40B4-BE49-F238E27FC236}">
                  <a16:creationId xmlns:a16="http://schemas.microsoft.com/office/drawing/2014/main" id="{BBF96D8C-36C6-EEB5-07D8-EC07B164F5F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574800"/>
              <a:ext cx="6863715" cy="1602740"/>
            </a:xfrm>
            <a:prstGeom prst="rect">
              <a:avLst/>
            </a:prstGeom>
          </p:spPr>
        </p:pic>
      </p:grp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FDA05961-A9E0-ACAA-1DB2-167063DA750E}"/>
              </a:ext>
            </a:extLst>
          </p:cNvPr>
          <p:cNvSpPr txBox="1"/>
          <p:nvPr/>
        </p:nvSpPr>
        <p:spPr>
          <a:xfrm>
            <a:off x="286670" y="1035737"/>
            <a:ext cx="60974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600" i="1" cap="small" dirty="0" err="1">
                <a:solidFill>
                  <a:srgbClr val="C00000"/>
                </a:solidFill>
                <a:latin typeface="Avenir Next LT Pro" panose="020B0504020202020204" pitchFamily="34" charset="0"/>
                <a:ea typeface="+mj-ea"/>
                <a:cs typeface="+mj-cs"/>
              </a:rPr>
              <a:t>Esempio</a:t>
            </a:r>
            <a:r>
              <a:rPr lang="en-US" sz="1600" i="1" cap="small" dirty="0">
                <a:solidFill>
                  <a:srgbClr val="C00000"/>
                </a:solidFill>
                <a:latin typeface="Avenir Next LT Pro" panose="020B0504020202020204" pitchFamily="34" charset="0"/>
                <a:ea typeface="+mj-ea"/>
                <a:cs typeface="+mj-cs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600" i="1" cap="small" dirty="0" err="1">
                <a:solidFill>
                  <a:srgbClr val="C00000"/>
                </a:solidFill>
                <a:latin typeface="Avenir Next LT Pro" panose="020B0504020202020204" pitchFamily="34" charset="0"/>
                <a:ea typeface="+mj-ea"/>
                <a:cs typeface="+mj-cs"/>
              </a:rPr>
              <a:t>Unione</a:t>
            </a:r>
            <a:r>
              <a:rPr lang="en-US" sz="1600" i="1" cap="small" dirty="0">
                <a:solidFill>
                  <a:srgbClr val="C00000"/>
                </a:solidFill>
                <a:latin typeface="Avenir Next LT Pro" panose="020B0504020202020204" pitchFamily="34" charset="0"/>
                <a:ea typeface="+mj-ea"/>
                <a:cs typeface="+mj-cs"/>
              </a:rPr>
              <a:t> Taro e </a:t>
            </a:r>
            <a:r>
              <a:rPr lang="en-US" sz="1600" i="1" cap="small" dirty="0" err="1">
                <a:solidFill>
                  <a:srgbClr val="C00000"/>
                </a:solidFill>
                <a:latin typeface="Avenir Next LT Pro" panose="020B0504020202020204" pitchFamily="34" charset="0"/>
                <a:ea typeface="+mj-ea"/>
                <a:cs typeface="+mj-cs"/>
              </a:rPr>
              <a:t>Ceno</a:t>
            </a:r>
            <a:r>
              <a:rPr lang="en-US" sz="1600" i="1" cap="small" dirty="0">
                <a:solidFill>
                  <a:srgbClr val="C00000"/>
                </a:solidFill>
                <a:latin typeface="Avenir Next LT Pro" panose="020B0504020202020204" pitchFamily="34" charset="0"/>
                <a:ea typeface="+mj-ea"/>
                <a:cs typeface="+mj-cs"/>
              </a:rPr>
              <a:t>  </a:t>
            </a:r>
            <a:endParaRPr lang="it-IT" sz="1600" i="1" cap="small" dirty="0">
              <a:solidFill>
                <a:srgbClr val="C00000"/>
              </a:solidFill>
              <a:latin typeface="Avenir Next LT Pro" panose="020B05040202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5603236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Logo Atelier">
            <a:extLst>
              <a:ext uri="{FF2B5EF4-FFF2-40B4-BE49-F238E27FC236}">
                <a16:creationId xmlns:a16="http://schemas.microsoft.com/office/drawing/2014/main" id="{F1DFB67F-E788-4A8F-9766-95EE49E96A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6357" y="6273871"/>
            <a:ext cx="1661639" cy="365125"/>
          </a:xfrm>
          <a:prstGeom prst="rect">
            <a:avLst/>
          </a:prstGeom>
        </p:spPr>
      </p:pic>
      <p:sp>
        <p:nvSpPr>
          <p:cNvPr id="100" name="Google Shape;100;p2"/>
          <p:cNvSpPr txBox="1"/>
          <p:nvPr/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11</a:t>
            </a:fld>
            <a:endParaRPr/>
          </a:p>
        </p:txBody>
      </p:sp>
      <p:pic>
        <p:nvPicPr>
          <p:cNvPr id="6" name="image16.png" descr="Screenshot Roma">
            <a:extLst>
              <a:ext uri="{FF2B5EF4-FFF2-40B4-BE49-F238E27FC236}">
                <a16:creationId xmlns:a16="http://schemas.microsoft.com/office/drawing/2014/main" id="{248AF5C4-60CD-5FF6-3956-D7A089426FC8}"/>
              </a:ext>
            </a:extLst>
          </p:cNvPr>
          <p:cNvPicPr/>
          <p:nvPr/>
        </p:nvPicPr>
        <p:blipFill>
          <a:blip r:embed="rId5"/>
          <a:srcRect/>
          <a:stretch>
            <a:fillRect/>
          </a:stretch>
        </p:blipFill>
        <p:spPr>
          <a:xfrm>
            <a:off x="316656" y="2931459"/>
            <a:ext cx="7105464" cy="2875616"/>
          </a:xfrm>
          <a:prstGeom prst="rect">
            <a:avLst/>
          </a:prstGeom>
          <a:ln/>
        </p:spPr>
      </p:pic>
      <p:pic>
        <p:nvPicPr>
          <p:cNvPr id="5" name="image9.png" descr="Screenshot Milano">
            <a:extLst>
              <a:ext uri="{FF2B5EF4-FFF2-40B4-BE49-F238E27FC236}">
                <a16:creationId xmlns:a16="http://schemas.microsoft.com/office/drawing/2014/main" id="{1E7238C1-6A2E-B6E1-3C28-6DE63A618EDC}"/>
              </a:ext>
            </a:extLst>
          </p:cNvPr>
          <p:cNvPicPr/>
          <p:nvPr/>
        </p:nvPicPr>
        <p:blipFill>
          <a:blip r:embed="rId6"/>
          <a:srcRect/>
          <a:stretch>
            <a:fillRect/>
          </a:stretch>
        </p:blipFill>
        <p:spPr>
          <a:xfrm>
            <a:off x="610629" y="744542"/>
            <a:ext cx="6552608" cy="1937818"/>
          </a:xfrm>
          <a:prstGeom prst="rect">
            <a:avLst/>
          </a:prstGeom>
          <a:ln/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1E983FF6-92C9-B46B-FDC2-C44F6D6CB6AE}"/>
              </a:ext>
            </a:extLst>
          </p:cNvPr>
          <p:cNvSpPr txBox="1"/>
          <p:nvPr/>
        </p:nvSpPr>
        <p:spPr>
          <a:xfrm>
            <a:off x="8305068" y="1713451"/>
            <a:ext cx="60974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defRPr sz="1600" i="1" cap="small">
                <a:solidFill>
                  <a:srgbClr val="C00000"/>
                </a:solidFill>
                <a:latin typeface="Avenir Next LT Pro" panose="020B0504020202020204" pitchFamily="34" charset="0"/>
                <a:ea typeface="+mj-ea"/>
                <a:cs typeface="+mj-cs"/>
              </a:defRPr>
            </a:lvl1pPr>
          </a:lstStyle>
          <a:p>
            <a:r>
              <a:rPr lang="en-US" dirty="0" err="1"/>
              <a:t>Esempi</a:t>
            </a:r>
            <a:r>
              <a:rPr lang="en-US" dirty="0"/>
              <a:t>: </a:t>
            </a:r>
          </a:p>
          <a:p>
            <a:r>
              <a:rPr lang="en-US" dirty="0" err="1"/>
              <a:t>Comune</a:t>
            </a:r>
            <a:r>
              <a:rPr lang="en-US" dirty="0"/>
              <a:t> di Milano e di Roma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536372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"/>
          <p:cNvSpPr txBox="1"/>
          <p:nvPr/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12</a:t>
            </a:fld>
            <a:endParaRPr/>
          </a:p>
        </p:txBody>
      </p:sp>
      <p:pic>
        <p:nvPicPr>
          <p:cNvPr id="10" name="Immagine 9" descr="Screenshot Abruzzo">
            <a:extLst>
              <a:ext uri="{FF2B5EF4-FFF2-40B4-BE49-F238E27FC236}">
                <a16:creationId xmlns:a16="http://schemas.microsoft.com/office/drawing/2014/main" id="{D6ABF034-A6E4-45AC-89DA-E558C156C4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0600" y="6420083"/>
            <a:ext cx="1371600" cy="301392"/>
          </a:xfrm>
          <a:prstGeom prst="rect">
            <a:avLst/>
          </a:prstGeom>
        </p:spPr>
      </p:pic>
      <p:pic>
        <p:nvPicPr>
          <p:cNvPr id="5" name="Immagine 4" descr="Screenshot Abruzzo">
            <a:extLst>
              <a:ext uri="{FF2B5EF4-FFF2-40B4-BE49-F238E27FC236}">
                <a16:creationId xmlns:a16="http://schemas.microsoft.com/office/drawing/2014/main" id="{296DF4D3-09AF-4A92-C1C6-181278F53E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68964" y="801491"/>
            <a:ext cx="8584836" cy="5255017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2A847345-6EAD-A5AC-E8F4-65C0C74A7856}"/>
              </a:ext>
            </a:extLst>
          </p:cNvPr>
          <p:cNvSpPr txBox="1"/>
          <p:nvPr/>
        </p:nvSpPr>
        <p:spPr>
          <a:xfrm>
            <a:off x="129688" y="1120996"/>
            <a:ext cx="609746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defRPr sz="1600" i="1" cap="small">
                <a:solidFill>
                  <a:srgbClr val="C00000"/>
                </a:solidFill>
                <a:latin typeface="Avenir Next LT Pro" panose="020B0504020202020204" pitchFamily="34" charset="0"/>
                <a:ea typeface="+mj-ea"/>
                <a:cs typeface="+mj-cs"/>
              </a:defRPr>
            </a:lvl1pPr>
          </a:lstStyle>
          <a:p>
            <a:r>
              <a:rPr lang="en-US" dirty="0" err="1"/>
              <a:t>Esempio</a:t>
            </a:r>
            <a:r>
              <a:rPr lang="en-US" dirty="0"/>
              <a:t>: </a:t>
            </a:r>
          </a:p>
          <a:p>
            <a:r>
              <a:rPr lang="en-US" dirty="0" err="1"/>
              <a:t>Regione</a:t>
            </a:r>
            <a:r>
              <a:rPr lang="en-US" dirty="0"/>
              <a:t> Abruzzo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0267220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"/>
          <p:cNvSpPr txBox="1"/>
          <p:nvPr/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13</a:t>
            </a:fld>
            <a:endParaRPr/>
          </a:p>
        </p:txBody>
      </p:sp>
      <p:pic>
        <p:nvPicPr>
          <p:cNvPr id="10" name="Immagine 9" descr="Logo Atelier">
            <a:extLst>
              <a:ext uri="{FF2B5EF4-FFF2-40B4-BE49-F238E27FC236}">
                <a16:creationId xmlns:a16="http://schemas.microsoft.com/office/drawing/2014/main" id="{D6ABF034-A6E4-45AC-89DA-E558C156C4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0600" y="6420083"/>
            <a:ext cx="1371600" cy="301392"/>
          </a:xfrm>
          <a:prstGeom prst="rect">
            <a:avLst/>
          </a:prstGeom>
        </p:spPr>
      </p:pic>
      <p:graphicFrame>
        <p:nvGraphicFramePr>
          <p:cNvPr id="5" name="Tabella 4">
            <a:extLst>
              <a:ext uri="{FF2B5EF4-FFF2-40B4-BE49-F238E27FC236}">
                <a16:creationId xmlns:a16="http://schemas.microsoft.com/office/drawing/2014/main" id="{5C1E33A6-6F09-DE2E-3688-9A61A0C120B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9735487"/>
              </p:ext>
            </p:extLst>
          </p:nvPr>
        </p:nvGraphicFramePr>
        <p:xfrm>
          <a:off x="1465006" y="704036"/>
          <a:ext cx="8858865" cy="5669280"/>
        </p:xfrm>
        <a:graphic>
          <a:graphicData uri="http://schemas.openxmlformats.org/drawingml/2006/table">
            <a:tbl>
              <a:tblPr firstRow="1" firstCol="1" bandRow="1">
                <a:tableStyleId>{3B4B98B0-60AC-42C2-AFA5-B58CD77FA1E5}</a:tableStyleId>
              </a:tblPr>
              <a:tblGrid>
                <a:gridCol w="5741856">
                  <a:extLst>
                    <a:ext uri="{9D8B030D-6E8A-4147-A177-3AD203B41FA5}">
                      <a16:colId xmlns:a16="http://schemas.microsoft.com/office/drawing/2014/main" val="2261188010"/>
                    </a:ext>
                  </a:extLst>
                </a:gridCol>
                <a:gridCol w="3117009">
                  <a:extLst>
                    <a:ext uri="{9D8B030D-6E8A-4147-A177-3AD203B41FA5}">
                      <a16:colId xmlns:a16="http://schemas.microsoft.com/office/drawing/2014/main" val="3256298146"/>
                    </a:ext>
                  </a:extLst>
                </a:gridCol>
              </a:tblGrid>
              <a:tr h="176810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300"/>
                        </a:spcAft>
                      </a:pPr>
                      <a:r>
                        <a:rPr lang="it-IT" sz="1050" b="1" dirty="0">
                          <a:solidFill>
                            <a:schemeClr val="tx1"/>
                          </a:solidFill>
                          <a:effectLst/>
                          <a:latin typeface="Avenir Next LT Pro" panose="020B0504020202020204" pitchFamily="34" charset="0"/>
                        </a:rPr>
                        <a:t>Unione</a:t>
                      </a:r>
                      <a:endParaRPr lang="it-IT" sz="1050" b="1" dirty="0">
                        <a:solidFill>
                          <a:schemeClr val="tx1"/>
                        </a:solidFill>
                        <a:effectLst/>
                        <a:latin typeface="Avenir Next LT Pro" panose="020B05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1013" marR="3101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300"/>
                        </a:spcAft>
                      </a:pPr>
                      <a:r>
                        <a:rPr lang="it-IT" sz="1050" b="1" dirty="0">
                          <a:solidFill>
                            <a:schemeClr val="tx1"/>
                          </a:solidFill>
                          <a:effectLst/>
                          <a:latin typeface="Avenir Next LT Pro" panose="020B0504020202020204" pitchFamily="34" charset="0"/>
                        </a:rPr>
                        <a:t>Esito</a:t>
                      </a:r>
                      <a:endParaRPr lang="it-IT" sz="1050" b="1" dirty="0">
                        <a:solidFill>
                          <a:schemeClr val="tx1"/>
                        </a:solidFill>
                        <a:effectLst/>
                        <a:latin typeface="Avenir Next LT Pro" panose="020B05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1013" marR="31013" marT="0" marB="0" anchor="ctr"/>
                </a:tc>
                <a:extLst>
                  <a:ext uri="{0D108BD9-81ED-4DB2-BD59-A6C34878D82A}">
                    <a16:rowId xmlns:a16="http://schemas.microsoft.com/office/drawing/2014/main" val="1708138831"/>
                  </a:ext>
                </a:extLst>
              </a:tr>
              <a:tr h="176810"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Aft>
                          <a:spcPts val="300"/>
                        </a:spcAft>
                      </a:pPr>
                      <a:r>
                        <a:rPr lang="it-IT" sz="1050" b="0" dirty="0">
                          <a:solidFill>
                            <a:schemeClr val="tx1"/>
                          </a:solidFill>
                          <a:effectLst/>
                          <a:latin typeface="Avenir Next LT Pro" panose="020B0504020202020204" pitchFamily="34" charset="0"/>
                        </a:rPr>
                        <a:t>U Val Vibrata</a:t>
                      </a:r>
                      <a:endParaRPr lang="it-IT" sz="1050" b="0" dirty="0">
                        <a:solidFill>
                          <a:schemeClr val="tx1"/>
                        </a:solidFill>
                        <a:effectLst/>
                        <a:latin typeface="Avenir Next LT Pro" panose="020B05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1013" marR="31013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Aft>
                          <a:spcPts val="300"/>
                        </a:spcAft>
                      </a:pPr>
                      <a:r>
                        <a:rPr lang="it-IT" sz="1050" b="0" dirty="0">
                          <a:solidFill>
                            <a:schemeClr val="tx1"/>
                          </a:solidFill>
                          <a:effectLst/>
                          <a:latin typeface="Avenir Next LT Pro" panose="020B0504020202020204" pitchFamily="34" charset="0"/>
                        </a:rPr>
                        <a:t>Saldo positivo </a:t>
                      </a:r>
                      <a:endParaRPr lang="it-IT" sz="1050" b="0" dirty="0">
                        <a:solidFill>
                          <a:schemeClr val="tx1"/>
                        </a:solidFill>
                        <a:effectLst/>
                        <a:latin typeface="Avenir Next LT Pro" panose="020B05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1013" marR="31013" marT="0" marB="0" anchor="ctr"/>
                </a:tc>
                <a:extLst>
                  <a:ext uri="{0D108BD9-81ED-4DB2-BD59-A6C34878D82A}">
                    <a16:rowId xmlns:a16="http://schemas.microsoft.com/office/drawing/2014/main" val="280039886"/>
                  </a:ext>
                </a:extLst>
              </a:tr>
              <a:tr h="176810"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Aft>
                          <a:spcPts val="300"/>
                        </a:spcAft>
                      </a:pPr>
                      <a:r>
                        <a:rPr lang="it-IT" sz="1050" b="0" dirty="0">
                          <a:solidFill>
                            <a:schemeClr val="tx1"/>
                          </a:solidFill>
                          <a:effectLst/>
                          <a:latin typeface="Avenir Next LT Pro" panose="020B0504020202020204" pitchFamily="34" charset="0"/>
                        </a:rPr>
                        <a:t>UT Intercomunale Collio-Alto Isonzo</a:t>
                      </a:r>
                      <a:endParaRPr lang="it-IT" sz="1050" b="0" dirty="0">
                        <a:solidFill>
                          <a:schemeClr val="tx1"/>
                        </a:solidFill>
                        <a:effectLst/>
                        <a:latin typeface="Avenir Next LT Pro" panose="020B05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1013" marR="31013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Aft>
                          <a:spcPts val="300"/>
                        </a:spcAft>
                      </a:pPr>
                      <a:r>
                        <a:rPr lang="it-IT" sz="1050" b="0">
                          <a:solidFill>
                            <a:schemeClr val="tx1"/>
                          </a:solidFill>
                          <a:effectLst/>
                          <a:latin typeface="Avenir Next LT Pro" panose="020B0504020202020204" pitchFamily="34" charset="0"/>
                        </a:rPr>
                        <a:t>Saldo positivo </a:t>
                      </a:r>
                      <a:endParaRPr lang="it-IT" sz="1050" b="0">
                        <a:solidFill>
                          <a:schemeClr val="tx1"/>
                        </a:solidFill>
                        <a:effectLst/>
                        <a:latin typeface="Avenir Next LT Pro" panose="020B05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1013" marR="31013" marT="0" marB="0" anchor="ctr"/>
                </a:tc>
                <a:extLst>
                  <a:ext uri="{0D108BD9-81ED-4DB2-BD59-A6C34878D82A}">
                    <a16:rowId xmlns:a16="http://schemas.microsoft.com/office/drawing/2014/main" val="2314533692"/>
                  </a:ext>
                </a:extLst>
              </a:tr>
              <a:tr h="176810"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Aft>
                          <a:spcPts val="300"/>
                        </a:spcAft>
                      </a:pPr>
                      <a:r>
                        <a:rPr lang="it-IT" sz="1050" b="0">
                          <a:solidFill>
                            <a:schemeClr val="tx1"/>
                          </a:solidFill>
                          <a:effectLst/>
                          <a:latin typeface="Avenir Next LT Pro" panose="020B0504020202020204" pitchFamily="34" charset="0"/>
                        </a:rPr>
                        <a:t>UC Valle del Savio</a:t>
                      </a:r>
                      <a:endParaRPr lang="it-IT" sz="1050" b="0">
                        <a:solidFill>
                          <a:schemeClr val="tx1"/>
                        </a:solidFill>
                        <a:effectLst/>
                        <a:latin typeface="Avenir Next LT Pro" panose="020B05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1013" marR="31013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Aft>
                          <a:spcPts val="300"/>
                        </a:spcAft>
                      </a:pPr>
                      <a:r>
                        <a:rPr lang="it-IT" sz="1050" b="0">
                          <a:solidFill>
                            <a:schemeClr val="tx1"/>
                          </a:solidFill>
                          <a:effectLst/>
                          <a:latin typeface="Avenir Next LT Pro" panose="020B0504020202020204" pitchFamily="34" charset="0"/>
                        </a:rPr>
                        <a:t>Saldo positivo </a:t>
                      </a:r>
                      <a:endParaRPr lang="it-IT" sz="1050" b="0">
                        <a:solidFill>
                          <a:schemeClr val="tx1"/>
                        </a:solidFill>
                        <a:effectLst/>
                        <a:latin typeface="Avenir Next LT Pro" panose="020B05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1013" marR="31013" marT="0" marB="0" anchor="ctr"/>
                </a:tc>
                <a:extLst>
                  <a:ext uri="{0D108BD9-81ED-4DB2-BD59-A6C34878D82A}">
                    <a16:rowId xmlns:a16="http://schemas.microsoft.com/office/drawing/2014/main" val="773587913"/>
                  </a:ext>
                </a:extLst>
              </a:tr>
              <a:tr h="176810"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Aft>
                          <a:spcPts val="300"/>
                        </a:spcAft>
                      </a:pPr>
                      <a:r>
                        <a:rPr lang="it-IT" sz="1050" b="0">
                          <a:solidFill>
                            <a:schemeClr val="tx1"/>
                          </a:solidFill>
                          <a:effectLst/>
                          <a:latin typeface="Avenir Next LT Pro" panose="020B0504020202020204" pitchFamily="34" charset="0"/>
                        </a:rPr>
                        <a:t>UC Taro e Ceno</a:t>
                      </a:r>
                      <a:endParaRPr lang="it-IT" sz="1050" b="0">
                        <a:solidFill>
                          <a:schemeClr val="tx1"/>
                        </a:solidFill>
                        <a:effectLst/>
                        <a:latin typeface="Avenir Next LT Pro" panose="020B05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1013" marR="31013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Aft>
                          <a:spcPts val="300"/>
                        </a:spcAft>
                      </a:pPr>
                      <a:r>
                        <a:rPr lang="it-IT" sz="1050" b="0">
                          <a:solidFill>
                            <a:schemeClr val="tx1"/>
                          </a:solidFill>
                          <a:effectLst/>
                          <a:latin typeface="Avenir Next LT Pro" panose="020B0504020202020204" pitchFamily="34" charset="0"/>
                        </a:rPr>
                        <a:t>Saldo positivo </a:t>
                      </a:r>
                      <a:endParaRPr lang="it-IT" sz="1050" b="0">
                        <a:solidFill>
                          <a:schemeClr val="tx1"/>
                        </a:solidFill>
                        <a:effectLst/>
                        <a:latin typeface="Avenir Next LT Pro" panose="020B05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1013" marR="31013" marT="0" marB="0" anchor="ctr"/>
                </a:tc>
                <a:extLst>
                  <a:ext uri="{0D108BD9-81ED-4DB2-BD59-A6C34878D82A}">
                    <a16:rowId xmlns:a16="http://schemas.microsoft.com/office/drawing/2014/main" val="3901938178"/>
                  </a:ext>
                </a:extLst>
              </a:tr>
              <a:tr h="176810"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Aft>
                          <a:spcPts val="300"/>
                        </a:spcAft>
                      </a:pPr>
                      <a:r>
                        <a:rPr lang="it-IT" sz="1050" b="0" dirty="0">
                          <a:solidFill>
                            <a:schemeClr val="tx1"/>
                          </a:solidFill>
                          <a:effectLst/>
                          <a:latin typeface="Avenir Next LT Pro" panose="020B0504020202020204" pitchFamily="34" charset="0"/>
                        </a:rPr>
                        <a:t>C Terre </a:t>
                      </a:r>
                      <a:r>
                        <a:rPr lang="it-IT" sz="1050" b="0" dirty="0" err="1">
                          <a:solidFill>
                            <a:schemeClr val="tx1"/>
                          </a:solidFill>
                          <a:effectLst/>
                          <a:latin typeface="Avenir Next LT Pro" panose="020B0504020202020204" pitchFamily="34" charset="0"/>
                        </a:rPr>
                        <a:t>Roveresche</a:t>
                      </a:r>
                      <a:endParaRPr lang="it-IT" sz="1050" b="0" dirty="0">
                        <a:solidFill>
                          <a:schemeClr val="tx1"/>
                        </a:solidFill>
                        <a:effectLst/>
                        <a:latin typeface="Avenir Next LT Pro" panose="020B05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1013" marR="31013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Aft>
                          <a:spcPts val="300"/>
                        </a:spcAft>
                      </a:pPr>
                      <a:r>
                        <a:rPr lang="it-IT" sz="1050" b="0">
                          <a:solidFill>
                            <a:schemeClr val="tx1"/>
                          </a:solidFill>
                          <a:effectLst/>
                          <a:latin typeface="Avenir Next LT Pro" panose="020B0504020202020204" pitchFamily="34" charset="0"/>
                        </a:rPr>
                        <a:t>Saldo positivo </a:t>
                      </a:r>
                      <a:endParaRPr lang="it-IT" sz="1050" b="0">
                        <a:solidFill>
                          <a:schemeClr val="tx1"/>
                        </a:solidFill>
                        <a:effectLst/>
                        <a:latin typeface="Avenir Next LT Pro" panose="020B05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1013" marR="31013" marT="0" marB="0" anchor="ctr"/>
                </a:tc>
                <a:extLst>
                  <a:ext uri="{0D108BD9-81ED-4DB2-BD59-A6C34878D82A}">
                    <a16:rowId xmlns:a16="http://schemas.microsoft.com/office/drawing/2014/main" val="3994641073"/>
                  </a:ext>
                </a:extLst>
              </a:tr>
              <a:tr h="176810"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Aft>
                          <a:spcPts val="300"/>
                        </a:spcAft>
                      </a:pPr>
                      <a:r>
                        <a:rPr lang="it-IT" sz="1050" b="0">
                          <a:solidFill>
                            <a:schemeClr val="tx1"/>
                          </a:solidFill>
                          <a:effectLst/>
                          <a:latin typeface="Avenir Next LT Pro" panose="020B0504020202020204" pitchFamily="34" charset="0"/>
                        </a:rPr>
                        <a:t>Valle del Belice</a:t>
                      </a:r>
                      <a:endParaRPr lang="it-IT" sz="1050" b="0">
                        <a:solidFill>
                          <a:schemeClr val="tx1"/>
                        </a:solidFill>
                        <a:effectLst/>
                        <a:latin typeface="Avenir Next LT Pro" panose="020B05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1013" marR="31013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Aft>
                          <a:spcPts val="300"/>
                        </a:spcAft>
                      </a:pPr>
                      <a:r>
                        <a:rPr lang="it-IT" sz="1050" b="0">
                          <a:solidFill>
                            <a:schemeClr val="tx1"/>
                          </a:solidFill>
                          <a:effectLst/>
                          <a:latin typeface="Avenir Next LT Pro" panose="020B0504020202020204" pitchFamily="34" charset="0"/>
                        </a:rPr>
                        <a:t>Non risultano canoni</a:t>
                      </a:r>
                      <a:endParaRPr lang="it-IT" sz="1050" b="0">
                        <a:solidFill>
                          <a:schemeClr val="tx1"/>
                        </a:solidFill>
                        <a:effectLst/>
                        <a:latin typeface="Avenir Next LT Pro" panose="020B05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1013" marR="31013" marT="0" marB="0" anchor="ctr"/>
                </a:tc>
                <a:extLst>
                  <a:ext uri="{0D108BD9-81ED-4DB2-BD59-A6C34878D82A}">
                    <a16:rowId xmlns:a16="http://schemas.microsoft.com/office/drawing/2014/main" val="1043062516"/>
                  </a:ext>
                </a:extLst>
              </a:tr>
              <a:tr h="176810"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Aft>
                          <a:spcPts val="300"/>
                        </a:spcAft>
                      </a:pPr>
                      <a:r>
                        <a:rPr lang="it-IT" sz="1050" b="0">
                          <a:solidFill>
                            <a:schemeClr val="tx1"/>
                          </a:solidFill>
                          <a:effectLst/>
                          <a:latin typeface="Avenir Next LT Pro" panose="020B0504020202020204" pitchFamily="34" charset="0"/>
                        </a:rPr>
                        <a:t>U Terre dell’Ufita</a:t>
                      </a:r>
                      <a:endParaRPr lang="it-IT" sz="1050" b="0">
                        <a:solidFill>
                          <a:schemeClr val="tx1"/>
                        </a:solidFill>
                        <a:effectLst/>
                        <a:latin typeface="Avenir Next LT Pro" panose="020B05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1013" marR="31013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Aft>
                          <a:spcPts val="300"/>
                        </a:spcAft>
                      </a:pPr>
                      <a:r>
                        <a:rPr lang="it-IT" sz="1050" b="0">
                          <a:solidFill>
                            <a:schemeClr val="tx1"/>
                          </a:solidFill>
                          <a:effectLst/>
                          <a:latin typeface="Avenir Next LT Pro" panose="020B0504020202020204" pitchFamily="34" charset="0"/>
                        </a:rPr>
                        <a:t>Non risultano canoni</a:t>
                      </a:r>
                      <a:endParaRPr lang="it-IT" sz="1050" b="0">
                        <a:solidFill>
                          <a:schemeClr val="tx1"/>
                        </a:solidFill>
                        <a:effectLst/>
                        <a:latin typeface="Avenir Next LT Pro" panose="020B05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1013" marR="31013" marT="0" marB="0" anchor="ctr"/>
                </a:tc>
                <a:extLst>
                  <a:ext uri="{0D108BD9-81ED-4DB2-BD59-A6C34878D82A}">
                    <a16:rowId xmlns:a16="http://schemas.microsoft.com/office/drawing/2014/main" val="3325571536"/>
                  </a:ext>
                </a:extLst>
              </a:tr>
              <a:tr h="176810"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Aft>
                          <a:spcPts val="300"/>
                        </a:spcAft>
                      </a:pPr>
                      <a:r>
                        <a:rPr lang="it-IT" sz="1050" b="0" dirty="0">
                          <a:solidFill>
                            <a:schemeClr val="tx1"/>
                          </a:solidFill>
                          <a:effectLst/>
                          <a:latin typeface="Avenir Next LT Pro" panose="020B0504020202020204" pitchFamily="34" charset="0"/>
                        </a:rPr>
                        <a:t>UM Valli Orco e Soana</a:t>
                      </a:r>
                      <a:endParaRPr lang="it-IT" sz="1050" b="0" dirty="0">
                        <a:solidFill>
                          <a:schemeClr val="tx1"/>
                        </a:solidFill>
                        <a:effectLst/>
                        <a:latin typeface="Avenir Next LT Pro" panose="020B05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1013" marR="31013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Aft>
                          <a:spcPts val="300"/>
                        </a:spcAft>
                      </a:pPr>
                      <a:r>
                        <a:rPr lang="it-IT" sz="1050" b="0">
                          <a:solidFill>
                            <a:schemeClr val="tx1"/>
                          </a:solidFill>
                          <a:effectLst/>
                          <a:latin typeface="Avenir Next LT Pro" panose="020B0504020202020204" pitchFamily="34" charset="0"/>
                        </a:rPr>
                        <a:t>Non risultano canoni</a:t>
                      </a:r>
                      <a:endParaRPr lang="it-IT" sz="1050" b="0">
                        <a:solidFill>
                          <a:schemeClr val="tx1"/>
                        </a:solidFill>
                        <a:effectLst/>
                        <a:latin typeface="Avenir Next LT Pro" panose="020B05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1013" marR="31013" marT="0" marB="0" anchor="ctr"/>
                </a:tc>
                <a:extLst>
                  <a:ext uri="{0D108BD9-81ED-4DB2-BD59-A6C34878D82A}">
                    <a16:rowId xmlns:a16="http://schemas.microsoft.com/office/drawing/2014/main" val="4214323229"/>
                  </a:ext>
                </a:extLst>
              </a:tr>
              <a:tr h="176810"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Aft>
                          <a:spcPts val="300"/>
                        </a:spcAft>
                      </a:pPr>
                      <a:r>
                        <a:rPr lang="it-IT" sz="1050" b="0" dirty="0">
                          <a:solidFill>
                            <a:schemeClr val="tx1"/>
                          </a:solidFill>
                          <a:effectLst/>
                          <a:latin typeface="Avenir Next LT Pro" panose="020B0504020202020204" pitchFamily="34" charset="0"/>
                        </a:rPr>
                        <a:t>UM Val Gallenca</a:t>
                      </a:r>
                      <a:endParaRPr lang="it-IT" sz="1050" b="0" dirty="0">
                        <a:solidFill>
                          <a:schemeClr val="tx1"/>
                        </a:solidFill>
                        <a:effectLst/>
                        <a:latin typeface="Avenir Next LT Pro" panose="020B05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1013" marR="31013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Aft>
                          <a:spcPts val="300"/>
                        </a:spcAft>
                      </a:pPr>
                      <a:r>
                        <a:rPr lang="it-IT" sz="1050" b="0">
                          <a:solidFill>
                            <a:schemeClr val="tx1"/>
                          </a:solidFill>
                          <a:effectLst/>
                          <a:latin typeface="Avenir Next LT Pro" panose="020B0504020202020204" pitchFamily="34" charset="0"/>
                        </a:rPr>
                        <a:t>Non risultano canoni</a:t>
                      </a:r>
                      <a:endParaRPr lang="it-IT" sz="1050" b="0">
                        <a:solidFill>
                          <a:schemeClr val="tx1"/>
                        </a:solidFill>
                        <a:effectLst/>
                        <a:latin typeface="Avenir Next LT Pro" panose="020B05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1013" marR="31013" marT="0" marB="0" anchor="ctr"/>
                </a:tc>
                <a:extLst>
                  <a:ext uri="{0D108BD9-81ED-4DB2-BD59-A6C34878D82A}">
                    <a16:rowId xmlns:a16="http://schemas.microsoft.com/office/drawing/2014/main" val="1350402509"/>
                  </a:ext>
                </a:extLst>
              </a:tr>
              <a:tr h="176810"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Aft>
                          <a:spcPts val="300"/>
                        </a:spcAft>
                      </a:pPr>
                      <a:r>
                        <a:rPr lang="it-IT" sz="1050" b="0">
                          <a:solidFill>
                            <a:schemeClr val="tx1"/>
                          </a:solidFill>
                          <a:effectLst/>
                          <a:latin typeface="Avenir Next LT Pro" panose="020B0504020202020204" pitchFamily="34" charset="0"/>
                        </a:rPr>
                        <a:t>U Madonie</a:t>
                      </a:r>
                      <a:endParaRPr lang="it-IT" sz="1050" b="0">
                        <a:solidFill>
                          <a:schemeClr val="tx1"/>
                        </a:solidFill>
                        <a:effectLst/>
                        <a:latin typeface="Avenir Next LT Pro" panose="020B05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1013" marR="31013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Aft>
                          <a:spcPts val="300"/>
                        </a:spcAft>
                      </a:pPr>
                      <a:r>
                        <a:rPr lang="it-IT" sz="1050" b="0">
                          <a:solidFill>
                            <a:schemeClr val="tx1"/>
                          </a:solidFill>
                          <a:effectLst/>
                          <a:latin typeface="Avenir Next LT Pro" panose="020B0504020202020204" pitchFamily="34" charset="0"/>
                        </a:rPr>
                        <a:t>Non risultano canoni</a:t>
                      </a:r>
                      <a:endParaRPr lang="it-IT" sz="1050" b="0">
                        <a:solidFill>
                          <a:schemeClr val="tx1"/>
                        </a:solidFill>
                        <a:effectLst/>
                        <a:latin typeface="Avenir Next LT Pro" panose="020B05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1013" marR="31013" marT="0" marB="0" anchor="ctr"/>
                </a:tc>
                <a:extLst>
                  <a:ext uri="{0D108BD9-81ED-4DB2-BD59-A6C34878D82A}">
                    <a16:rowId xmlns:a16="http://schemas.microsoft.com/office/drawing/2014/main" val="2335778364"/>
                  </a:ext>
                </a:extLst>
              </a:tr>
              <a:tr h="176810"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Aft>
                          <a:spcPts val="300"/>
                        </a:spcAft>
                      </a:pPr>
                      <a:r>
                        <a:rPr lang="it-IT" sz="1050" b="0">
                          <a:solidFill>
                            <a:schemeClr val="tx1"/>
                          </a:solidFill>
                          <a:effectLst/>
                          <a:latin typeface="Avenir Next LT Pro" panose="020B0504020202020204" pitchFamily="34" charset="0"/>
                        </a:rPr>
                        <a:t>UC Riviera del Brenta</a:t>
                      </a:r>
                      <a:endParaRPr lang="it-IT" sz="1050" b="0">
                        <a:solidFill>
                          <a:schemeClr val="tx1"/>
                        </a:solidFill>
                        <a:effectLst/>
                        <a:latin typeface="Avenir Next LT Pro" panose="020B05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1013" marR="31013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Aft>
                          <a:spcPts val="300"/>
                        </a:spcAft>
                      </a:pPr>
                      <a:r>
                        <a:rPr lang="it-IT" sz="1050" b="0">
                          <a:solidFill>
                            <a:schemeClr val="tx1"/>
                          </a:solidFill>
                          <a:effectLst/>
                          <a:latin typeface="Avenir Next LT Pro" panose="020B0504020202020204" pitchFamily="34" charset="0"/>
                        </a:rPr>
                        <a:t>Non risultano canoni</a:t>
                      </a:r>
                      <a:endParaRPr lang="it-IT" sz="1050" b="0">
                        <a:solidFill>
                          <a:schemeClr val="tx1"/>
                        </a:solidFill>
                        <a:effectLst/>
                        <a:latin typeface="Avenir Next LT Pro" panose="020B05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1013" marR="31013" marT="0" marB="0" anchor="ctr"/>
                </a:tc>
                <a:extLst>
                  <a:ext uri="{0D108BD9-81ED-4DB2-BD59-A6C34878D82A}">
                    <a16:rowId xmlns:a16="http://schemas.microsoft.com/office/drawing/2014/main" val="4057594118"/>
                  </a:ext>
                </a:extLst>
              </a:tr>
              <a:tr h="176810"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Aft>
                          <a:spcPts val="300"/>
                        </a:spcAft>
                      </a:pPr>
                      <a:r>
                        <a:rPr lang="it-IT" sz="1050" b="0">
                          <a:solidFill>
                            <a:schemeClr val="tx1"/>
                          </a:solidFill>
                          <a:effectLst/>
                          <a:latin typeface="Avenir Next LT Pro" panose="020B0504020202020204" pitchFamily="34" charset="0"/>
                        </a:rPr>
                        <a:t>UC Caldogno, Costabissara, Isola Vicentina</a:t>
                      </a:r>
                      <a:endParaRPr lang="it-IT" sz="1050" b="0">
                        <a:solidFill>
                          <a:schemeClr val="tx1"/>
                        </a:solidFill>
                        <a:effectLst/>
                        <a:latin typeface="Avenir Next LT Pro" panose="020B05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1013" marR="31013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Aft>
                          <a:spcPts val="300"/>
                        </a:spcAft>
                      </a:pPr>
                      <a:r>
                        <a:rPr lang="it-IT" sz="1050" b="0">
                          <a:solidFill>
                            <a:schemeClr val="tx1"/>
                          </a:solidFill>
                          <a:effectLst/>
                          <a:latin typeface="Avenir Next LT Pro" panose="020B0504020202020204" pitchFamily="34" charset="0"/>
                        </a:rPr>
                        <a:t>Non risultano canoni</a:t>
                      </a:r>
                      <a:endParaRPr lang="it-IT" sz="1050" b="0">
                        <a:solidFill>
                          <a:schemeClr val="tx1"/>
                        </a:solidFill>
                        <a:effectLst/>
                        <a:latin typeface="Avenir Next LT Pro" panose="020B05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1013" marR="31013" marT="0" marB="0" anchor="ctr"/>
                </a:tc>
                <a:extLst>
                  <a:ext uri="{0D108BD9-81ED-4DB2-BD59-A6C34878D82A}">
                    <a16:rowId xmlns:a16="http://schemas.microsoft.com/office/drawing/2014/main" val="914814844"/>
                  </a:ext>
                </a:extLst>
              </a:tr>
              <a:tr h="176810"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Aft>
                          <a:spcPts val="300"/>
                        </a:spcAft>
                      </a:pPr>
                      <a:r>
                        <a:rPr lang="it-IT" sz="1050" b="0" dirty="0">
                          <a:solidFill>
                            <a:schemeClr val="tx1"/>
                          </a:solidFill>
                          <a:effectLst/>
                          <a:latin typeface="Avenir Next LT Pro" panose="020B0504020202020204" pitchFamily="34" charset="0"/>
                        </a:rPr>
                        <a:t>U Romagna Faentina</a:t>
                      </a:r>
                      <a:endParaRPr lang="it-IT" sz="1050" b="0" dirty="0">
                        <a:solidFill>
                          <a:schemeClr val="tx1"/>
                        </a:solidFill>
                        <a:effectLst/>
                        <a:latin typeface="Avenir Next LT Pro" panose="020B05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1013" marR="31013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Aft>
                          <a:spcPts val="300"/>
                        </a:spcAft>
                      </a:pPr>
                      <a:r>
                        <a:rPr lang="it-IT" sz="1050" b="0">
                          <a:solidFill>
                            <a:schemeClr val="tx1"/>
                          </a:solidFill>
                          <a:effectLst/>
                          <a:latin typeface="Avenir Next LT Pro" panose="020B0504020202020204" pitchFamily="34" charset="0"/>
                        </a:rPr>
                        <a:t>Non risultano canoni</a:t>
                      </a:r>
                      <a:endParaRPr lang="it-IT" sz="1050" b="0">
                        <a:solidFill>
                          <a:schemeClr val="tx1"/>
                        </a:solidFill>
                        <a:effectLst/>
                        <a:latin typeface="Avenir Next LT Pro" panose="020B05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1013" marR="31013" marT="0" marB="0" anchor="ctr"/>
                </a:tc>
                <a:extLst>
                  <a:ext uri="{0D108BD9-81ED-4DB2-BD59-A6C34878D82A}">
                    <a16:rowId xmlns:a16="http://schemas.microsoft.com/office/drawing/2014/main" val="1418336967"/>
                  </a:ext>
                </a:extLst>
              </a:tr>
              <a:tr h="176810"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Aft>
                          <a:spcPts val="300"/>
                        </a:spcAft>
                      </a:pPr>
                      <a:r>
                        <a:rPr lang="it-IT" sz="1050" b="0">
                          <a:solidFill>
                            <a:schemeClr val="tx1"/>
                          </a:solidFill>
                          <a:effectLst/>
                          <a:latin typeface="Avenir Next LT Pro" panose="020B0504020202020204" pitchFamily="34" charset="0"/>
                        </a:rPr>
                        <a:t>U Fossanese</a:t>
                      </a:r>
                      <a:endParaRPr lang="it-IT" sz="1050" b="0">
                        <a:solidFill>
                          <a:schemeClr val="tx1"/>
                        </a:solidFill>
                        <a:effectLst/>
                        <a:latin typeface="Avenir Next LT Pro" panose="020B05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1013" marR="31013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Aft>
                          <a:spcPts val="300"/>
                        </a:spcAft>
                      </a:pPr>
                      <a:r>
                        <a:rPr lang="it-IT" sz="1050" b="0">
                          <a:solidFill>
                            <a:schemeClr val="tx1"/>
                          </a:solidFill>
                          <a:effectLst/>
                          <a:latin typeface="Avenir Next LT Pro" panose="020B0504020202020204" pitchFamily="34" charset="0"/>
                        </a:rPr>
                        <a:t>Non risultano canoni</a:t>
                      </a:r>
                      <a:endParaRPr lang="it-IT" sz="1050" b="0">
                        <a:solidFill>
                          <a:schemeClr val="tx1"/>
                        </a:solidFill>
                        <a:effectLst/>
                        <a:latin typeface="Avenir Next LT Pro" panose="020B05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1013" marR="31013" marT="0" marB="0" anchor="ctr"/>
                </a:tc>
                <a:extLst>
                  <a:ext uri="{0D108BD9-81ED-4DB2-BD59-A6C34878D82A}">
                    <a16:rowId xmlns:a16="http://schemas.microsoft.com/office/drawing/2014/main" val="4169218585"/>
                  </a:ext>
                </a:extLst>
              </a:tr>
              <a:tr h="176810"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Aft>
                          <a:spcPts val="300"/>
                        </a:spcAft>
                      </a:pPr>
                      <a:r>
                        <a:rPr lang="it-IT" sz="1050" b="0">
                          <a:solidFill>
                            <a:schemeClr val="tx1"/>
                          </a:solidFill>
                          <a:effectLst/>
                          <a:latin typeface="Avenir Next LT Pro" panose="020B0504020202020204" pitchFamily="34" charset="0"/>
                        </a:rPr>
                        <a:t>UC Valmarecchia</a:t>
                      </a:r>
                      <a:endParaRPr lang="it-IT" sz="1050" b="0">
                        <a:solidFill>
                          <a:schemeClr val="tx1"/>
                        </a:solidFill>
                        <a:effectLst/>
                        <a:latin typeface="Avenir Next LT Pro" panose="020B05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1013" marR="31013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Aft>
                          <a:spcPts val="300"/>
                        </a:spcAft>
                      </a:pPr>
                      <a:r>
                        <a:rPr lang="it-IT" sz="1050" b="0" dirty="0">
                          <a:solidFill>
                            <a:schemeClr val="tx1"/>
                          </a:solidFill>
                          <a:effectLst/>
                          <a:latin typeface="Avenir Next LT Pro" panose="020B0504020202020204" pitchFamily="34" charset="0"/>
                        </a:rPr>
                        <a:t>Non risultano canoni</a:t>
                      </a:r>
                      <a:endParaRPr lang="it-IT" sz="1050" b="0" dirty="0">
                        <a:solidFill>
                          <a:schemeClr val="tx1"/>
                        </a:solidFill>
                        <a:effectLst/>
                        <a:latin typeface="Avenir Next LT Pro" panose="020B05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1013" marR="31013" marT="0" marB="0" anchor="ctr"/>
                </a:tc>
                <a:extLst>
                  <a:ext uri="{0D108BD9-81ED-4DB2-BD59-A6C34878D82A}">
                    <a16:rowId xmlns:a16="http://schemas.microsoft.com/office/drawing/2014/main" val="1530315220"/>
                  </a:ext>
                </a:extLst>
              </a:tr>
              <a:tr h="176810"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Aft>
                          <a:spcPts val="300"/>
                        </a:spcAft>
                      </a:pPr>
                      <a:r>
                        <a:rPr lang="it-IT" sz="1050" b="0">
                          <a:solidFill>
                            <a:schemeClr val="tx1"/>
                          </a:solidFill>
                          <a:effectLst/>
                          <a:latin typeface="Avenir Next LT Pro" panose="020B0504020202020204" pitchFamily="34" charset="0"/>
                        </a:rPr>
                        <a:t>UC Garfagnana</a:t>
                      </a:r>
                      <a:endParaRPr lang="it-IT" sz="1050" b="0">
                        <a:solidFill>
                          <a:schemeClr val="tx1"/>
                        </a:solidFill>
                        <a:effectLst/>
                        <a:latin typeface="Avenir Next LT Pro" panose="020B05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1013" marR="31013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Aft>
                          <a:spcPts val="300"/>
                        </a:spcAft>
                      </a:pPr>
                      <a:r>
                        <a:rPr lang="it-IT" sz="1050" b="0">
                          <a:solidFill>
                            <a:schemeClr val="tx1"/>
                          </a:solidFill>
                          <a:effectLst/>
                          <a:latin typeface="Avenir Next LT Pro" panose="020B0504020202020204" pitchFamily="34" charset="0"/>
                        </a:rPr>
                        <a:t>Non risultano canoni</a:t>
                      </a:r>
                      <a:endParaRPr lang="it-IT" sz="1050" b="0">
                        <a:solidFill>
                          <a:schemeClr val="tx1"/>
                        </a:solidFill>
                        <a:effectLst/>
                        <a:latin typeface="Avenir Next LT Pro" panose="020B05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1013" marR="31013" marT="0" marB="0" anchor="ctr"/>
                </a:tc>
                <a:extLst>
                  <a:ext uri="{0D108BD9-81ED-4DB2-BD59-A6C34878D82A}">
                    <a16:rowId xmlns:a16="http://schemas.microsoft.com/office/drawing/2014/main" val="1068573920"/>
                  </a:ext>
                </a:extLst>
              </a:tr>
              <a:tr h="176810"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Aft>
                          <a:spcPts val="300"/>
                        </a:spcAft>
                      </a:pPr>
                      <a:r>
                        <a:rPr lang="it-IT" sz="1050" b="0" dirty="0">
                          <a:solidFill>
                            <a:schemeClr val="tx1"/>
                          </a:solidFill>
                          <a:effectLst/>
                          <a:latin typeface="Avenir Next LT Pro" panose="020B0504020202020204" pitchFamily="34" charset="0"/>
                        </a:rPr>
                        <a:t>Platani Quisquina </a:t>
                      </a:r>
                      <a:r>
                        <a:rPr lang="it-IT" sz="1050" b="0" dirty="0" err="1">
                          <a:solidFill>
                            <a:schemeClr val="tx1"/>
                          </a:solidFill>
                          <a:effectLst/>
                          <a:latin typeface="Avenir Next LT Pro" panose="020B0504020202020204" pitchFamily="34" charset="0"/>
                        </a:rPr>
                        <a:t>Magazzolo</a:t>
                      </a:r>
                      <a:endParaRPr lang="it-IT" sz="1050" b="0" dirty="0">
                        <a:solidFill>
                          <a:schemeClr val="tx1"/>
                        </a:solidFill>
                        <a:effectLst/>
                        <a:latin typeface="Avenir Next LT Pro" panose="020B05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1013" marR="31013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Aft>
                          <a:spcPts val="300"/>
                        </a:spcAft>
                      </a:pPr>
                      <a:r>
                        <a:rPr lang="it-IT" sz="1050" b="0">
                          <a:solidFill>
                            <a:schemeClr val="tx1"/>
                          </a:solidFill>
                          <a:effectLst/>
                          <a:latin typeface="Avenir Next LT Pro" panose="020B0504020202020204" pitchFamily="34" charset="0"/>
                        </a:rPr>
                        <a:t>Non risultano canoni</a:t>
                      </a:r>
                      <a:endParaRPr lang="it-IT" sz="1050" b="0">
                        <a:solidFill>
                          <a:schemeClr val="tx1"/>
                        </a:solidFill>
                        <a:effectLst/>
                        <a:latin typeface="Avenir Next LT Pro" panose="020B05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1013" marR="31013" marT="0" marB="0" anchor="ctr"/>
                </a:tc>
                <a:extLst>
                  <a:ext uri="{0D108BD9-81ED-4DB2-BD59-A6C34878D82A}">
                    <a16:rowId xmlns:a16="http://schemas.microsoft.com/office/drawing/2014/main" val="3583022168"/>
                  </a:ext>
                </a:extLst>
              </a:tr>
              <a:tr h="176810"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Aft>
                          <a:spcPts val="300"/>
                        </a:spcAft>
                      </a:pPr>
                      <a:r>
                        <a:rPr lang="it-IT" sz="1050" b="0">
                          <a:solidFill>
                            <a:schemeClr val="tx1"/>
                          </a:solidFill>
                          <a:effectLst/>
                          <a:latin typeface="Avenir Next LT Pro" panose="020B0504020202020204" pitchFamily="34" charset="0"/>
                        </a:rPr>
                        <a:t>U Valdera</a:t>
                      </a:r>
                      <a:endParaRPr lang="it-IT" sz="1050" b="0">
                        <a:solidFill>
                          <a:schemeClr val="tx1"/>
                        </a:solidFill>
                        <a:effectLst/>
                        <a:latin typeface="Avenir Next LT Pro" panose="020B05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1013" marR="31013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Aft>
                          <a:spcPts val="300"/>
                        </a:spcAft>
                      </a:pPr>
                      <a:r>
                        <a:rPr lang="it-IT" sz="1050" b="0">
                          <a:solidFill>
                            <a:schemeClr val="tx1"/>
                          </a:solidFill>
                          <a:effectLst/>
                          <a:latin typeface="Avenir Next LT Pro" panose="020B0504020202020204" pitchFamily="34" charset="0"/>
                        </a:rPr>
                        <a:t>Saldo negativo </a:t>
                      </a:r>
                      <a:endParaRPr lang="it-IT" sz="1050" b="0">
                        <a:solidFill>
                          <a:schemeClr val="tx1"/>
                        </a:solidFill>
                        <a:effectLst/>
                        <a:latin typeface="Avenir Next LT Pro" panose="020B05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1013" marR="31013" marT="0" marB="0" anchor="ctr"/>
                </a:tc>
                <a:extLst>
                  <a:ext uri="{0D108BD9-81ED-4DB2-BD59-A6C34878D82A}">
                    <a16:rowId xmlns:a16="http://schemas.microsoft.com/office/drawing/2014/main" val="2188890263"/>
                  </a:ext>
                </a:extLst>
              </a:tr>
              <a:tr h="176810"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Aft>
                          <a:spcPts val="300"/>
                        </a:spcAft>
                      </a:pPr>
                      <a:r>
                        <a:rPr lang="it-IT" sz="1050" b="0">
                          <a:solidFill>
                            <a:schemeClr val="tx1"/>
                          </a:solidFill>
                          <a:effectLst/>
                          <a:latin typeface="Avenir Next LT Pro" panose="020B0504020202020204" pitchFamily="34" charset="0"/>
                        </a:rPr>
                        <a:t>U Reno Galliera</a:t>
                      </a:r>
                      <a:endParaRPr lang="it-IT" sz="1050" b="0">
                        <a:solidFill>
                          <a:schemeClr val="tx1"/>
                        </a:solidFill>
                        <a:effectLst/>
                        <a:latin typeface="Avenir Next LT Pro" panose="020B05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1013" marR="31013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Aft>
                          <a:spcPts val="300"/>
                        </a:spcAft>
                      </a:pPr>
                      <a:r>
                        <a:rPr lang="it-IT" sz="1050" b="0">
                          <a:solidFill>
                            <a:schemeClr val="tx1"/>
                          </a:solidFill>
                          <a:effectLst/>
                          <a:latin typeface="Avenir Next LT Pro" panose="020B0504020202020204" pitchFamily="34" charset="0"/>
                        </a:rPr>
                        <a:t>Saldo negativo </a:t>
                      </a:r>
                      <a:endParaRPr lang="it-IT" sz="1050" b="0">
                        <a:solidFill>
                          <a:schemeClr val="tx1"/>
                        </a:solidFill>
                        <a:effectLst/>
                        <a:latin typeface="Avenir Next LT Pro" panose="020B05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1013" marR="31013" marT="0" marB="0" anchor="ctr"/>
                </a:tc>
                <a:extLst>
                  <a:ext uri="{0D108BD9-81ED-4DB2-BD59-A6C34878D82A}">
                    <a16:rowId xmlns:a16="http://schemas.microsoft.com/office/drawing/2014/main" val="1901994282"/>
                  </a:ext>
                </a:extLst>
              </a:tr>
              <a:tr h="176810"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Aft>
                          <a:spcPts val="300"/>
                        </a:spcAft>
                      </a:pPr>
                      <a:r>
                        <a:rPr lang="it-IT" sz="1050" b="0">
                          <a:solidFill>
                            <a:schemeClr val="tx1"/>
                          </a:solidFill>
                          <a:effectLst/>
                          <a:latin typeface="Avenir Next LT Pro" panose="020B0504020202020204" pitchFamily="34" charset="0"/>
                        </a:rPr>
                        <a:t>U Pian del Bruscolo</a:t>
                      </a:r>
                      <a:endParaRPr lang="it-IT" sz="1050" b="0">
                        <a:solidFill>
                          <a:schemeClr val="tx1"/>
                        </a:solidFill>
                        <a:effectLst/>
                        <a:latin typeface="Avenir Next LT Pro" panose="020B05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1013" marR="31013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Aft>
                          <a:spcPts val="300"/>
                        </a:spcAft>
                      </a:pPr>
                      <a:r>
                        <a:rPr lang="it-IT" sz="1050" b="0">
                          <a:solidFill>
                            <a:schemeClr val="tx1"/>
                          </a:solidFill>
                          <a:effectLst/>
                          <a:latin typeface="Avenir Next LT Pro" panose="020B0504020202020204" pitchFamily="34" charset="0"/>
                        </a:rPr>
                        <a:t>Saldo negativo </a:t>
                      </a:r>
                      <a:endParaRPr lang="it-IT" sz="1050" b="0">
                        <a:solidFill>
                          <a:schemeClr val="tx1"/>
                        </a:solidFill>
                        <a:effectLst/>
                        <a:latin typeface="Avenir Next LT Pro" panose="020B05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1013" marR="31013" marT="0" marB="0" anchor="ctr"/>
                </a:tc>
                <a:extLst>
                  <a:ext uri="{0D108BD9-81ED-4DB2-BD59-A6C34878D82A}">
                    <a16:rowId xmlns:a16="http://schemas.microsoft.com/office/drawing/2014/main" val="1403819675"/>
                  </a:ext>
                </a:extLst>
              </a:tr>
              <a:tr h="176810"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Aft>
                          <a:spcPts val="300"/>
                        </a:spcAft>
                      </a:pPr>
                      <a:r>
                        <a:rPr lang="it-IT" sz="1050" b="0">
                          <a:solidFill>
                            <a:schemeClr val="tx1"/>
                          </a:solidFill>
                          <a:effectLst/>
                          <a:latin typeface="Avenir Next LT Pro" panose="020B0504020202020204" pitchFamily="34" charset="0"/>
                        </a:rPr>
                        <a:t>UM Potenza Esino Musone</a:t>
                      </a:r>
                      <a:endParaRPr lang="it-IT" sz="1050" b="0">
                        <a:solidFill>
                          <a:schemeClr val="tx1"/>
                        </a:solidFill>
                        <a:effectLst/>
                        <a:latin typeface="Avenir Next LT Pro" panose="020B05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1013" marR="31013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Aft>
                          <a:spcPts val="300"/>
                        </a:spcAft>
                      </a:pPr>
                      <a:r>
                        <a:rPr lang="it-IT" sz="1050" b="0">
                          <a:solidFill>
                            <a:schemeClr val="tx1"/>
                          </a:solidFill>
                          <a:effectLst/>
                          <a:latin typeface="Avenir Next LT Pro" panose="020B0504020202020204" pitchFamily="34" charset="0"/>
                        </a:rPr>
                        <a:t>Saldo negativo </a:t>
                      </a:r>
                      <a:endParaRPr lang="it-IT" sz="1050" b="0">
                        <a:solidFill>
                          <a:schemeClr val="tx1"/>
                        </a:solidFill>
                        <a:effectLst/>
                        <a:latin typeface="Avenir Next LT Pro" panose="020B05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1013" marR="31013" marT="0" marB="0" anchor="ctr"/>
                </a:tc>
                <a:extLst>
                  <a:ext uri="{0D108BD9-81ED-4DB2-BD59-A6C34878D82A}">
                    <a16:rowId xmlns:a16="http://schemas.microsoft.com/office/drawing/2014/main" val="2916261626"/>
                  </a:ext>
                </a:extLst>
              </a:tr>
              <a:tr h="176810"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Aft>
                          <a:spcPts val="300"/>
                        </a:spcAft>
                      </a:pPr>
                      <a:r>
                        <a:rPr lang="it-IT" sz="1050" b="0">
                          <a:solidFill>
                            <a:schemeClr val="tx1"/>
                          </a:solidFill>
                          <a:effectLst/>
                          <a:latin typeface="Avenir Next LT Pro" panose="020B0504020202020204" pitchFamily="34" charset="0"/>
                        </a:rPr>
                        <a:t>UC Montani Appennino Pistoiese</a:t>
                      </a:r>
                      <a:endParaRPr lang="it-IT" sz="1050" b="0">
                        <a:solidFill>
                          <a:schemeClr val="tx1"/>
                        </a:solidFill>
                        <a:effectLst/>
                        <a:latin typeface="Avenir Next LT Pro" panose="020B05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1013" marR="31013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Aft>
                          <a:spcPts val="300"/>
                        </a:spcAft>
                      </a:pPr>
                      <a:r>
                        <a:rPr lang="it-IT" sz="1050" b="0" dirty="0">
                          <a:solidFill>
                            <a:schemeClr val="tx1"/>
                          </a:solidFill>
                          <a:effectLst/>
                          <a:latin typeface="Avenir Next LT Pro" panose="020B0504020202020204" pitchFamily="34" charset="0"/>
                        </a:rPr>
                        <a:t>Saldo negativo </a:t>
                      </a:r>
                      <a:endParaRPr lang="it-IT" sz="1050" b="0" dirty="0">
                        <a:solidFill>
                          <a:schemeClr val="tx1"/>
                        </a:solidFill>
                        <a:effectLst/>
                        <a:latin typeface="Avenir Next LT Pro" panose="020B05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1013" marR="31013" marT="0" marB="0" anchor="ctr"/>
                </a:tc>
                <a:extLst>
                  <a:ext uri="{0D108BD9-81ED-4DB2-BD59-A6C34878D82A}">
                    <a16:rowId xmlns:a16="http://schemas.microsoft.com/office/drawing/2014/main" val="2445803447"/>
                  </a:ext>
                </a:extLst>
              </a:tr>
              <a:tr h="176810"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Aft>
                          <a:spcPts val="300"/>
                        </a:spcAft>
                      </a:pPr>
                      <a:r>
                        <a:rPr lang="it-IT" sz="1050" b="0">
                          <a:solidFill>
                            <a:schemeClr val="tx1"/>
                          </a:solidFill>
                          <a:effectLst/>
                          <a:latin typeface="Avenir Next LT Pro" panose="020B0504020202020204" pitchFamily="34" charset="0"/>
                        </a:rPr>
                        <a:t>UC Valdichiana senese</a:t>
                      </a:r>
                      <a:endParaRPr lang="it-IT" sz="1050" b="0">
                        <a:solidFill>
                          <a:schemeClr val="tx1"/>
                        </a:solidFill>
                        <a:effectLst/>
                        <a:latin typeface="Avenir Next LT Pro" panose="020B05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1013" marR="31013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Aft>
                          <a:spcPts val="300"/>
                        </a:spcAft>
                      </a:pPr>
                      <a:r>
                        <a:rPr lang="it-IT" sz="1050" b="0">
                          <a:solidFill>
                            <a:schemeClr val="tx1"/>
                          </a:solidFill>
                          <a:effectLst/>
                          <a:latin typeface="Avenir Next LT Pro" panose="020B0504020202020204" pitchFamily="34" charset="0"/>
                        </a:rPr>
                        <a:t>Saldo negativo </a:t>
                      </a:r>
                      <a:endParaRPr lang="it-IT" sz="1050" b="0">
                        <a:solidFill>
                          <a:schemeClr val="tx1"/>
                        </a:solidFill>
                        <a:effectLst/>
                        <a:latin typeface="Avenir Next LT Pro" panose="020B05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1013" marR="31013" marT="0" marB="0" anchor="ctr"/>
                </a:tc>
                <a:extLst>
                  <a:ext uri="{0D108BD9-81ED-4DB2-BD59-A6C34878D82A}">
                    <a16:rowId xmlns:a16="http://schemas.microsoft.com/office/drawing/2014/main" val="2660483020"/>
                  </a:ext>
                </a:extLst>
              </a:tr>
              <a:tr h="176810"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Aft>
                          <a:spcPts val="300"/>
                        </a:spcAft>
                      </a:pPr>
                      <a:r>
                        <a:rPr lang="it-IT" sz="1050" b="0">
                          <a:solidFill>
                            <a:schemeClr val="tx1"/>
                          </a:solidFill>
                          <a:effectLst/>
                          <a:latin typeface="Avenir Next LT Pro" panose="020B0504020202020204" pitchFamily="34" charset="0"/>
                        </a:rPr>
                        <a:t>UC Marca Occidentale</a:t>
                      </a:r>
                      <a:endParaRPr lang="it-IT" sz="1050" b="0">
                        <a:solidFill>
                          <a:schemeClr val="tx1"/>
                        </a:solidFill>
                        <a:effectLst/>
                        <a:latin typeface="Avenir Next LT Pro" panose="020B05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1013" marR="31013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Aft>
                          <a:spcPts val="300"/>
                        </a:spcAft>
                      </a:pPr>
                      <a:r>
                        <a:rPr lang="it-IT" sz="1050" b="0">
                          <a:solidFill>
                            <a:schemeClr val="tx1"/>
                          </a:solidFill>
                          <a:effectLst/>
                          <a:latin typeface="Avenir Next LT Pro" panose="020B0504020202020204" pitchFamily="34" charset="0"/>
                        </a:rPr>
                        <a:t>Saldo negativo (non possiedono beni)</a:t>
                      </a:r>
                      <a:endParaRPr lang="it-IT" sz="1050" b="0">
                        <a:solidFill>
                          <a:schemeClr val="tx1"/>
                        </a:solidFill>
                        <a:effectLst/>
                        <a:latin typeface="Avenir Next LT Pro" panose="020B05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1013" marR="31013" marT="0" marB="0" anchor="ctr"/>
                </a:tc>
                <a:extLst>
                  <a:ext uri="{0D108BD9-81ED-4DB2-BD59-A6C34878D82A}">
                    <a16:rowId xmlns:a16="http://schemas.microsoft.com/office/drawing/2014/main" val="1917282666"/>
                  </a:ext>
                </a:extLst>
              </a:tr>
              <a:tr h="176810"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Aft>
                          <a:spcPts val="300"/>
                        </a:spcAft>
                      </a:pPr>
                      <a:r>
                        <a:rPr lang="it-IT" sz="1050" b="0">
                          <a:solidFill>
                            <a:schemeClr val="tx1"/>
                          </a:solidFill>
                          <a:effectLst/>
                          <a:latin typeface="Avenir Next LT Pro" panose="020B0504020202020204" pitchFamily="34" charset="0"/>
                        </a:rPr>
                        <a:t>UC Terre e Fiumi</a:t>
                      </a:r>
                      <a:endParaRPr lang="it-IT" sz="1050" b="0">
                        <a:solidFill>
                          <a:schemeClr val="tx1"/>
                        </a:solidFill>
                        <a:effectLst/>
                        <a:latin typeface="Avenir Next LT Pro" panose="020B05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1013" marR="31013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Aft>
                          <a:spcPts val="300"/>
                        </a:spcAft>
                      </a:pPr>
                      <a:r>
                        <a:rPr lang="it-IT" sz="1050" b="0">
                          <a:solidFill>
                            <a:schemeClr val="tx1"/>
                          </a:solidFill>
                          <a:effectLst/>
                          <a:latin typeface="Avenir Next LT Pro" panose="020B0504020202020204" pitchFamily="34" charset="0"/>
                        </a:rPr>
                        <a:t>Saldo negativo (non possiedono beni)</a:t>
                      </a:r>
                      <a:endParaRPr lang="it-IT" sz="1050" b="0">
                        <a:solidFill>
                          <a:schemeClr val="tx1"/>
                        </a:solidFill>
                        <a:effectLst/>
                        <a:latin typeface="Avenir Next LT Pro" panose="020B05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1013" marR="31013" marT="0" marB="0" anchor="ctr"/>
                </a:tc>
                <a:extLst>
                  <a:ext uri="{0D108BD9-81ED-4DB2-BD59-A6C34878D82A}">
                    <a16:rowId xmlns:a16="http://schemas.microsoft.com/office/drawing/2014/main" val="560273690"/>
                  </a:ext>
                </a:extLst>
              </a:tr>
              <a:tr h="176810"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Aft>
                          <a:spcPts val="300"/>
                        </a:spcAft>
                      </a:pPr>
                      <a:r>
                        <a:rPr lang="it-IT" sz="1050" b="0">
                          <a:solidFill>
                            <a:schemeClr val="tx1"/>
                          </a:solidFill>
                          <a:effectLst/>
                          <a:latin typeface="Avenir Next LT Pro" panose="020B0504020202020204" pitchFamily="34" charset="0"/>
                        </a:rPr>
                        <a:t>UC Circondario Empolese  Valdelsa</a:t>
                      </a:r>
                      <a:endParaRPr lang="it-IT" sz="1050" b="0">
                        <a:solidFill>
                          <a:schemeClr val="tx1"/>
                        </a:solidFill>
                        <a:effectLst/>
                        <a:latin typeface="Avenir Next LT Pro" panose="020B05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1013" marR="31013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Aft>
                          <a:spcPts val="300"/>
                        </a:spcAft>
                      </a:pPr>
                      <a:r>
                        <a:rPr lang="it-IT" sz="1050" b="0">
                          <a:solidFill>
                            <a:schemeClr val="tx1"/>
                          </a:solidFill>
                          <a:effectLst/>
                          <a:latin typeface="Avenir Next LT Pro" panose="020B0504020202020204" pitchFamily="34" charset="0"/>
                        </a:rPr>
                        <a:t>Saldo negativo (non possiedono beni)</a:t>
                      </a:r>
                      <a:endParaRPr lang="it-IT" sz="1050" b="0">
                        <a:solidFill>
                          <a:schemeClr val="tx1"/>
                        </a:solidFill>
                        <a:effectLst/>
                        <a:latin typeface="Avenir Next LT Pro" panose="020B05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1013" marR="31013" marT="0" marB="0" anchor="ctr"/>
                </a:tc>
                <a:extLst>
                  <a:ext uri="{0D108BD9-81ED-4DB2-BD59-A6C34878D82A}">
                    <a16:rowId xmlns:a16="http://schemas.microsoft.com/office/drawing/2014/main" val="277495890"/>
                  </a:ext>
                </a:extLst>
              </a:tr>
              <a:tr h="176810"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Aft>
                          <a:spcPts val="300"/>
                        </a:spcAft>
                      </a:pPr>
                      <a:r>
                        <a:rPr lang="it-IT" sz="1050" b="0">
                          <a:solidFill>
                            <a:schemeClr val="tx1"/>
                          </a:solidFill>
                          <a:effectLst/>
                          <a:latin typeface="Avenir Next LT Pro" panose="020B0504020202020204" pitchFamily="34" charset="0"/>
                        </a:rPr>
                        <a:t>UC Bassa Reggiana</a:t>
                      </a:r>
                      <a:endParaRPr lang="it-IT" sz="1050" b="0">
                        <a:solidFill>
                          <a:schemeClr val="tx1"/>
                        </a:solidFill>
                        <a:effectLst/>
                        <a:latin typeface="Avenir Next LT Pro" panose="020B05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1013" marR="31013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Aft>
                          <a:spcPts val="300"/>
                        </a:spcAft>
                      </a:pPr>
                      <a:r>
                        <a:rPr lang="it-IT" sz="1050" b="0">
                          <a:solidFill>
                            <a:schemeClr val="tx1"/>
                          </a:solidFill>
                          <a:effectLst/>
                          <a:latin typeface="Avenir Next LT Pro" panose="020B0504020202020204" pitchFamily="34" charset="0"/>
                        </a:rPr>
                        <a:t>Saldo negativo (non possiedono beni)</a:t>
                      </a:r>
                      <a:endParaRPr lang="it-IT" sz="1050" b="0">
                        <a:solidFill>
                          <a:schemeClr val="tx1"/>
                        </a:solidFill>
                        <a:effectLst/>
                        <a:latin typeface="Avenir Next LT Pro" panose="020B05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1013" marR="31013" marT="0" marB="0" anchor="ctr"/>
                </a:tc>
                <a:extLst>
                  <a:ext uri="{0D108BD9-81ED-4DB2-BD59-A6C34878D82A}">
                    <a16:rowId xmlns:a16="http://schemas.microsoft.com/office/drawing/2014/main" val="1966607439"/>
                  </a:ext>
                </a:extLst>
              </a:tr>
              <a:tr h="176810"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Aft>
                          <a:spcPts val="300"/>
                        </a:spcAft>
                      </a:pPr>
                      <a:r>
                        <a:rPr lang="it-IT" sz="1050" b="0">
                          <a:solidFill>
                            <a:schemeClr val="tx1"/>
                          </a:solidFill>
                          <a:effectLst/>
                          <a:latin typeface="Avenir Next LT Pro" panose="020B0504020202020204" pitchFamily="34" charset="0"/>
                        </a:rPr>
                        <a:t>FC Camposampierese</a:t>
                      </a:r>
                      <a:endParaRPr lang="it-IT" sz="1050" b="0">
                        <a:solidFill>
                          <a:schemeClr val="tx1"/>
                        </a:solidFill>
                        <a:effectLst/>
                        <a:latin typeface="Avenir Next LT Pro" panose="020B05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1013" marR="31013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Aft>
                          <a:spcPts val="300"/>
                        </a:spcAft>
                      </a:pPr>
                      <a:r>
                        <a:rPr lang="it-IT" sz="1050" b="0">
                          <a:solidFill>
                            <a:schemeClr val="tx1"/>
                          </a:solidFill>
                          <a:effectLst/>
                          <a:latin typeface="Avenir Next LT Pro" panose="020B0504020202020204" pitchFamily="34" charset="0"/>
                        </a:rPr>
                        <a:t>Saldo negativo (non possiedono beni)</a:t>
                      </a:r>
                      <a:endParaRPr lang="it-IT" sz="1050" b="0">
                        <a:solidFill>
                          <a:schemeClr val="tx1"/>
                        </a:solidFill>
                        <a:effectLst/>
                        <a:latin typeface="Avenir Next LT Pro" panose="020B05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1013" marR="31013" marT="0" marB="0" anchor="ctr"/>
                </a:tc>
                <a:extLst>
                  <a:ext uri="{0D108BD9-81ED-4DB2-BD59-A6C34878D82A}">
                    <a16:rowId xmlns:a16="http://schemas.microsoft.com/office/drawing/2014/main" val="801107455"/>
                  </a:ext>
                </a:extLst>
              </a:tr>
              <a:tr h="176810"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Aft>
                          <a:spcPts val="300"/>
                        </a:spcAft>
                      </a:pPr>
                      <a:r>
                        <a:rPr lang="it-IT" sz="1050" b="0" dirty="0">
                          <a:solidFill>
                            <a:schemeClr val="tx1"/>
                          </a:solidFill>
                          <a:effectLst/>
                          <a:latin typeface="Avenir Next LT Pro" panose="020B0504020202020204" pitchFamily="34" charset="0"/>
                        </a:rPr>
                        <a:t>U Valle del Torbido</a:t>
                      </a:r>
                      <a:endParaRPr lang="it-IT" sz="1050" b="0" dirty="0">
                        <a:solidFill>
                          <a:schemeClr val="tx1"/>
                        </a:solidFill>
                        <a:effectLst/>
                        <a:latin typeface="Avenir Next LT Pro" panose="020B05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1013" marR="31013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Aft>
                          <a:spcPts val="300"/>
                        </a:spcAft>
                      </a:pPr>
                      <a:r>
                        <a:rPr lang="it-IT" sz="1050" b="0" dirty="0" err="1">
                          <a:solidFill>
                            <a:schemeClr val="tx1"/>
                          </a:solidFill>
                          <a:effectLst/>
                          <a:latin typeface="Avenir Next LT Pro" panose="020B0504020202020204" pitchFamily="34" charset="0"/>
                        </a:rPr>
                        <a:t>n.d.</a:t>
                      </a:r>
                      <a:endParaRPr lang="it-IT" sz="1050" b="0" dirty="0">
                        <a:solidFill>
                          <a:schemeClr val="tx1"/>
                        </a:solidFill>
                        <a:effectLst/>
                        <a:latin typeface="Avenir Next LT Pro" panose="020B05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1013" marR="31013" marT="0" marB="0" anchor="ctr"/>
                </a:tc>
                <a:extLst>
                  <a:ext uri="{0D108BD9-81ED-4DB2-BD59-A6C34878D82A}">
                    <a16:rowId xmlns:a16="http://schemas.microsoft.com/office/drawing/2014/main" val="1252659323"/>
                  </a:ext>
                </a:extLst>
              </a:tr>
            </a:tbl>
          </a:graphicData>
        </a:graphic>
      </p:graphicFrame>
      <p:sp>
        <p:nvSpPr>
          <p:cNvPr id="96" name="Google Shape;96;p2"/>
          <p:cNvSpPr txBox="1"/>
          <p:nvPr/>
        </p:nvSpPr>
        <p:spPr>
          <a:xfrm>
            <a:off x="0" y="98425"/>
            <a:ext cx="480060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Clr>
                <a:srgbClr val="0A51A1"/>
              </a:buClr>
              <a:buSzPts val="2800"/>
            </a:pPr>
            <a:r>
              <a:rPr lang="en-US" sz="2800" b="1" dirty="0">
                <a:solidFill>
                  <a:srgbClr val="C0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SALDO FITTI ATTIVI-PASSIVI</a:t>
            </a:r>
            <a:endParaRPr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8442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"/>
          <p:cNvSpPr txBox="1"/>
          <p:nvPr/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14</a:t>
            </a:fld>
            <a:endParaRPr/>
          </a:p>
        </p:txBody>
      </p:sp>
      <p:pic>
        <p:nvPicPr>
          <p:cNvPr id="10" name="Immagine 9" descr="Logo Atelier">
            <a:extLst>
              <a:ext uri="{FF2B5EF4-FFF2-40B4-BE49-F238E27FC236}">
                <a16:creationId xmlns:a16="http://schemas.microsoft.com/office/drawing/2014/main" id="{D6ABF034-A6E4-45AC-89DA-E558C156C4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0600" y="6420083"/>
            <a:ext cx="1371600" cy="301392"/>
          </a:xfrm>
          <a:prstGeom prst="rect">
            <a:avLst/>
          </a:prstGeom>
        </p:spPr>
      </p:pic>
      <p:pic>
        <p:nvPicPr>
          <p:cNvPr id="8" name="image15.png" descr="Screenshot L'Aquila">
            <a:extLst>
              <a:ext uri="{FF2B5EF4-FFF2-40B4-BE49-F238E27FC236}">
                <a16:creationId xmlns:a16="http://schemas.microsoft.com/office/drawing/2014/main" id="{61CA82C5-6FAB-15F0-DBF4-96DD5F6E1B1C}"/>
              </a:ext>
            </a:extLst>
          </p:cNvPr>
          <p:cNvPicPr/>
          <p:nvPr/>
        </p:nvPicPr>
        <p:blipFill>
          <a:blip r:embed="rId5"/>
          <a:srcRect/>
          <a:stretch>
            <a:fillRect/>
          </a:stretch>
        </p:blipFill>
        <p:spPr>
          <a:xfrm>
            <a:off x="1308846" y="851647"/>
            <a:ext cx="9861177" cy="5047992"/>
          </a:xfrm>
          <a:prstGeom prst="rect">
            <a:avLst/>
          </a:prstGeom>
          <a:ln/>
        </p:spPr>
      </p:pic>
      <p:sp>
        <p:nvSpPr>
          <p:cNvPr id="96" name="Google Shape;96;p2"/>
          <p:cNvSpPr txBox="1"/>
          <p:nvPr/>
        </p:nvSpPr>
        <p:spPr>
          <a:xfrm>
            <a:off x="148478" y="134449"/>
            <a:ext cx="4202112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Clr>
                <a:srgbClr val="0A51A1"/>
              </a:buClr>
              <a:buSzPts val="2800"/>
            </a:pPr>
            <a:r>
              <a:rPr lang="en-US" sz="2800" b="1" dirty="0">
                <a:solidFill>
                  <a:srgbClr val="C00000"/>
                </a:solidFill>
                <a:latin typeface="Titillium Web"/>
                <a:sym typeface="Titillium Web"/>
              </a:rPr>
              <a:t>SOCIETA’ PARTECIPATE</a:t>
            </a:r>
            <a:endParaRPr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54444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"/>
          <p:cNvSpPr txBox="1"/>
          <p:nvPr/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15</a:t>
            </a:fld>
            <a:endParaRPr/>
          </a:p>
        </p:txBody>
      </p:sp>
      <p:pic>
        <p:nvPicPr>
          <p:cNvPr id="10" name="Immagine 9" descr="Logo Atelier">
            <a:extLst>
              <a:ext uri="{FF2B5EF4-FFF2-40B4-BE49-F238E27FC236}">
                <a16:creationId xmlns:a16="http://schemas.microsoft.com/office/drawing/2014/main" id="{D6ABF034-A6E4-45AC-89DA-E558C156C4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0600" y="6420083"/>
            <a:ext cx="1371600" cy="301392"/>
          </a:xfrm>
          <a:prstGeom prst="rect">
            <a:avLst/>
          </a:prstGeom>
        </p:spPr>
      </p:pic>
      <p:pic>
        <p:nvPicPr>
          <p:cNvPr id="5" name="Immagine 4" descr="Screenshot Unione Valle del Savio">
            <a:extLst>
              <a:ext uri="{FF2B5EF4-FFF2-40B4-BE49-F238E27FC236}">
                <a16:creationId xmlns:a16="http://schemas.microsoft.com/office/drawing/2014/main" id="{593D9AB0-4D2E-9114-22E2-04308145B7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82189" y="748837"/>
            <a:ext cx="7876674" cy="5282994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83A4836A-A30B-2E64-0D99-2D88BF05BAD8}"/>
              </a:ext>
            </a:extLst>
          </p:cNvPr>
          <p:cNvSpPr txBox="1"/>
          <p:nvPr/>
        </p:nvSpPr>
        <p:spPr>
          <a:xfrm>
            <a:off x="595861" y="1492419"/>
            <a:ext cx="2626895" cy="71301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defRPr sz="1600" i="1" cap="small">
                <a:solidFill>
                  <a:srgbClr val="C00000"/>
                </a:solidFill>
                <a:latin typeface="Avenir Next LT Pro" panose="020B0504020202020204" pitchFamily="34" charset="0"/>
                <a:ea typeface="+mj-ea"/>
                <a:cs typeface="+mj-cs"/>
              </a:defRPr>
            </a:lvl1pPr>
          </a:lstStyle>
          <a:p>
            <a:r>
              <a:rPr lang="it-IT" dirty="0"/>
              <a:t>Esempio:</a:t>
            </a:r>
          </a:p>
          <a:p>
            <a:r>
              <a:rPr lang="it-IT" dirty="0"/>
              <a:t>Unione Valle del Savio</a:t>
            </a:r>
          </a:p>
        </p:txBody>
      </p:sp>
      <p:sp>
        <p:nvSpPr>
          <p:cNvPr id="96" name="Google Shape;96;p2"/>
          <p:cNvSpPr txBox="1"/>
          <p:nvPr/>
        </p:nvSpPr>
        <p:spPr>
          <a:xfrm>
            <a:off x="396387" y="98647"/>
            <a:ext cx="4202112" cy="523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Clr>
                <a:srgbClr val="0A51A1"/>
              </a:buClr>
              <a:buSzPts val="2800"/>
            </a:pPr>
            <a:r>
              <a:rPr lang="en-US" sz="2800" b="1" dirty="0">
                <a:solidFill>
                  <a:srgbClr val="C0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RRPCT</a:t>
            </a:r>
            <a:endParaRPr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28310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 descr="Logo Atelier">
            <a:extLst>
              <a:ext uri="{FF2B5EF4-FFF2-40B4-BE49-F238E27FC236}">
                <a16:creationId xmlns:a16="http://schemas.microsoft.com/office/drawing/2014/main" id="{A3891520-9C54-4A69-B924-262C8693E7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6357" y="6273871"/>
            <a:ext cx="1661639" cy="365125"/>
          </a:xfrm>
          <a:prstGeom prst="rect">
            <a:avLst/>
          </a:prstGeom>
        </p:spPr>
      </p:pic>
      <p:sp>
        <p:nvSpPr>
          <p:cNvPr id="100" name="Google Shape;100;p2"/>
          <p:cNvSpPr txBox="1"/>
          <p:nvPr/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16</a:t>
            </a:fld>
            <a:endParaRPr/>
          </a:p>
        </p:txBody>
      </p:sp>
      <p:pic>
        <p:nvPicPr>
          <p:cNvPr id="5" name="Immagine 4" descr="Screenshot Unione Reno Galliera">
            <a:extLst>
              <a:ext uri="{FF2B5EF4-FFF2-40B4-BE49-F238E27FC236}">
                <a16:creationId xmlns:a16="http://schemas.microsoft.com/office/drawing/2014/main" id="{3270456D-C1B2-2F55-F3F7-7806CE7F23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5476" y="1189729"/>
            <a:ext cx="4393010" cy="4564208"/>
          </a:xfrm>
          <a:prstGeom prst="rect">
            <a:avLst/>
          </a:prstGeom>
        </p:spPr>
      </p:pic>
      <p:pic>
        <p:nvPicPr>
          <p:cNvPr id="6" name="Immagine 5" descr="Immagine che contiene tavolo&#10;&#10;Descrizione generata automaticamente">
            <a:extLst>
              <a:ext uri="{FF2B5EF4-FFF2-40B4-BE49-F238E27FC236}">
                <a16:creationId xmlns:a16="http://schemas.microsoft.com/office/drawing/2014/main" id="{5C05687F-9BB5-42B8-2B40-784E7B4CA1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9390" y="1189729"/>
            <a:ext cx="4857135" cy="4680277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370C4296-B9A5-5291-758A-21C2AD15C1DB}"/>
              </a:ext>
            </a:extLst>
          </p:cNvPr>
          <p:cNvSpPr txBox="1"/>
          <p:nvPr/>
        </p:nvSpPr>
        <p:spPr>
          <a:xfrm>
            <a:off x="3016764" y="717229"/>
            <a:ext cx="910002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defRPr sz="1600" i="1" cap="small">
                <a:solidFill>
                  <a:srgbClr val="C00000"/>
                </a:solidFill>
                <a:latin typeface="Avenir Next LT Pro" panose="020B0504020202020204" pitchFamily="34" charset="0"/>
                <a:ea typeface="+mj-ea"/>
                <a:cs typeface="+mj-cs"/>
              </a:defRPr>
            </a:lvl1pPr>
          </a:lstStyle>
          <a:p>
            <a:r>
              <a:rPr lang="it-IT" dirty="0"/>
              <a:t>Esempio: Relazione della Performance - Unione Reno Galliera</a:t>
            </a:r>
          </a:p>
        </p:txBody>
      </p:sp>
      <p:sp>
        <p:nvSpPr>
          <p:cNvPr id="96" name="Google Shape;96;p2"/>
          <p:cNvSpPr txBox="1"/>
          <p:nvPr/>
        </p:nvSpPr>
        <p:spPr>
          <a:xfrm>
            <a:off x="238125" y="98425"/>
            <a:ext cx="4202112" cy="523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Clr>
                <a:srgbClr val="0A51A1"/>
              </a:buClr>
              <a:buSzPts val="2800"/>
            </a:pPr>
            <a:r>
              <a:rPr lang="en-US" sz="2800" b="1" dirty="0">
                <a:solidFill>
                  <a:srgbClr val="C0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PROCEDIMENTI E SERVIZI</a:t>
            </a:r>
            <a:endParaRPr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77408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"/>
          <p:cNvSpPr txBox="1"/>
          <p:nvPr/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17</a:t>
            </a:fld>
            <a:endParaRPr/>
          </a:p>
        </p:txBody>
      </p:sp>
      <p:pic>
        <p:nvPicPr>
          <p:cNvPr id="10" name="Immagine 9" descr="Tabella Unione di comuni montani appennino pistoiese servizio finanziario">
            <a:extLst>
              <a:ext uri="{FF2B5EF4-FFF2-40B4-BE49-F238E27FC236}">
                <a16:creationId xmlns:a16="http://schemas.microsoft.com/office/drawing/2014/main" id="{D6ABF034-A6E4-45AC-89DA-E558C156C4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0600" y="6420083"/>
            <a:ext cx="1371600" cy="301392"/>
          </a:xfrm>
          <a:prstGeom prst="rect">
            <a:avLst/>
          </a:prstGeom>
        </p:spPr>
      </p:pic>
      <p:pic>
        <p:nvPicPr>
          <p:cNvPr id="5" name="Immagine 4" descr="Immagine che contiene testo&#10;&#10;Descrizione generata automaticamente">
            <a:extLst>
              <a:ext uri="{FF2B5EF4-FFF2-40B4-BE49-F238E27FC236}">
                <a16:creationId xmlns:a16="http://schemas.microsoft.com/office/drawing/2014/main" id="{A4E5AE88-13D2-E61F-B6E9-2019EE0915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92301" y="896817"/>
            <a:ext cx="10028824" cy="5064368"/>
          </a:xfrm>
          <a:prstGeom prst="rect">
            <a:avLst/>
          </a:prstGeom>
          <a:noFill/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DA5109C6-55F6-92F6-8B7E-E68CA58CD664}"/>
              </a:ext>
            </a:extLst>
          </p:cNvPr>
          <p:cNvSpPr txBox="1"/>
          <p:nvPr/>
        </p:nvSpPr>
        <p:spPr>
          <a:xfrm>
            <a:off x="105508" y="896816"/>
            <a:ext cx="2914730" cy="108747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defRPr sz="1600" i="1" cap="small">
                <a:solidFill>
                  <a:srgbClr val="C00000"/>
                </a:solidFill>
                <a:latin typeface="Avenir Next LT Pro" panose="020B0504020202020204" pitchFamily="34" charset="0"/>
                <a:ea typeface="+mj-ea"/>
                <a:cs typeface="+mj-cs"/>
              </a:defRPr>
            </a:lvl1pPr>
          </a:lstStyle>
          <a:p>
            <a:r>
              <a:rPr lang="it-IT" dirty="0"/>
              <a:t>Esempio:</a:t>
            </a:r>
          </a:p>
          <a:p>
            <a:r>
              <a:rPr lang="it-IT" dirty="0"/>
              <a:t>Unione </a:t>
            </a:r>
          </a:p>
          <a:p>
            <a:r>
              <a:rPr lang="it-IT" dirty="0"/>
              <a:t>Appenino Pistoiese</a:t>
            </a:r>
          </a:p>
        </p:txBody>
      </p:sp>
      <p:sp>
        <p:nvSpPr>
          <p:cNvPr id="96" name="Google Shape;96;p2"/>
          <p:cNvSpPr txBox="1"/>
          <p:nvPr/>
        </p:nvSpPr>
        <p:spPr>
          <a:xfrm>
            <a:off x="105508" y="98425"/>
            <a:ext cx="4774223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Clr>
                <a:srgbClr val="0A51A1"/>
              </a:buClr>
              <a:buSzPts val="2800"/>
            </a:pPr>
            <a:r>
              <a:rPr lang="en-US" sz="2800" b="1" dirty="0">
                <a:solidFill>
                  <a:srgbClr val="C0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MONITORAGGIO DEI TEMPI</a:t>
            </a:r>
            <a:endParaRPr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75832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 descr="Logo Atelier">
            <a:extLst>
              <a:ext uri="{FF2B5EF4-FFF2-40B4-BE49-F238E27FC236}">
                <a16:creationId xmlns:a16="http://schemas.microsoft.com/office/drawing/2014/main" id="{A2168F67-EDAC-4F83-8959-ADF71F1FEA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6357" y="6273871"/>
            <a:ext cx="1661639" cy="365125"/>
          </a:xfrm>
          <a:prstGeom prst="rect">
            <a:avLst/>
          </a:prstGeom>
        </p:spPr>
      </p:pic>
      <p:sp>
        <p:nvSpPr>
          <p:cNvPr id="100" name="Google Shape;100;p2"/>
          <p:cNvSpPr txBox="1"/>
          <p:nvPr/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18</a:t>
            </a:fld>
            <a:endParaRPr/>
          </a:p>
        </p:txBody>
      </p:sp>
      <p:pic>
        <p:nvPicPr>
          <p:cNvPr id="5" name="image6.png" descr="Tabella comune di Prato">
            <a:extLst>
              <a:ext uri="{FF2B5EF4-FFF2-40B4-BE49-F238E27FC236}">
                <a16:creationId xmlns:a16="http://schemas.microsoft.com/office/drawing/2014/main" id="{59CFD923-B361-D433-4D86-97DFAC1A649C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91897" y="912190"/>
            <a:ext cx="6836823" cy="5033619"/>
          </a:xfrm>
          <a:prstGeom prst="rect">
            <a:avLst/>
          </a:prstGeom>
          <a:ln/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C72440B6-F30D-60D1-B360-42B6CEDC6661}"/>
              </a:ext>
            </a:extLst>
          </p:cNvPr>
          <p:cNvSpPr txBox="1"/>
          <p:nvPr/>
        </p:nvSpPr>
        <p:spPr>
          <a:xfrm>
            <a:off x="802913" y="1156166"/>
            <a:ext cx="609746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defRPr sz="1600" i="1" cap="small">
                <a:solidFill>
                  <a:srgbClr val="C00000"/>
                </a:solidFill>
                <a:latin typeface="Avenir Next LT Pro" panose="020B0504020202020204" pitchFamily="34" charset="0"/>
                <a:ea typeface="+mj-ea"/>
                <a:cs typeface="+mj-cs"/>
              </a:defRPr>
            </a:lvl1pPr>
          </a:lstStyle>
          <a:p>
            <a:r>
              <a:rPr lang="en-US" dirty="0" err="1"/>
              <a:t>Esempio</a:t>
            </a:r>
            <a:r>
              <a:rPr lang="en-US" dirty="0"/>
              <a:t>:</a:t>
            </a:r>
          </a:p>
          <a:p>
            <a:r>
              <a:rPr lang="en-US" dirty="0" err="1"/>
              <a:t>Comune</a:t>
            </a:r>
            <a:r>
              <a:rPr lang="en-US" dirty="0"/>
              <a:t> di Prato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2811757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 descr="Tabella Bologna">
            <a:extLst>
              <a:ext uri="{FF2B5EF4-FFF2-40B4-BE49-F238E27FC236}">
                <a16:creationId xmlns:a16="http://schemas.microsoft.com/office/drawing/2014/main" id="{D6ABF034-A6E4-45AC-89DA-E558C156C4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0600" y="6420083"/>
            <a:ext cx="1371600" cy="301392"/>
          </a:xfrm>
          <a:prstGeom prst="rect">
            <a:avLst/>
          </a:prstGeom>
        </p:spPr>
      </p:pic>
      <p:sp>
        <p:nvSpPr>
          <p:cNvPr id="100" name="Google Shape;100;p2"/>
          <p:cNvSpPr txBox="1"/>
          <p:nvPr/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19</a:t>
            </a:fld>
            <a:endParaRPr/>
          </a:p>
        </p:txBody>
      </p:sp>
      <p:pic>
        <p:nvPicPr>
          <p:cNvPr id="5" name="image31.png" descr="Tabella bologna">
            <a:extLst>
              <a:ext uri="{FF2B5EF4-FFF2-40B4-BE49-F238E27FC236}">
                <a16:creationId xmlns:a16="http://schemas.microsoft.com/office/drawing/2014/main" id="{63B54BD8-8065-FCDE-C254-861DC1F44AD3}"/>
              </a:ext>
            </a:extLst>
          </p:cNvPr>
          <p:cNvPicPr/>
          <p:nvPr/>
        </p:nvPicPr>
        <p:blipFill>
          <a:blip r:embed="rId5"/>
          <a:srcRect/>
          <a:stretch>
            <a:fillRect/>
          </a:stretch>
        </p:blipFill>
        <p:spPr>
          <a:xfrm>
            <a:off x="2871019" y="1027140"/>
            <a:ext cx="8878529" cy="4803720"/>
          </a:xfrm>
          <a:prstGeom prst="rect">
            <a:avLst/>
          </a:prstGeom>
          <a:ln/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E07327F8-2CC5-D075-D33D-104E4BDF624A}"/>
              </a:ext>
            </a:extLst>
          </p:cNvPr>
          <p:cNvSpPr txBox="1"/>
          <p:nvPr/>
        </p:nvSpPr>
        <p:spPr>
          <a:xfrm>
            <a:off x="173649" y="1156166"/>
            <a:ext cx="609746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defRPr sz="1600" i="1" cap="small">
                <a:solidFill>
                  <a:srgbClr val="C00000"/>
                </a:solidFill>
                <a:latin typeface="Avenir Next LT Pro" panose="020B0504020202020204" pitchFamily="34" charset="0"/>
                <a:ea typeface="+mj-ea"/>
                <a:cs typeface="+mj-cs"/>
              </a:defRPr>
            </a:lvl1pPr>
          </a:lstStyle>
          <a:p>
            <a:r>
              <a:rPr lang="en-US" dirty="0" err="1"/>
              <a:t>Esempio</a:t>
            </a:r>
            <a:r>
              <a:rPr lang="en-US" dirty="0"/>
              <a:t>:</a:t>
            </a:r>
          </a:p>
          <a:p>
            <a:r>
              <a:rPr lang="en-US" dirty="0" err="1"/>
              <a:t>Comune</a:t>
            </a:r>
            <a:r>
              <a:rPr lang="en-US" dirty="0"/>
              <a:t> di Bologna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8852032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 descr="Logo Atelier">
            <a:extLst>
              <a:ext uri="{FF2B5EF4-FFF2-40B4-BE49-F238E27FC236}">
                <a16:creationId xmlns:a16="http://schemas.microsoft.com/office/drawing/2014/main" id="{56E5AF6B-AB24-4709-AECE-521C5A2B2E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6357" y="6273871"/>
            <a:ext cx="1661639" cy="365125"/>
          </a:xfrm>
          <a:prstGeom prst="rect">
            <a:avLst/>
          </a:prstGeom>
        </p:spPr>
      </p:pic>
      <p:pic>
        <p:nvPicPr>
          <p:cNvPr id="8" name="Immagine 7" descr="Esempio screenshot dell'Unione Valmarecchia">
            <a:extLst>
              <a:ext uri="{FF2B5EF4-FFF2-40B4-BE49-F238E27FC236}">
                <a16:creationId xmlns:a16="http://schemas.microsoft.com/office/drawing/2014/main" id="{7D1A5E83-2280-1575-4CA6-21413B6E22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62452" y="1289392"/>
            <a:ext cx="3500284" cy="4794909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417B7E9F-892F-1F14-DFDB-673CBD64108A}"/>
              </a:ext>
            </a:extLst>
          </p:cNvPr>
          <p:cNvSpPr txBox="1"/>
          <p:nvPr/>
        </p:nvSpPr>
        <p:spPr>
          <a:xfrm>
            <a:off x="8062452" y="704617"/>
            <a:ext cx="609437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i="1" cap="small" dirty="0">
                <a:solidFill>
                  <a:srgbClr val="C00000"/>
                </a:solidFill>
                <a:latin typeface="Avenir Next LT Pro" panose="020B0504020202020204" pitchFamily="34" charset="0"/>
                <a:ea typeface="+mj-ea"/>
                <a:cs typeface="+mj-cs"/>
              </a:rPr>
              <a:t>Esempio: </a:t>
            </a:r>
          </a:p>
          <a:p>
            <a:r>
              <a:rPr lang="it-IT" sz="1600" i="1" cap="small" dirty="0">
                <a:solidFill>
                  <a:srgbClr val="C00000"/>
                </a:solidFill>
                <a:latin typeface="Avenir Next LT Pro" panose="020B0504020202020204" pitchFamily="34" charset="0"/>
                <a:ea typeface="+mj-ea"/>
                <a:cs typeface="+mj-cs"/>
              </a:rPr>
              <a:t>Unione Valmarecchia</a:t>
            </a:r>
            <a:endParaRPr lang="it-IT" sz="1600" i="1" dirty="0">
              <a:solidFill>
                <a:srgbClr val="C00000"/>
              </a:solidFill>
            </a:endParaRPr>
          </a:p>
        </p:txBody>
      </p:sp>
      <p:pic>
        <p:nvPicPr>
          <p:cNvPr id="9" name="Immagine 8" descr="Screenshot dei servizi associati">
            <a:extLst>
              <a:ext uri="{FF2B5EF4-FFF2-40B4-BE49-F238E27FC236}">
                <a16:creationId xmlns:a16="http://schemas.microsoft.com/office/drawing/2014/main" id="{C35B544C-48F3-33E9-0AD0-DC3DA6BBEC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7821" y="4299074"/>
            <a:ext cx="6007109" cy="1180966"/>
          </a:xfrm>
          <a:prstGeom prst="rect">
            <a:avLst/>
          </a:prstGeom>
        </p:spPr>
      </p:pic>
      <p:pic>
        <p:nvPicPr>
          <p:cNvPr id="12" name="Immagine 11" descr="Loghi dei comuni">
            <a:extLst>
              <a:ext uri="{FF2B5EF4-FFF2-40B4-BE49-F238E27FC236}">
                <a16:creationId xmlns:a16="http://schemas.microsoft.com/office/drawing/2014/main" id="{DA65B21E-2BF9-D2D6-84E5-14B0578428C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79803" y="2121060"/>
            <a:ext cx="3595242" cy="2004347"/>
          </a:xfrm>
          <a:prstGeom prst="rect">
            <a:avLst/>
          </a:prstGeom>
          <a:effectLst>
            <a:outerShdw blurRad="406400" dist="317500" dir="5400000" sx="89000" sy="89000" rotWithShape="0">
              <a:prstClr val="black">
                <a:alpha val="15000"/>
              </a:prstClr>
            </a:outerShdw>
          </a:effectLst>
        </p:spPr>
      </p:pic>
      <p:pic>
        <p:nvPicPr>
          <p:cNvPr id="7" name="Immagine 6" descr="Logo unione Comuni Valmarecchia">
            <a:extLst>
              <a:ext uri="{FF2B5EF4-FFF2-40B4-BE49-F238E27FC236}">
                <a16:creationId xmlns:a16="http://schemas.microsoft.com/office/drawing/2014/main" id="{3F5C27E9-6EC9-F418-DC37-CB8D7C6CAF2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1162" y="795967"/>
            <a:ext cx="5889307" cy="1325093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"/>
          <p:cNvSpPr txBox="1"/>
          <p:nvPr/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20</a:t>
            </a:fld>
            <a:endParaRPr/>
          </a:p>
        </p:txBody>
      </p:sp>
      <p:pic>
        <p:nvPicPr>
          <p:cNvPr id="10" name="Immagine 9" descr="Logo Atelier">
            <a:extLst>
              <a:ext uri="{FF2B5EF4-FFF2-40B4-BE49-F238E27FC236}">
                <a16:creationId xmlns:a16="http://schemas.microsoft.com/office/drawing/2014/main" id="{D6ABF034-A6E4-45AC-89DA-E558C156C4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0600" y="6420083"/>
            <a:ext cx="1371600" cy="301392"/>
          </a:xfrm>
          <a:prstGeom prst="rect">
            <a:avLst/>
          </a:prstGeom>
        </p:spPr>
      </p:pic>
      <p:graphicFrame>
        <p:nvGraphicFramePr>
          <p:cNvPr id="5" name="Tabella 4" descr="Tabella Napoli">
            <a:extLst>
              <a:ext uri="{FF2B5EF4-FFF2-40B4-BE49-F238E27FC236}">
                <a16:creationId xmlns:a16="http://schemas.microsoft.com/office/drawing/2014/main" id="{D89ABA9B-3B7F-6F49-CF23-C1ACEE7CD18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6883975"/>
              </p:ext>
            </p:extLst>
          </p:nvPr>
        </p:nvGraphicFramePr>
        <p:xfrm>
          <a:off x="2780354" y="714798"/>
          <a:ext cx="9087180" cy="5300034"/>
        </p:xfrm>
        <a:graphic>
          <a:graphicData uri="http://schemas.openxmlformats.org/drawingml/2006/table">
            <a:tbl>
              <a:tblPr firstRow="1"/>
              <a:tblGrid>
                <a:gridCol w="2923602">
                  <a:extLst>
                    <a:ext uri="{9D8B030D-6E8A-4147-A177-3AD203B41FA5}">
                      <a16:colId xmlns:a16="http://schemas.microsoft.com/office/drawing/2014/main" val="494883536"/>
                    </a:ext>
                  </a:extLst>
                </a:gridCol>
                <a:gridCol w="2366021">
                  <a:extLst>
                    <a:ext uri="{9D8B030D-6E8A-4147-A177-3AD203B41FA5}">
                      <a16:colId xmlns:a16="http://schemas.microsoft.com/office/drawing/2014/main" val="1423264096"/>
                    </a:ext>
                  </a:extLst>
                </a:gridCol>
                <a:gridCol w="695888">
                  <a:extLst>
                    <a:ext uri="{9D8B030D-6E8A-4147-A177-3AD203B41FA5}">
                      <a16:colId xmlns:a16="http://schemas.microsoft.com/office/drawing/2014/main" val="2382847680"/>
                    </a:ext>
                  </a:extLst>
                </a:gridCol>
                <a:gridCol w="556710">
                  <a:extLst>
                    <a:ext uri="{9D8B030D-6E8A-4147-A177-3AD203B41FA5}">
                      <a16:colId xmlns:a16="http://schemas.microsoft.com/office/drawing/2014/main" val="1621410697"/>
                    </a:ext>
                  </a:extLst>
                </a:gridCol>
                <a:gridCol w="616357">
                  <a:extLst>
                    <a:ext uri="{9D8B030D-6E8A-4147-A177-3AD203B41FA5}">
                      <a16:colId xmlns:a16="http://schemas.microsoft.com/office/drawing/2014/main" val="3970273724"/>
                    </a:ext>
                  </a:extLst>
                </a:gridCol>
                <a:gridCol w="516946">
                  <a:extLst>
                    <a:ext uri="{9D8B030D-6E8A-4147-A177-3AD203B41FA5}">
                      <a16:colId xmlns:a16="http://schemas.microsoft.com/office/drawing/2014/main" val="3664615427"/>
                    </a:ext>
                  </a:extLst>
                </a:gridCol>
                <a:gridCol w="487121">
                  <a:extLst>
                    <a:ext uri="{9D8B030D-6E8A-4147-A177-3AD203B41FA5}">
                      <a16:colId xmlns:a16="http://schemas.microsoft.com/office/drawing/2014/main" val="424950144"/>
                    </a:ext>
                  </a:extLst>
                </a:gridCol>
                <a:gridCol w="487121">
                  <a:extLst>
                    <a:ext uri="{9D8B030D-6E8A-4147-A177-3AD203B41FA5}">
                      <a16:colId xmlns:a16="http://schemas.microsoft.com/office/drawing/2014/main" val="1334303135"/>
                    </a:ext>
                  </a:extLst>
                </a:gridCol>
                <a:gridCol w="437414">
                  <a:extLst>
                    <a:ext uri="{9D8B030D-6E8A-4147-A177-3AD203B41FA5}">
                      <a16:colId xmlns:a16="http://schemas.microsoft.com/office/drawing/2014/main" val="1907630577"/>
                    </a:ext>
                  </a:extLst>
                </a:gridCol>
              </a:tblGrid>
              <a:tr h="137284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it-IT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DIREZIONE GENERALE - AREA ORGANIZZAZIONE E GESTIONE STRATEGICA</a:t>
                      </a:r>
                    </a:p>
                  </a:txBody>
                  <a:tcPr marL="7371" marR="7371" marT="737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71" marR="7371" marT="73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71" marR="7371" marT="73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71" marR="7371" marT="73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71" marR="7371" marT="73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71" marR="7371" marT="73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71" marR="7371" marT="73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71" marR="7371" marT="73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3454261"/>
                  </a:ext>
                </a:extLst>
              </a:tr>
              <a:tr h="137284">
                <a:tc>
                  <a:txBody>
                    <a:bodyPr/>
                    <a:lstStyle/>
                    <a:p>
                      <a:pPr algn="l" fontAlgn="ctr"/>
                      <a:r>
                        <a:rPr lang="it-IT" sz="11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Servizio Controllo di Gestione e Valutazione</a:t>
                      </a:r>
                    </a:p>
                  </a:txBody>
                  <a:tcPr marL="7371" marR="7371" marT="737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71" marR="7371" marT="73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71" marR="7371" marT="73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71" marR="7371" marT="73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71" marR="7371" marT="73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71" marR="7371" marT="73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71" marR="7371" marT="73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71" marR="7371" marT="73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71" marR="7371" marT="73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38998885"/>
                  </a:ext>
                </a:extLst>
              </a:tr>
              <a:tr h="268786">
                <a:tc>
                  <a:txBody>
                    <a:bodyPr/>
                    <a:lstStyle/>
                    <a:p>
                      <a:pPr algn="l" fontAlgn="ctr"/>
                      <a:r>
                        <a:rPr lang="it-IT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periodo di riferimento: 1 giugno - 31 dicembre 2020</a:t>
                      </a:r>
                    </a:p>
                  </a:txBody>
                  <a:tcPr marL="7371" marR="7371" marT="737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371" marR="7371" marT="73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371" marR="7371" marT="73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371" marR="7371" marT="73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371" marR="7371" marT="73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371" marR="7371" marT="73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371" marR="7371" marT="73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371" marR="7371" marT="73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371" marR="7371" marT="73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13078634"/>
                  </a:ext>
                </a:extLst>
              </a:tr>
              <a:tr h="663291">
                <a:tc rowSpan="2">
                  <a:txBody>
                    <a:bodyPr/>
                    <a:lstStyle/>
                    <a:p>
                      <a:pPr algn="l" fontAlgn="ctr"/>
                      <a:r>
                        <a:rPr lang="it-IT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Servizio/Area</a:t>
                      </a:r>
                    </a:p>
                  </a:txBody>
                  <a:tcPr marL="7371" marR="7371" marT="737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8A8C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it-IT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Prestazione</a:t>
                      </a:r>
                    </a:p>
                  </a:txBody>
                  <a:tcPr marL="7371" marR="7371" marT="737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8A8C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it-IT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N. istanze ricevute</a:t>
                      </a:r>
                    </a:p>
                  </a:txBody>
                  <a:tcPr marL="7371" marR="7371" marT="737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8A8C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it-IT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N. istanze concluse</a:t>
                      </a:r>
                    </a:p>
                  </a:txBody>
                  <a:tcPr marL="7371" marR="7371" marT="737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8A8C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it-IT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Tempo normativo previsto</a:t>
                      </a:r>
                    </a:p>
                  </a:txBody>
                  <a:tcPr marL="7371" marR="7371" marT="737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8A8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it-IT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Tempo comprensivo della sospensione istruttoria</a:t>
                      </a:r>
                    </a:p>
                  </a:txBody>
                  <a:tcPr marL="7371" marR="7371" marT="737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8A8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it-IT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Tempo al netto della sospensione istruttoria</a:t>
                      </a:r>
                    </a:p>
                  </a:txBody>
                  <a:tcPr marL="7371" marR="7371" marT="737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8A8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986201"/>
                  </a:ext>
                </a:extLst>
              </a:tr>
              <a:tr h="139858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max</a:t>
                      </a:r>
                    </a:p>
                  </a:txBody>
                  <a:tcPr marL="7371" marR="7371" marT="737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8A8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medio</a:t>
                      </a:r>
                    </a:p>
                  </a:txBody>
                  <a:tcPr marL="7371" marR="7371" marT="737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8A8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max</a:t>
                      </a:r>
                    </a:p>
                  </a:txBody>
                  <a:tcPr marL="7371" marR="7371" marT="737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8A8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medio</a:t>
                      </a:r>
                    </a:p>
                  </a:txBody>
                  <a:tcPr marL="7371" marR="7371" marT="737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8A8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4915221"/>
                  </a:ext>
                </a:extLst>
              </a:tr>
              <a:tr h="283318">
                <a:tc>
                  <a:txBody>
                    <a:bodyPr/>
                    <a:lstStyle/>
                    <a:p>
                      <a:pPr algn="l" fontAlgn="ctr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Servizio Trasporto Pubblico (ARVT1076) </a:t>
                      </a:r>
                    </a:p>
                  </a:txBody>
                  <a:tcPr marL="7371" marR="7371" marT="737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Accesso ztl e/o corsie preferenziali per taxi e noleggio con conducente</a:t>
                      </a:r>
                    </a:p>
                  </a:txBody>
                  <a:tcPr marL="7371" marR="7371" marT="737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314</a:t>
                      </a:r>
                    </a:p>
                  </a:txBody>
                  <a:tcPr marL="7371" marR="7371" marT="737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314</a:t>
                      </a:r>
                    </a:p>
                  </a:txBody>
                  <a:tcPr marL="7371" marR="7371" marT="737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 giorni</a:t>
                      </a:r>
                    </a:p>
                  </a:txBody>
                  <a:tcPr marL="7371" marR="7371" marT="737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</a:t>
                      </a:r>
                    </a:p>
                  </a:txBody>
                  <a:tcPr marL="7371" marR="7371" marT="737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371" marR="7371" marT="737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</a:t>
                      </a:r>
                    </a:p>
                  </a:txBody>
                  <a:tcPr marL="7371" marR="7371" marT="737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371" marR="7371" marT="737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08430776"/>
                  </a:ext>
                </a:extLst>
              </a:tr>
              <a:tr h="268786">
                <a:tc>
                  <a:txBody>
                    <a:bodyPr/>
                    <a:lstStyle/>
                    <a:p>
                      <a:pPr algn="l" fontAlgn="ctr"/>
                      <a:r>
                        <a:rPr lang="it-I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Servizio Beni Culturali (ARCT1111) </a:t>
                      </a:r>
                    </a:p>
                  </a:txBody>
                  <a:tcPr marL="7371" marR="7371" marT="737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Accettazione proposta di donazione di opere d'arte</a:t>
                      </a:r>
                    </a:p>
                  </a:txBody>
                  <a:tcPr marL="7371" marR="7371" marT="737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371" marR="7371" marT="737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371" marR="7371" marT="737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 giorni</a:t>
                      </a:r>
                    </a:p>
                  </a:txBody>
                  <a:tcPr marL="7371" marR="7371" marT="737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371" marR="7371" marT="737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371" marR="7371" marT="737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371" marR="7371" marT="737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371" marR="7371" marT="737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49910442"/>
                  </a:ext>
                </a:extLst>
              </a:tr>
              <a:tr h="400287">
                <a:tc>
                  <a:txBody>
                    <a:bodyPr/>
                    <a:lstStyle/>
                    <a:p>
                      <a:pPr algn="l" fontAlgn="ctr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Servizio Gestione Attività Territoriali (MU041542) </a:t>
                      </a:r>
                    </a:p>
                  </a:txBody>
                  <a:tcPr marL="7371" marR="7371" marT="737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Accoglienza semiresidenziale per minori: istruttoria ed invio dell'istanza agli uffici centrali</a:t>
                      </a:r>
                    </a:p>
                  </a:txBody>
                  <a:tcPr marL="7371" marR="7371" marT="737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371" marR="7371" marT="737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371" marR="7371" marT="737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 giorni</a:t>
                      </a:r>
                    </a:p>
                  </a:txBody>
                  <a:tcPr marL="7371" marR="7371" marT="737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371" marR="7371" marT="737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371" marR="7371" marT="737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371" marR="7371" marT="737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371" marR="7371" marT="737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3335850"/>
                  </a:ext>
                </a:extLst>
              </a:tr>
              <a:tr h="400287">
                <a:tc>
                  <a:txBody>
                    <a:bodyPr/>
                    <a:lstStyle/>
                    <a:p>
                      <a:pPr algn="l" fontAlgn="ctr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Servizio Gestione Attività Territoriali (MU051552) </a:t>
                      </a:r>
                    </a:p>
                  </a:txBody>
                  <a:tcPr marL="7371" marR="7371" marT="737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Accoglienza semiresidenziale per minori: istruttoria ed invio dell'istanza agli uffici centrali</a:t>
                      </a:r>
                    </a:p>
                  </a:txBody>
                  <a:tcPr marL="7371" marR="7371" marT="737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371" marR="7371" marT="737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371" marR="7371" marT="737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 giorni</a:t>
                      </a:r>
                    </a:p>
                  </a:txBody>
                  <a:tcPr marL="7371" marR="7371" marT="737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371" marR="7371" marT="737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371" marR="7371" marT="737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371" marR="7371" marT="737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371" marR="7371" marT="737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28307064"/>
                  </a:ext>
                </a:extLst>
              </a:tr>
              <a:tr h="268786">
                <a:tc>
                  <a:txBody>
                    <a:bodyPr/>
                    <a:lstStyle/>
                    <a:p>
                      <a:pPr algn="l" fontAlgn="ctr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Servizio Cerimoniale e Relazioni Internazionali (DPGA1025) </a:t>
                      </a:r>
                    </a:p>
                  </a:txBody>
                  <a:tcPr marL="7371" marR="7371" marT="737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Adesioni a comitati d'onore e concessione del patrocinio (istruttoria)</a:t>
                      </a:r>
                    </a:p>
                  </a:txBody>
                  <a:tcPr marL="7371" marR="7371" marT="737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132</a:t>
                      </a:r>
                    </a:p>
                  </a:txBody>
                  <a:tcPr marL="7371" marR="7371" marT="737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132</a:t>
                      </a:r>
                    </a:p>
                  </a:txBody>
                  <a:tcPr marL="7371" marR="7371" marT="737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 giorni</a:t>
                      </a:r>
                    </a:p>
                  </a:txBody>
                  <a:tcPr marL="7371" marR="7371" marT="737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7371" marR="7371" marT="737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371" marR="7371" marT="737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7371" marR="7371" marT="737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371" marR="7371" marT="737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09629005"/>
                  </a:ext>
                </a:extLst>
              </a:tr>
              <a:tr h="400287">
                <a:tc>
                  <a:txBody>
                    <a:bodyPr/>
                    <a:lstStyle/>
                    <a:p>
                      <a:pPr algn="l" fontAlgn="ctr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Servizio Servizi Demografici e Statistici (DPSG1019) </a:t>
                      </a:r>
                    </a:p>
                  </a:txBody>
                  <a:tcPr marL="7371" marR="7371" marT="737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Aggiornamento Albo Unico Comunale degli scrutatori dei seggi elettorali (domande entro il 30 novembre)</a:t>
                      </a:r>
                    </a:p>
                  </a:txBody>
                  <a:tcPr marL="7371" marR="7371" marT="737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910</a:t>
                      </a:r>
                    </a:p>
                  </a:txBody>
                  <a:tcPr marL="7371" marR="7371" marT="737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910</a:t>
                      </a:r>
                    </a:p>
                  </a:txBody>
                  <a:tcPr marL="7371" marR="7371" marT="737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 giorni</a:t>
                      </a:r>
                    </a:p>
                  </a:txBody>
                  <a:tcPr marL="7371" marR="7371" marT="737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n.d.</a:t>
                      </a:r>
                    </a:p>
                  </a:txBody>
                  <a:tcPr marL="7371" marR="7371" marT="737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n.d.</a:t>
                      </a:r>
                    </a:p>
                  </a:txBody>
                  <a:tcPr marL="7371" marR="7371" marT="737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n.d.</a:t>
                      </a:r>
                    </a:p>
                  </a:txBody>
                  <a:tcPr marL="7371" marR="7371" marT="737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n.d.</a:t>
                      </a:r>
                    </a:p>
                  </a:txBody>
                  <a:tcPr marL="7371" marR="7371" marT="737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87496050"/>
                  </a:ext>
                </a:extLst>
              </a:tr>
              <a:tr h="137284">
                <a:tc>
                  <a:txBody>
                    <a:bodyPr/>
                    <a:lstStyle/>
                    <a:p>
                      <a:pPr algn="l" fontAlgn="ctr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Servizio Programmazione Sociale (ARWE1122) </a:t>
                      </a:r>
                    </a:p>
                  </a:txBody>
                  <a:tcPr marL="7371" marR="7371" marT="737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Albo Comunale delle Cooperative di tipo B</a:t>
                      </a:r>
                    </a:p>
                  </a:txBody>
                  <a:tcPr marL="7371" marR="7371" marT="737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371" marR="7371" marT="737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371" marR="7371" marT="737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 giorni</a:t>
                      </a:r>
                    </a:p>
                  </a:txBody>
                  <a:tcPr marL="7371" marR="7371" marT="737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</a:t>
                      </a:r>
                    </a:p>
                  </a:txBody>
                  <a:tcPr marL="7371" marR="7371" marT="737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</a:t>
                      </a:r>
                    </a:p>
                  </a:txBody>
                  <a:tcPr marL="7371" marR="7371" marT="737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7371" marR="7371" marT="737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7371" marR="7371" marT="737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2646764"/>
                  </a:ext>
                </a:extLst>
              </a:tr>
              <a:tr h="268786">
                <a:tc>
                  <a:txBody>
                    <a:bodyPr/>
                    <a:lstStyle/>
                    <a:p>
                      <a:pPr algn="l" fontAlgn="ctr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Servizio Viabilità e Traffico (ARVT1075) </a:t>
                      </a:r>
                    </a:p>
                  </a:txBody>
                  <a:tcPr marL="7371" marR="7371" marT="737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Area di sosta personalizzata per cittadini diversamente abili</a:t>
                      </a:r>
                    </a:p>
                  </a:txBody>
                  <a:tcPr marL="7371" marR="7371" marT="737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301</a:t>
                      </a:r>
                    </a:p>
                  </a:txBody>
                  <a:tcPr marL="7371" marR="7371" marT="737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290</a:t>
                      </a:r>
                    </a:p>
                  </a:txBody>
                  <a:tcPr marL="7371" marR="7371" marT="737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 giorni</a:t>
                      </a:r>
                    </a:p>
                  </a:txBody>
                  <a:tcPr marL="7371" marR="7371" marT="737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n.d.</a:t>
                      </a:r>
                    </a:p>
                  </a:txBody>
                  <a:tcPr marL="7371" marR="7371" marT="737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n.d.</a:t>
                      </a:r>
                    </a:p>
                  </a:txBody>
                  <a:tcPr marL="7371" marR="7371" marT="737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n.d.</a:t>
                      </a:r>
                    </a:p>
                  </a:txBody>
                  <a:tcPr marL="7371" marR="7371" marT="737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n.d.</a:t>
                      </a:r>
                    </a:p>
                  </a:txBody>
                  <a:tcPr marL="7371" marR="7371" marT="737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25466173"/>
                  </a:ext>
                </a:extLst>
              </a:tr>
              <a:tr h="268786">
                <a:tc>
                  <a:txBody>
                    <a:bodyPr/>
                    <a:lstStyle/>
                    <a:p>
                      <a:pPr algn="l" fontAlgn="ctr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Servizio Sicurezza Abitativa (DPSC1046) </a:t>
                      </a:r>
                    </a:p>
                  </a:txBody>
                  <a:tcPr marL="7371" marR="7371" marT="737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Assegnazione del codice identificativo per attrazione di spettacolo viaggiante</a:t>
                      </a:r>
                    </a:p>
                  </a:txBody>
                  <a:tcPr marL="7371" marR="7371" marT="737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371" marR="7371" marT="737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371" marR="7371" marT="737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 giorni</a:t>
                      </a:r>
                    </a:p>
                  </a:txBody>
                  <a:tcPr marL="7371" marR="7371" marT="737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371" marR="7371" marT="737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371" marR="7371" marT="737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371" marR="7371" marT="737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371" marR="7371" marT="737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35405224"/>
                  </a:ext>
                </a:extLst>
              </a:tr>
            </a:tbl>
          </a:graphicData>
        </a:graphic>
      </p:graphicFrame>
      <p:sp>
        <p:nvSpPr>
          <p:cNvPr id="6" name="CasellaDiTesto 5">
            <a:extLst>
              <a:ext uri="{FF2B5EF4-FFF2-40B4-BE49-F238E27FC236}">
                <a16:creationId xmlns:a16="http://schemas.microsoft.com/office/drawing/2014/main" id="{E9C4ECB5-2C47-D2ED-540B-01AFA4058A3F}"/>
              </a:ext>
            </a:extLst>
          </p:cNvPr>
          <p:cNvSpPr txBox="1"/>
          <p:nvPr/>
        </p:nvSpPr>
        <p:spPr>
          <a:xfrm>
            <a:off x="459564" y="836997"/>
            <a:ext cx="60974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defRPr sz="1600" i="1" cap="small">
                <a:solidFill>
                  <a:srgbClr val="C00000"/>
                </a:solidFill>
                <a:latin typeface="Avenir Next LT Pro" panose="020B0504020202020204" pitchFamily="34" charset="0"/>
                <a:ea typeface="+mj-ea"/>
                <a:cs typeface="+mj-cs"/>
              </a:defRPr>
            </a:lvl1pPr>
          </a:lstStyle>
          <a:p>
            <a:r>
              <a:rPr lang="en-US" dirty="0" err="1"/>
              <a:t>Esempio</a:t>
            </a:r>
            <a:r>
              <a:rPr lang="en-US" dirty="0"/>
              <a:t>:</a:t>
            </a:r>
          </a:p>
          <a:p>
            <a:r>
              <a:rPr lang="en-US" dirty="0" err="1"/>
              <a:t>Comune</a:t>
            </a:r>
            <a:r>
              <a:rPr lang="en-US" dirty="0"/>
              <a:t> di Napoli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2721192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11" descr="Logo Atelier">
            <a:extLst>
              <a:ext uri="{FF2B5EF4-FFF2-40B4-BE49-F238E27FC236}">
                <a16:creationId xmlns:a16="http://schemas.microsoft.com/office/drawing/2014/main" id="{8C4D62F9-B2F6-457E-A46D-F07FC72A0B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6357" y="6273871"/>
            <a:ext cx="1661639" cy="365125"/>
          </a:xfrm>
          <a:prstGeom prst="rect">
            <a:avLst/>
          </a:prstGeom>
        </p:spPr>
      </p:pic>
      <p:sp>
        <p:nvSpPr>
          <p:cNvPr id="100" name="Google Shape;100;p2"/>
          <p:cNvSpPr txBox="1"/>
          <p:nvPr/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21</a:t>
            </a:fld>
            <a:endParaRPr/>
          </a:p>
        </p:txBody>
      </p:sp>
      <p:grpSp>
        <p:nvGrpSpPr>
          <p:cNvPr id="5" name="Gruppo 4" descr="Screenshot Unione dei comuni della vallemarecchia">
            <a:extLst>
              <a:ext uri="{FF2B5EF4-FFF2-40B4-BE49-F238E27FC236}">
                <a16:creationId xmlns:a16="http://schemas.microsoft.com/office/drawing/2014/main" id="{A8744D23-DE76-431E-7D35-A17EAE677293}"/>
              </a:ext>
            </a:extLst>
          </p:cNvPr>
          <p:cNvGrpSpPr>
            <a:grpSpLocks/>
          </p:cNvGrpSpPr>
          <p:nvPr/>
        </p:nvGrpSpPr>
        <p:grpSpPr bwMode="auto">
          <a:xfrm>
            <a:off x="3552093" y="1089601"/>
            <a:ext cx="6427650" cy="4327973"/>
            <a:chOff x="0" y="0"/>
            <a:chExt cx="6958" cy="4872"/>
          </a:xfrm>
        </p:grpSpPr>
        <p:pic>
          <p:nvPicPr>
            <p:cNvPr id="6" name="docshape21" descr="Graphical user interface, text, application  Description automatically generated">
              <a:extLst>
                <a:ext uri="{FF2B5EF4-FFF2-40B4-BE49-F238E27FC236}">
                  <a16:creationId xmlns:a16="http://schemas.microsoft.com/office/drawing/2014/main" id="{851E51CD-4639-2EA5-1DC4-8C726FA653B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900" cy="2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docshape22" descr="Graphical user interface, text, application, website  Description automatically generated">
              <a:extLst>
                <a:ext uri="{FF2B5EF4-FFF2-40B4-BE49-F238E27FC236}">
                  <a16:creationId xmlns:a16="http://schemas.microsoft.com/office/drawing/2014/main" id="{3066734F-447E-E38B-64B7-EE9A06DC4CA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198"/>
              <a:ext cx="6958" cy="26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6215D867-8B66-CCAE-21A2-7F71B7E6166B}"/>
              </a:ext>
            </a:extLst>
          </p:cNvPr>
          <p:cNvSpPr txBox="1"/>
          <p:nvPr/>
        </p:nvSpPr>
        <p:spPr>
          <a:xfrm>
            <a:off x="374915" y="1079770"/>
            <a:ext cx="609437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defRPr sz="1600" i="1" cap="small">
                <a:solidFill>
                  <a:srgbClr val="C00000"/>
                </a:solidFill>
                <a:latin typeface="Avenir Next LT Pro" panose="020B0504020202020204" pitchFamily="34" charset="0"/>
                <a:ea typeface="+mj-ea"/>
                <a:cs typeface="+mj-cs"/>
              </a:defRPr>
            </a:lvl1pPr>
          </a:lstStyle>
          <a:p>
            <a:r>
              <a:rPr lang="it-IT" dirty="0"/>
              <a:t>Esempio:</a:t>
            </a:r>
          </a:p>
          <a:p>
            <a:r>
              <a:rPr lang="it-IT" dirty="0"/>
              <a:t>Unione Valmarecchia</a:t>
            </a:r>
          </a:p>
        </p:txBody>
      </p:sp>
      <p:sp>
        <p:nvSpPr>
          <p:cNvPr id="96" name="Google Shape;96;p2"/>
          <p:cNvSpPr txBox="1"/>
          <p:nvPr/>
        </p:nvSpPr>
        <p:spPr>
          <a:xfrm>
            <a:off x="211748" y="36879"/>
            <a:ext cx="4202112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Clr>
                <a:srgbClr val="0A51A1"/>
              </a:buClr>
              <a:buSzPts val="2800"/>
            </a:pPr>
            <a:r>
              <a:rPr lang="en-US" sz="2800" b="1" dirty="0">
                <a:solidFill>
                  <a:srgbClr val="C00000"/>
                </a:solidFill>
                <a:latin typeface="Titillium Web"/>
                <a:sym typeface="Titillium Web"/>
              </a:rPr>
              <a:t>APPALTI – FILE XML</a:t>
            </a:r>
            <a:endParaRPr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91575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"/>
          <p:cNvSpPr txBox="1"/>
          <p:nvPr/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22</a:t>
            </a:fld>
            <a:endParaRPr/>
          </a:p>
        </p:txBody>
      </p:sp>
      <p:pic>
        <p:nvPicPr>
          <p:cNvPr id="9" name="Immagine 8" descr="Logo Atelier">
            <a:extLst>
              <a:ext uri="{FF2B5EF4-FFF2-40B4-BE49-F238E27FC236}">
                <a16:creationId xmlns:a16="http://schemas.microsoft.com/office/drawing/2014/main" id="{CFBF66D2-E809-486C-9935-622C966E83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6357" y="6273871"/>
            <a:ext cx="1661639" cy="365125"/>
          </a:xfrm>
          <a:prstGeom prst="rect">
            <a:avLst/>
          </a:prstGeom>
        </p:spPr>
      </p:pic>
      <p:pic>
        <p:nvPicPr>
          <p:cNvPr id="3073" name="image12.png" descr="Screenshot corte di conti">
            <a:extLst>
              <a:ext uri="{FF2B5EF4-FFF2-40B4-BE49-F238E27FC236}">
                <a16:creationId xmlns:a16="http://schemas.microsoft.com/office/drawing/2014/main" id="{D004494E-8A86-7832-65A4-9228D759FE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9839" y="1069142"/>
            <a:ext cx="7595691" cy="4066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C90B3BA0-1C3E-DD05-CE97-7741970BF8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8125" y="1069142"/>
            <a:ext cx="212750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altLang="it-IT" sz="1600" i="1" cap="small" dirty="0">
                <a:solidFill>
                  <a:srgbClr val="C00000"/>
                </a:solidFill>
                <a:latin typeface="Avenir Next LT Pro" panose="020B0504020202020204" pitchFamily="34" charset="0"/>
                <a:ea typeface="+mj-ea"/>
                <a:cs typeface="+mj-cs"/>
              </a:rPr>
              <a:t>Esempio: </a:t>
            </a:r>
          </a:p>
          <a:p>
            <a:r>
              <a:rPr lang="it-IT" altLang="it-IT" sz="1600" i="1" cap="small" dirty="0">
                <a:solidFill>
                  <a:srgbClr val="C00000"/>
                </a:solidFill>
                <a:latin typeface="Avenir Next LT Pro" panose="020B0504020202020204" pitchFamily="34" charset="0"/>
                <a:ea typeface="+mj-ea"/>
                <a:cs typeface="+mj-cs"/>
              </a:rPr>
              <a:t>Comune di VERONA</a:t>
            </a:r>
          </a:p>
          <a:p>
            <a:endParaRPr lang="it-IT" altLang="it-IT" sz="1600" i="1" cap="small" dirty="0">
              <a:solidFill>
                <a:srgbClr val="C00000"/>
              </a:solidFill>
              <a:latin typeface="Avenir Next LT Pro" panose="020B0504020202020204" pitchFamily="34" charset="0"/>
              <a:ea typeface="+mj-ea"/>
              <a:cs typeface="+mj-cs"/>
            </a:endParaRPr>
          </a:p>
        </p:txBody>
      </p:sp>
      <p:sp>
        <p:nvSpPr>
          <p:cNvPr id="96" name="Google Shape;96;p2"/>
          <p:cNvSpPr txBox="1"/>
          <p:nvPr/>
        </p:nvSpPr>
        <p:spPr>
          <a:xfrm>
            <a:off x="238125" y="98425"/>
            <a:ext cx="4202112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Clr>
                <a:srgbClr val="0A51A1"/>
              </a:buClr>
              <a:buSzPts val="2800"/>
            </a:pPr>
            <a:r>
              <a:rPr lang="en-US" sz="2800" b="1" dirty="0">
                <a:solidFill>
                  <a:srgbClr val="C00000"/>
                </a:solidFill>
                <a:latin typeface="Titillium Web"/>
                <a:sym typeface="Titillium Web"/>
              </a:rPr>
              <a:t>CORTE DEI CONTI </a:t>
            </a:r>
            <a:endParaRPr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77220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"/>
          <p:cNvSpPr txBox="1"/>
          <p:nvPr/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23</a:t>
            </a:fld>
            <a:endParaRPr/>
          </a:p>
        </p:txBody>
      </p:sp>
      <p:pic>
        <p:nvPicPr>
          <p:cNvPr id="10" name="Immagine 9" descr="Logo Atelier">
            <a:extLst>
              <a:ext uri="{FF2B5EF4-FFF2-40B4-BE49-F238E27FC236}">
                <a16:creationId xmlns:a16="http://schemas.microsoft.com/office/drawing/2014/main" id="{D6ABF034-A6E4-45AC-89DA-E558C156C4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0600" y="6420083"/>
            <a:ext cx="1371600" cy="301392"/>
          </a:xfrm>
          <a:prstGeom prst="rect">
            <a:avLst/>
          </a:prstGeom>
        </p:spPr>
      </p:pic>
      <p:pic>
        <p:nvPicPr>
          <p:cNvPr id="6" name="image24.png" descr="Screenshot Lecce">
            <a:extLst>
              <a:ext uri="{FF2B5EF4-FFF2-40B4-BE49-F238E27FC236}">
                <a16:creationId xmlns:a16="http://schemas.microsoft.com/office/drawing/2014/main" id="{A9463D28-ABE9-4A86-8672-9288161CAFF1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64069" y="1125493"/>
            <a:ext cx="8478423" cy="4897237"/>
          </a:xfrm>
          <a:prstGeom prst="rect">
            <a:avLst/>
          </a:prstGeom>
          <a:ln/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2C7CA7F9-A038-5E64-56C0-5D62B9DA60FA}"/>
              </a:ext>
            </a:extLst>
          </p:cNvPr>
          <p:cNvSpPr txBox="1"/>
          <p:nvPr/>
        </p:nvSpPr>
        <p:spPr>
          <a:xfrm>
            <a:off x="238125" y="1125493"/>
            <a:ext cx="60974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1600" i="1" cap="small">
                <a:solidFill>
                  <a:srgbClr val="C00000"/>
                </a:solidFill>
                <a:latin typeface="Avenir Next LT Pro" panose="020B0504020202020204" pitchFamily="34" charset="0"/>
                <a:ea typeface="+mj-ea"/>
                <a:cs typeface="+mj-cs"/>
              </a:defRPr>
            </a:lvl1pPr>
          </a:lstStyle>
          <a:p>
            <a:r>
              <a:rPr lang="it-IT" altLang="it-IT" dirty="0"/>
              <a:t>Esempio:</a:t>
            </a:r>
          </a:p>
          <a:p>
            <a:r>
              <a:rPr lang="it-IT" altLang="it-IT" dirty="0"/>
              <a:t>Comune di Lecce</a:t>
            </a:r>
          </a:p>
        </p:txBody>
      </p:sp>
      <p:sp>
        <p:nvSpPr>
          <p:cNvPr id="96" name="Google Shape;96;p2"/>
          <p:cNvSpPr txBox="1"/>
          <p:nvPr/>
        </p:nvSpPr>
        <p:spPr>
          <a:xfrm>
            <a:off x="238125" y="98425"/>
            <a:ext cx="4202112" cy="523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Clr>
                <a:srgbClr val="0A51A1"/>
              </a:buClr>
              <a:buSzPts val="2800"/>
            </a:pPr>
            <a:r>
              <a:rPr lang="en-US" sz="2800" b="1" dirty="0">
                <a:solidFill>
                  <a:srgbClr val="C0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SERVIZI ONLINE</a:t>
            </a:r>
            <a:endParaRPr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68666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"/>
          <p:cNvSpPr txBox="1"/>
          <p:nvPr/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24</a:t>
            </a:fld>
            <a:endParaRPr/>
          </a:p>
        </p:txBody>
      </p:sp>
      <p:pic>
        <p:nvPicPr>
          <p:cNvPr id="9" name="Immagine 8" descr="Logo Atelier">
            <a:extLst>
              <a:ext uri="{FF2B5EF4-FFF2-40B4-BE49-F238E27FC236}">
                <a16:creationId xmlns:a16="http://schemas.microsoft.com/office/drawing/2014/main" id="{9DC90A18-EC51-4071-BCBE-FCA641932D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6357" y="6273871"/>
            <a:ext cx="1661639" cy="365125"/>
          </a:xfrm>
          <a:prstGeom prst="rect">
            <a:avLst/>
          </a:prstGeom>
        </p:spPr>
      </p:pic>
      <p:pic>
        <p:nvPicPr>
          <p:cNvPr id="5" name="image26.png" descr="Screenshot Roma">
            <a:extLst>
              <a:ext uri="{FF2B5EF4-FFF2-40B4-BE49-F238E27FC236}">
                <a16:creationId xmlns:a16="http://schemas.microsoft.com/office/drawing/2014/main" id="{801486B6-2F9A-8203-4C8D-6C91683EE1E2}"/>
              </a:ext>
            </a:extLst>
          </p:cNvPr>
          <p:cNvPicPr/>
          <p:nvPr/>
        </p:nvPicPr>
        <p:blipFill>
          <a:blip r:embed="rId5"/>
          <a:srcRect/>
          <a:stretch>
            <a:fillRect/>
          </a:stretch>
        </p:blipFill>
        <p:spPr>
          <a:xfrm>
            <a:off x="6325427" y="3067476"/>
            <a:ext cx="5640462" cy="2664732"/>
          </a:xfrm>
          <a:prstGeom prst="rect">
            <a:avLst/>
          </a:prstGeom>
          <a:ln/>
        </p:spPr>
      </p:pic>
      <p:pic>
        <p:nvPicPr>
          <p:cNvPr id="6" name="image2.png" descr="Screenshot Milano">
            <a:extLst>
              <a:ext uri="{FF2B5EF4-FFF2-40B4-BE49-F238E27FC236}">
                <a16:creationId xmlns:a16="http://schemas.microsoft.com/office/drawing/2014/main" id="{36F6C89F-AA09-DF34-990F-942A86CCCAE7}"/>
              </a:ext>
            </a:extLst>
          </p:cNvPr>
          <p:cNvPicPr/>
          <p:nvPr/>
        </p:nvPicPr>
        <p:blipFill>
          <a:blip r:embed="rId6"/>
          <a:srcRect/>
          <a:stretch>
            <a:fillRect/>
          </a:stretch>
        </p:blipFill>
        <p:spPr>
          <a:xfrm>
            <a:off x="107640" y="823929"/>
            <a:ext cx="5888990" cy="3378200"/>
          </a:xfrm>
          <a:prstGeom prst="rect">
            <a:avLst/>
          </a:prstGeom>
          <a:ln/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46075C6D-288D-EC67-CE48-0E335E577DD2}"/>
              </a:ext>
            </a:extLst>
          </p:cNvPr>
          <p:cNvSpPr txBox="1"/>
          <p:nvPr/>
        </p:nvSpPr>
        <p:spPr>
          <a:xfrm>
            <a:off x="6463079" y="1609070"/>
            <a:ext cx="60974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defRPr sz="1600" i="1" cap="small">
                <a:solidFill>
                  <a:srgbClr val="C00000"/>
                </a:solidFill>
                <a:latin typeface="Avenir Next LT Pro" panose="020B0504020202020204" pitchFamily="34" charset="0"/>
                <a:ea typeface="+mj-ea"/>
                <a:cs typeface="+mj-cs"/>
              </a:defRPr>
            </a:lvl1pPr>
          </a:lstStyle>
          <a:p>
            <a:r>
              <a:rPr lang="it-IT" altLang="it-IT" dirty="0"/>
              <a:t>Esempi:</a:t>
            </a:r>
          </a:p>
          <a:p>
            <a:r>
              <a:rPr lang="it-IT" altLang="it-IT" dirty="0"/>
              <a:t>Comune di Milano e di Roma</a:t>
            </a:r>
          </a:p>
        </p:txBody>
      </p:sp>
      <p:sp>
        <p:nvSpPr>
          <p:cNvPr id="96" name="Google Shape;96;p2"/>
          <p:cNvSpPr txBox="1"/>
          <p:nvPr/>
        </p:nvSpPr>
        <p:spPr>
          <a:xfrm>
            <a:off x="94518" y="132216"/>
            <a:ext cx="4202112" cy="523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Clr>
                <a:srgbClr val="0A51A1"/>
              </a:buClr>
              <a:buSzPts val="2800"/>
            </a:pPr>
            <a:r>
              <a:rPr lang="en-US" sz="2800" b="1" cap="all" dirty="0" err="1">
                <a:solidFill>
                  <a:srgbClr val="C0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Partecipazione</a:t>
            </a:r>
            <a:r>
              <a:rPr lang="en-US" sz="2800" b="1" cap="all" dirty="0">
                <a:solidFill>
                  <a:srgbClr val="C0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 </a:t>
            </a:r>
            <a:r>
              <a:rPr lang="en-US" sz="2800" b="1" cap="all" dirty="0" err="1">
                <a:solidFill>
                  <a:srgbClr val="C0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civica</a:t>
            </a:r>
            <a:endParaRPr cap="all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44158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 descr="Logo Atelier">
            <a:extLst>
              <a:ext uri="{FF2B5EF4-FFF2-40B4-BE49-F238E27FC236}">
                <a16:creationId xmlns:a16="http://schemas.microsoft.com/office/drawing/2014/main" id="{2E2E76DB-7BB6-42BA-AB4A-B18AC50329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6357" y="6273871"/>
            <a:ext cx="1661639" cy="365125"/>
          </a:xfrm>
          <a:prstGeom prst="rect">
            <a:avLst/>
          </a:prstGeom>
        </p:spPr>
      </p:pic>
      <p:sp>
        <p:nvSpPr>
          <p:cNvPr id="100" name="Google Shape;100;p2"/>
          <p:cNvSpPr txBox="1"/>
          <p:nvPr/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25</a:t>
            </a:fld>
            <a:endParaRPr/>
          </a:p>
        </p:txBody>
      </p:sp>
      <p:pic>
        <p:nvPicPr>
          <p:cNvPr id="4097" name="image43.png" descr="Screenshot Milano">
            <a:extLst>
              <a:ext uri="{FF2B5EF4-FFF2-40B4-BE49-F238E27FC236}">
                <a16:creationId xmlns:a16="http://schemas.microsoft.com/office/drawing/2014/main" id="{D54D8ED8-A15E-E440-A78F-D86CE96A90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3948" y="3463158"/>
            <a:ext cx="4938252" cy="2372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image23.png" descr="Screenshot Milano">
            <a:extLst>
              <a:ext uri="{FF2B5EF4-FFF2-40B4-BE49-F238E27FC236}">
                <a16:creationId xmlns:a16="http://schemas.microsoft.com/office/drawing/2014/main" id="{684258F1-7C96-FAC0-5458-13D851CEC6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2997" y="830489"/>
            <a:ext cx="5551233" cy="2372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9B2B86CB-E4D0-3D6D-B973-D5F0BCB0E898}"/>
              </a:ext>
            </a:extLst>
          </p:cNvPr>
          <p:cNvSpPr txBox="1"/>
          <p:nvPr/>
        </p:nvSpPr>
        <p:spPr>
          <a:xfrm>
            <a:off x="1294526" y="1110291"/>
            <a:ext cx="609746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defRPr sz="1600" i="1" cap="small">
                <a:solidFill>
                  <a:srgbClr val="C00000"/>
                </a:solidFill>
                <a:latin typeface="Avenir Next LT Pro" panose="020B0504020202020204" pitchFamily="34" charset="0"/>
                <a:ea typeface="+mj-ea"/>
                <a:cs typeface="+mj-cs"/>
              </a:defRPr>
            </a:lvl1pPr>
          </a:lstStyle>
          <a:p>
            <a:r>
              <a:rPr lang="en-US" dirty="0" err="1"/>
              <a:t>Esempio</a:t>
            </a:r>
            <a:r>
              <a:rPr lang="en-US" dirty="0"/>
              <a:t>:</a:t>
            </a:r>
          </a:p>
          <a:p>
            <a:r>
              <a:rPr lang="en-US" dirty="0" err="1"/>
              <a:t>Comune</a:t>
            </a:r>
            <a:r>
              <a:rPr lang="en-US" dirty="0"/>
              <a:t> di Milano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6932509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"/>
          <p:cNvSpPr txBox="1"/>
          <p:nvPr/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26</a:t>
            </a:fld>
            <a:endParaRPr/>
          </a:p>
        </p:txBody>
      </p:sp>
      <p:pic>
        <p:nvPicPr>
          <p:cNvPr id="5" name="image42.png" descr="Screenshot Genova">
            <a:extLst>
              <a:ext uri="{FF2B5EF4-FFF2-40B4-BE49-F238E27FC236}">
                <a16:creationId xmlns:a16="http://schemas.microsoft.com/office/drawing/2014/main" id="{5FF1A857-140C-0D97-549F-BCFFB7A43F9B}"/>
              </a:ext>
            </a:extLst>
          </p:cNvPr>
          <p:cNvPicPr/>
          <p:nvPr/>
        </p:nvPicPr>
        <p:blipFill>
          <a:blip r:embed="rId4"/>
          <a:srcRect/>
          <a:stretch>
            <a:fillRect/>
          </a:stretch>
        </p:blipFill>
        <p:spPr>
          <a:xfrm>
            <a:off x="3726426" y="919017"/>
            <a:ext cx="6576625" cy="4832855"/>
          </a:xfrm>
          <a:prstGeom prst="rect">
            <a:avLst/>
          </a:prstGeom>
          <a:ln/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05ABDD74-3700-3440-B6EC-439C3D2F6A93}"/>
              </a:ext>
            </a:extLst>
          </p:cNvPr>
          <p:cNvSpPr txBox="1"/>
          <p:nvPr/>
        </p:nvSpPr>
        <p:spPr>
          <a:xfrm>
            <a:off x="120895" y="1314427"/>
            <a:ext cx="60974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defRPr sz="1600" i="1" cap="small">
                <a:solidFill>
                  <a:srgbClr val="C00000"/>
                </a:solidFill>
                <a:latin typeface="Avenir Next LT Pro" panose="020B0504020202020204" pitchFamily="34" charset="0"/>
                <a:ea typeface="+mj-ea"/>
                <a:cs typeface="+mj-cs"/>
              </a:defRPr>
            </a:lvl1pPr>
          </a:lstStyle>
          <a:p>
            <a:r>
              <a:rPr lang="en-US" dirty="0" err="1"/>
              <a:t>Esempio</a:t>
            </a:r>
            <a:r>
              <a:rPr lang="en-US" dirty="0"/>
              <a:t>:</a:t>
            </a:r>
          </a:p>
          <a:p>
            <a:r>
              <a:rPr lang="en-US" dirty="0" err="1"/>
              <a:t>Comune</a:t>
            </a:r>
            <a:r>
              <a:rPr lang="en-US" dirty="0"/>
              <a:t> di Genova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2710855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"/>
          <p:cNvSpPr txBox="1"/>
          <p:nvPr/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27</a:t>
            </a:fld>
            <a:endParaRPr/>
          </a:p>
        </p:txBody>
      </p:sp>
      <p:pic>
        <p:nvPicPr>
          <p:cNvPr id="10" name="Immagine 9" descr="Logo Atelier">
            <a:extLst>
              <a:ext uri="{FF2B5EF4-FFF2-40B4-BE49-F238E27FC236}">
                <a16:creationId xmlns:a16="http://schemas.microsoft.com/office/drawing/2014/main" id="{D6ABF034-A6E4-45AC-89DA-E558C156C4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0600" y="6420083"/>
            <a:ext cx="1371600" cy="301392"/>
          </a:xfrm>
          <a:prstGeom prst="rect">
            <a:avLst/>
          </a:prstGeom>
        </p:spPr>
      </p:pic>
      <p:pic>
        <p:nvPicPr>
          <p:cNvPr id="8" name="image51.png" descr="Screenshot Parma">
            <a:extLst>
              <a:ext uri="{FF2B5EF4-FFF2-40B4-BE49-F238E27FC236}">
                <a16:creationId xmlns:a16="http://schemas.microsoft.com/office/drawing/2014/main" id="{C5A1BDB1-7167-18AE-1734-4AA57A634373}"/>
              </a:ext>
            </a:extLst>
          </p:cNvPr>
          <p:cNvPicPr/>
          <p:nvPr/>
        </p:nvPicPr>
        <p:blipFill>
          <a:blip r:embed="rId5"/>
          <a:srcRect/>
          <a:stretch>
            <a:fillRect/>
          </a:stretch>
        </p:blipFill>
        <p:spPr>
          <a:xfrm>
            <a:off x="5974080" y="1722239"/>
            <a:ext cx="6071382" cy="4290685"/>
          </a:xfrm>
          <a:prstGeom prst="rect">
            <a:avLst/>
          </a:prstGeom>
          <a:ln/>
        </p:spPr>
      </p:pic>
      <p:pic>
        <p:nvPicPr>
          <p:cNvPr id="5" name="image48.png" descr="Screenshot Parma">
            <a:extLst>
              <a:ext uri="{FF2B5EF4-FFF2-40B4-BE49-F238E27FC236}">
                <a16:creationId xmlns:a16="http://schemas.microsoft.com/office/drawing/2014/main" id="{3DD40E47-BD78-49B4-A0D1-1315E4F45E64}"/>
              </a:ext>
            </a:extLst>
          </p:cNvPr>
          <p:cNvPicPr/>
          <p:nvPr/>
        </p:nvPicPr>
        <p:blipFill>
          <a:blip r:embed="rId6"/>
          <a:srcRect/>
          <a:stretch>
            <a:fillRect/>
          </a:stretch>
        </p:blipFill>
        <p:spPr>
          <a:xfrm>
            <a:off x="146539" y="1722239"/>
            <a:ext cx="5827542" cy="4290685"/>
          </a:xfrm>
          <a:prstGeom prst="rect">
            <a:avLst/>
          </a:prstGeom>
          <a:ln/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11670D98-632B-A00A-4F94-3C074F0083BE}"/>
              </a:ext>
            </a:extLst>
          </p:cNvPr>
          <p:cNvSpPr txBox="1"/>
          <p:nvPr/>
        </p:nvSpPr>
        <p:spPr>
          <a:xfrm>
            <a:off x="238125" y="845076"/>
            <a:ext cx="609746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defRPr sz="1600" i="1" cap="small">
                <a:solidFill>
                  <a:srgbClr val="C00000"/>
                </a:solidFill>
                <a:latin typeface="Avenir Next LT Pro" panose="020B0504020202020204" pitchFamily="34" charset="0"/>
                <a:ea typeface="+mj-ea"/>
                <a:cs typeface="+mj-cs"/>
              </a:defRPr>
            </a:lvl1pPr>
          </a:lstStyle>
          <a:p>
            <a:r>
              <a:rPr lang="en-US"/>
              <a:t>Esempio: Comune di </a:t>
            </a:r>
            <a:r>
              <a:rPr lang="en-US" dirty="0"/>
              <a:t>Parma</a:t>
            </a:r>
            <a:endParaRPr lang="it-IT" dirty="0"/>
          </a:p>
        </p:txBody>
      </p:sp>
      <p:sp>
        <p:nvSpPr>
          <p:cNvPr id="96" name="Google Shape;96;p2"/>
          <p:cNvSpPr txBox="1"/>
          <p:nvPr/>
        </p:nvSpPr>
        <p:spPr>
          <a:xfrm>
            <a:off x="71578" y="151672"/>
            <a:ext cx="4202112" cy="523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Clr>
                <a:srgbClr val="0A51A1"/>
              </a:buClr>
              <a:buSzPts val="2800"/>
            </a:pPr>
            <a:r>
              <a:rPr lang="en-US" sz="2800" b="1" dirty="0">
                <a:solidFill>
                  <a:srgbClr val="C0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RIGENERAZIONE URBANA</a:t>
            </a:r>
            <a:endParaRPr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747941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 descr="Logo Atelier">
            <a:extLst>
              <a:ext uri="{FF2B5EF4-FFF2-40B4-BE49-F238E27FC236}">
                <a16:creationId xmlns:a16="http://schemas.microsoft.com/office/drawing/2014/main" id="{D9251BFD-5F7E-4EC2-8D9A-10C5AA621B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6357" y="6273871"/>
            <a:ext cx="1661639" cy="365125"/>
          </a:xfrm>
          <a:prstGeom prst="rect">
            <a:avLst/>
          </a:prstGeom>
        </p:spPr>
      </p:pic>
      <p:sp>
        <p:nvSpPr>
          <p:cNvPr id="100" name="Google Shape;100;p2"/>
          <p:cNvSpPr txBox="1"/>
          <p:nvPr/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28</a:t>
            </a:fld>
            <a:endParaRPr/>
          </a:p>
        </p:txBody>
      </p:sp>
      <p:pic>
        <p:nvPicPr>
          <p:cNvPr id="5121" name="image41.png" descr="Screenshot Bari">
            <a:extLst>
              <a:ext uri="{FF2B5EF4-FFF2-40B4-BE49-F238E27FC236}">
                <a16:creationId xmlns:a16="http://schemas.microsoft.com/office/drawing/2014/main" id="{663F794B-89FC-0AAE-0F30-7850135FF9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7763" y="3303640"/>
            <a:ext cx="6761744" cy="2600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image36.png" descr="Screenshot Bari">
            <a:extLst>
              <a:ext uri="{FF2B5EF4-FFF2-40B4-BE49-F238E27FC236}">
                <a16:creationId xmlns:a16="http://schemas.microsoft.com/office/drawing/2014/main" id="{D6BB0C6D-021B-D07A-6A36-7672966F72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0323" y="816107"/>
            <a:ext cx="7112054" cy="2351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D2CD9BBE-8B04-3986-CE5F-4E09B0E783B5}"/>
              </a:ext>
            </a:extLst>
          </p:cNvPr>
          <p:cNvSpPr txBox="1"/>
          <p:nvPr/>
        </p:nvSpPr>
        <p:spPr>
          <a:xfrm>
            <a:off x="173649" y="1126670"/>
            <a:ext cx="609746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defRPr sz="1600" i="1" cap="small">
                <a:solidFill>
                  <a:srgbClr val="C00000"/>
                </a:solidFill>
                <a:latin typeface="Avenir Next LT Pro" panose="020B0504020202020204" pitchFamily="34" charset="0"/>
                <a:ea typeface="+mj-ea"/>
                <a:cs typeface="+mj-cs"/>
              </a:defRPr>
            </a:lvl1pPr>
          </a:lstStyle>
          <a:p>
            <a:r>
              <a:rPr lang="en-US" dirty="0" err="1"/>
              <a:t>Esempio</a:t>
            </a:r>
            <a:r>
              <a:rPr lang="en-US" dirty="0"/>
              <a:t>:</a:t>
            </a:r>
          </a:p>
          <a:p>
            <a:r>
              <a:rPr lang="en-US" dirty="0" err="1"/>
              <a:t>Comune</a:t>
            </a:r>
            <a:r>
              <a:rPr lang="en-US" dirty="0"/>
              <a:t> di Bari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45263154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 descr="Logo Atelier">
            <a:extLst>
              <a:ext uri="{FF2B5EF4-FFF2-40B4-BE49-F238E27FC236}">
                <a16:creationId xmlns:a16="http://schemas.microsoft.com/office/drawing/2014/main" id="{99A21183-0539-4484-9C4E-C2C2713D66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6357" y="6273871"/>
            <a:ext cx="1661639" cy="365125"/>
          </a:xfrm>
          <a:prstGeom prst="rect">
            <a:avLst/>
          </a:prstGeom>
        </p:spPr>
      </p:pic>
      <p:pic>
        <p:nvPicPr>
          <p:cNvPr id="5" name="Immagine 4" descr="Sfondo">
            <a:extLst>
              <a:ext uri="{FF2B5EF4-FFF2-40B4-BE49-F238E27FC236}">
                <a16:creationId xmlns:a16="http://schemas.microsoft.com/office/drawing/2014/main" id="{2F8CBB1A-3621-04B8-EDE4-B0F850BA6C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735107"/>
            <a:ext cx="12192000" cy="5414672"/>
          </a:xfrm>
          <a:prstGeom prst="rect">
            <a:avLst/>
          </a:prstGeom>
        </p:spPr>
      </p:pic>
      <p:sp>
        <p:nvSpPr>
          <p:cNvPr id="100" name="Google Shape;100;p2"/>
          <p:cNvSpPr txBox="1"/>
          <p:nvPr/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29</a:t>
            </a:fld>
            <a:endParaRPr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D2CD9BBE-8B04-3986-CE5F-4E09B0E783B5}"/>
              </a:ext>
            </a:extLst>
          </p:cNvPr>
          <p:cNvSpPr txBox="1"/>
          <p:nvPr/>
        </p:nvSpPr>
        <p:spPr>
          <a:xfrm>
            <a:off x="6897178" y="3096720"/>
            <a:ext cx="746428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defRPr sz="1600" i="1" cap="small">
                <a:solidFill>
                  <a:srgbClr val="C00000"/>
                </a:solidFill>
                <a:latin typeface="Avenir Next LT Pro" panose="020B0504020202020204" pitchFamily="34" charset="0"/>
                <a:ea typeface="+mj-ea"/>
                <a:cs typeface="+mj-cs"/>
              </a:defRPr>
            </a:lvl1pPr>
          </a:lstStyle>
          <a:p>
            <a:endParaRPr lang="en-US" dirty="0"/>
          </a:p>
          <a:p>
            <a:r>
              <a:rPr lang="en-US" sz="2800" b="1" i="0" dirty="0" err="1">
                <a:solidFill>
                  <a:srgbClr val="FFC000"/>
                </a:solidFill>
              </a:rPr>
              <a:t>Trasparenza</a:t>
            </a:r>
            <a:r>
              <a:rPr lang="en-US" sz="2800" b="1" i="0" dirty="0">
                <a:solidFill>
                  <a:srgbClr val="FFC000"/>
                </a:solidFill>
              </a:rPr>
              <a:t> e</a:t>
            </a:r>
          </a:p>
          <a:p>
            <a:r>
              <a:rPr lang="en-US" sz="2800" b="1" i="0" dirty="0">
                <a:solidFill>
                  <a:srgbClr val="FFC000"/>
                </a:solidFill>
              </a:rPr>
              <a:t> </a:t>
            </a:r>
            <a:r>
              <a:rPr lang="en-US" sz="2800" b="1" i="0" dirty="0" err="1">
                <a:solidFill>
                  <a:srgbClr val="FFC000"/>
                </a:solidFill>
              </a:rPr>
              <a:t>Capacità</a:t>
            </a:r>
            <a:r>
              <a:rPr lang="en-US" sz="2800" b="1" i="0" dirty="0">
                <a:solidFill>
                  <a:srgbClr val="FFC000"/>
                </a:solidFill>
              </a:rPr>
              <a:t> </a:t>
            </a:r>
            <a:r>
              <a:rPr lang="en-US" sz="2800" b="1" i="0" dirty="0" err="1">
                <a:solidFill>
                  <a:srgbClr val="FFC000"/>
                </a:solidFill>
              </a:rPr>
              <a:t>amministrativa</a:t>
            </a:r>
            <a:endParaRPr lang="it-IT" sz="2800" b="1" i="0" dirty="0">
              <a:solidFill>
                <a:srgbClr val="FFC000"/>
              </a:solidFill>
            </a:endParaRPr>
          </a:p>
        </p:txBody>
      </p:sp>
      <p:pic>
        <p:nvPicPr>
          <p:cNvPr id="10" name="Immagine 9" descr="Logo Atelier">
            <a:extLst>
              <a:ext uri="{FF2B5EF4-FFF2-40B4-BE49-F238E27FC236}">
                <a16:creationId xmlns:a16="http://schemas.microsoft.com/office/drawing/2014/main" id="{D6ABF034-A6E4-45AC-89DA-E558C156C4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7178" y="2006693"/>
            <a:ext cx="3053643" cy="67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9150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 descr="Logo Atelier">
            <a:extLst>
              <a:ext uri="{FF2B5EF4-FFF2-40B4-BE49-F238E27FC236}">
                <a16:creationId xmlns:a16="http://schemas.microsoft.com/office/drawing/2014/main" id="{C37877A3-8670-4470-B83A-70EFAEE302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6357" y="6273871"/>
            <a:ext cx="1661639" cy="365125"/>
          </a:xfrm>
          <a:prstGeom prst="rect">
            <a:avLst/>
          </a:prstGeom>
        </p:spPr>
      </p:pic>
      <p:pic>
        <p:nvPicPr>
          <p:cNvPr id="17" name="Immagine 16" descr="Screenshot della Gestione in forma associata dell'attività di appalti">
            <a:extLst>
              <a:ext uri="{FF2B5EF4-FFF2-40B4-BE49-F238E27FC236}">
                <a16:creationId xmlns:a16="http://schemas.microsoft.com/office/drawing/2014/main" id="{8B5A7B45-BBB5-A596-0DF5-42F68C09E4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98890" y="2200781"/>
            <a:ext cx="4418694" cy="3742469"/>
          </a:xfrm>
          <a:prstGeom prst="rect">
            <a:avLst/>
          </a:prstGeom>
        </p:spPr>
      </p:pic>
      <p:pic>
        <p:nvPicPr>
          <p:cNvPr id="15" name="Immagine 14" descr="Screenshot dei servizi associati">
            <a:extLst>
              <a:ext uri="{FF2B5EF4-FFF2-40B4-BE49-F238E27FC236}">
                <a16:creationId xmlns:a16="http://schemas.microsoft.com/office/drawing/2014/main" id="{A3B63CB7-3915-0E95-134D-4369014513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3259" y="2200781"/>
            <a:ext cx="6364477" cy="3489900"/>
          </a:xfrm>
          <a:prstGeom prst="rect">
            <a:avLst/>
          </a:prstGeom>
        </p:spPr>
      </p:pic>
      <p:pic>
        <p:nvPicPr>
          <p:cNvPr id="13" name="Immagine 12" descr="Logo Unione Bassa Reggiana">
            <a:extLst>
              <a:ext uri="{FF2B5EF4-FFF2-40B4-BE49-F238E27FC236}">
                <a16:creationId xmlns:a16="http://schemas.microsoft.com/office/drawing/2014/main" id="{AEA7EC92-8011-6809-5FFF-72BFB59C51B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3259" y="805700"/>
            <a:ext cx="10141927" cy="1292948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57680134-A18B-7715-297B-F451A2D8A65E}"/>
              </a:ext>
            </a:extLst>
          </p:cNvPr>
          <p:cNvSpPr txBox="1"/>
          <p:nvPr/>
        </p:nvSpPr>
        <p:spPr>
          <a:xfrm>
            <a:off x="498308" y="136525"/>
            <a:ext cx="609437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1600" i="1" cap="small">
                <a:solidFill>
                  <a:srgbClr val="C00000"/>
                </a:solidFill>
                <a:latin typeface="Avenir Next LT Pro" panose="020B0504020202020204" pitchFamily="34" charset="0"/>
                <a:ea typeface="+mj-ea"/>
                <a:cs typeface="+mj-cs"/>
              </a:defRPr>
            </a:lvl1pPr>
          </a:lstStyle>
          <a:p>
            <a:r>
              <a:rPr lang="it-IT" dirty="0"/>
              <a:t>Esempio: Unione Bassa Reggiana</a:t>
            </a:r>
          </a:p>
        </p:txBody>
      </p:sp>
    </p:spTree>
    <p:extLst>
      <p:ext uri="{BB962C8B-B14F-4D97-AF65-F5344CB8AC3E}">
        <p14:creationId xmlns:p14="http://schemas.microsoft.com/office/powerpoint/2010/main" val="42395408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Logo Atelier">
            <a:extLst>
              <a:ext uri="{FF2B5EF4-FFF2-40B4-BE49-F238E27FC236}">
                <a16:creationId xmlns:a16="http://schemas.microsoft.com/office/drawing/2014/main" id="{76D21C8C-B583-4057-B57A-A2A54BFD9F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6357" y="6273871"/>
            <a:ext cx="1661639" cy="365125"/>
          </a:xfrm>
          <a:prstGeom prst="rect">
            <a:avLst/>
          </a:prstGeom>
        </p:spPr>
      </p:pic>
      <p:pic>
        <p:nvPicPr>
          <p:cNvPr id="3" name="Immagine 2" descr="Loghi dei Comuni Garfagnana">
            <a:extLst>
              <a:ext uri="{FF2B5EF4-FFF2-40B4-BE49-F238E27FC236}">
                <a16:creationId xmlns:a16="http://schemas.microsoft.com/office/drawing/2014/main" id="{C60ACA0C-D56C-951A-C1BE-58AD9307A1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7365" y="968948"/>
            <a:ext cx="10382865" cy="4920104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955A39AD-5E87-000E-5EA8-4117CDF5BF66}"/>
              </a:ext>
            </a:extLst>
          </p:cNvPr>
          <p:cNvSpPr txBox="1"/>
          <p:nvPr/>
        </p:nvSpPr>
        <p:spPr>
          <a:xfrm>
            <a:off x="284420" y="209087"/>
            <a:ext cx="609437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i="1" cap="small" dirty="0">
                <a:solidFill>
                  <a:srgbClr val="C00000"/>
                </a:solidFill>
                <a:latin typeface="Avenir Next LT Pro" panose="020B0504020202020204" pitchFamily="34" charset="0"/>
                <a:ea typeface="+mj-ea"/>
                <a:cs typeface="+mj-cs"/>
              </a:rPr>
              <a:t>Esempio: Unione Garfagnana</a:t>
            </a:r>
            <a:endParaRPr lang="it-IT" sz="1600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97025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 descr="Logo Atelier">
            <a:extLst>
              <a:ext uri="{FF2B5EF4-FFF2-40B4-BE49-F238E27FC236}">
                <a16:creationId xmlns:a16="http://schemas.microsoft.com/office/drawing/2014/main" id="{09507C7E-788D-49C4-B09A-559790D346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6357" y="6273871"/>
            <a:ext cx="1661639" cy="365125"/>
          </a:xfrm>
          <a:prstGeom prst="rect">
            <a:avLst/>
          </a:prstGeom>
        </p:spPr>
      </p:pic>
      <p:sp>
        <p:nvSpPr>
          <p:cNvPr id="100" name="Google Shape;100;p2"/>
          <p:cNvSpPr txBox="1"/>
          <p:nvPr/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/>
          </a:p>
        </p:txBody>
      </p:sp>
      <p:pic>
        <p:nvPicPr>
          <p:cNvPr id="7" name="Immagine 6" descr="Screenshot dell'Unione Valle del Savio">
            <a:extLst>
              <a:ext uri="{FF2B5EF4-FFF2-40B4-BE49-F238E27FC236}">
                <a16:creationId xmlns:a16="http://schemas.microsoft.com/office/drawing/2014/main" id="{379D9F99-9323-7C72-2E3E-663DDC01EB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66967" y="828231"/>
            <a:ext cx="6224584" cy="5201537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16138A49-3797-F257-C3E7-C9CE46079A44}"/>
              </a:ext>
            </a:extLst>
          </p:cNvPr>
          <p:cNvSpPr txBox="1"/>
          <p:nvPr/>
        </p:nvSpPr>
        <p:spPr>
          <a:xfrm>
            <a:off x="469359" y="1904731"/>
            <a:ext cx="609437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i="1" cap="small" dirty="0">
                <a:solidFill>
                  <a:srgbClr val="C00000"/>
                </a:solidFill>
                <a:latin typeface="Avenir Next LT Pro" panose="020B0504020202020204" pitchFamily="34" charset="0"/>
                <a:ea typeface="+mj-ea"/>
                <a:cs typeface="+mj-cs"/>
              </a:rPr>
              <a:t>Esempio:</a:t>
            </a:r>
          </a:p>
          <a:p>
            <a:r>
              <a:rPr lang="it-IT" sz="1600" i="1" cap="small" dirty="0">
                <a:solidFill>
                  <a:srgbClr val="C00000"/>
                </a:solidFill>
                <a:latin typeface="Avenir Next LT Pro" panose="020B0504020202020204" pitchFamily="34" charset="0"/>
                <a:ea typeface="+mj-ea"/>
                <a:cs typeface="+mj-cs"/>
              </a:rPr>
              <a:t>Unione Valle del Savio</a:t>
            </a:r>
            <a:endParaRPr lang="it-IT" sz="1600" i="1" dirty="0">
              <a:solidFill>
                <a:srgbClr val="C00000"/>
              </a:solidFill>
            </a:endParaRPr>
          </a:p>
        </p:txBody>
      </p:sp>
      <p:sp>
        <p:nvSpPr>
          <p:cNvPr id="96" name="Google Shape;96;p2"/>
          <p:cNvSpPr txBox="1"/>
          <p:nvPr/>
        </p:nvSpPr>
        <p:spPr>
          <a:xfrm>
            <a:off x="238125" y="98425"/>
            <a:ext cx="4202112" cy="523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Clr>
                <a:srgbClr val="0A51A1"/>
              </a:buClr>
              <a:buSzPts val="2800"/>
            </a:pPr>
            <a:r>
              <a:rPr lang="en-US" sz="2800" b="1" dirty="0">
                <a:solidFill>
                  <a:srgbClr val="C0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OPEN DATA</a:t>
            </a:r>
            <a:endParaRPr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12683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"/>
          <p:cNvSpPr txBox="1"/>
          <p:nvPr/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/>
          </a:p>
        </p:txBody>
      </p:sp>
      <p:pic>
        <p:nvPicPr>
          <p:cNvPr id="10" name="Immagine 9" descr="Logo Atelier">
            <a:extLst>
              <a:ext uri="{FF2B5EF4-FFF2-40B4-BE49-F238E27FC236}">
                <a16:creationId xmlns:a16="http://schemas.microsoft.com/office/drawing/2014/main" id="{D6ABF034-A6E4-45AC-89DA-E558C156C4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0600" y="6420083"/>
            <a:ext cx="1371600" cy="301392"/>
          </a:xfrm>
          <a:prstGeom prst="rect">
            <a:avLst/>
          </a:prstGeom>
        </p:spPr>
      </p:pic>
      <p:pic>
        <p:nvPicPr>
          <p:cNvPr id="9" name="Immagine 8" descr="Screenshot Potenza Esino Musone">
            <a:extLst>
              <a:ext uri="{FF2B5EF4-FFF2-40B4-BE49-F238E27FC236}">
                <a16:creationId xmlns:a16="http://schemas.microsoft.com/office/drawing/2014/main" id="{A3BB97FC-1120-E12D-B436-0EE33A6106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90026" y="738553"/>
            <a:ext cx="4592174" cy="5250550"/>
          </a:xfrm>
          <a:prstGeom prst="rect">
            <a:avLst/>
          </a:prstGeom>
        </p:spPr>
      </p:pic>
      <p:pic>
        <p:nvPicPr>
          <p:cNvPr id="12" name="Immagine 11" descr="Logo Unione Montana Potenza Esino Musone">
            <a:extLst>
              <a:ext uri="{FF2B5EF4-FFF2-40B4-BE49-F238E27FC236}">
                <a16:creationId xmlns:a16="http://schemas.microsoft.com/office/drawing/2014/main" id="{773303C2-3261-680B-5609-F7BF023216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3436" y="2083280"/>
            <a:ext cx="3696020" cy="541067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5C85F28D-2DF6-C915-A84E-C350703CC793}"/>
              </a:ext>
            </a:extLst>
          </p:cNvPr>
          <p:cNvSpPr txBox="1"/>
          <p:nvPr/>
        </p:nvSpPr>
        <p:spPr>
          <a:xfrm>
            <a:off x="295427" y="1067525"/>
            <a:ext cx="616340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1600" i="1" cap="small">
                <a:solidFill>
                  <a:srgbClr val="C00000"/>
                </a:solidFill>
                <a:latin typeface="Avenir Next LT Pro" panose="020B0504020202020204" pitchFamily="34" charset="0"/>
                <a:ea typeface="+mj-ea"/>
                <a:cs typeface="+mj-cs"/>
              </a:defRPr>
            </a:lvl1pPr>
          </a:lstStyle>
          <a:p>
            <a:r>
              <a:rPr lang="it-IT" dirty="0"/>
              <a:t>Esempio:</a:t>
            </a:r>
          </a:p>
          <a:p>
            <a:r>
              <a:rPr lang="it-IT" dirty="0"/>
              <a:t>Potenza Esino Musone</a:t>
            </a:r>
          </a:p>
        </p:txBody>
      </p:sp>
      <p:sp>
        <p:nvSpPr>
          <p:cNvPr id="96" name="Google Shape;96;p2"/>
          <p:cNvSpPr txBox="1"/>
          <p:nvPr/>
        </p:nvSpPr>
        <p:spPr>
          <a:xfrm>
            <a:off x="0" y="133594"/>
            <a:ext cx="5318613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Clr>
                <a:srgbClr val="0A51A1"/>
              </a:buClr>
              <a:buSzPts val="2800"/>
            </a:pPr>
            <a:r>
              <a:rPr lang="en-US" sz="2800" b="1" dirty="0">
                <a:solidFill>
                  <a:srgbClr val="C00000"/>
                </a:solidFill>
                <a:latin typeface="Titillium Web"/>
                <a:sym typeface="Titillium Web"/>
              </a:rPr>
              <a:t>RELAZIONE PERFORMANCE</a:t>
            </a:r>
            <a:endParaRPr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03483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 descr="Logo Atelier">
            <a:extLst>
              <a:ext uri="{FF2B5EF4-FFF2-40B4-BE49-F238E27FC236}">
                <a16:creationId xmlns:a16="http://schemas.microsoft.com/office/drawing/2014/main" id="{A0B0CD2B-6014-4BB4-AF83-D85BCAAD07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6357" y="6273871"/>
            <a:ext cx="1661639" cy="365125"/>
          </a:xfrm>
          <a:prstGeom prst="rect">
            <a:avLst/>
          </a:prstGeom>
        </p:spPr>
      </p:pic>
      <p:sp>
        <p:nvSpPr>
          <p:cNvPr id="100" name="Google Shape;100;p2"/>
          <p:cNvSpPr txBox="1"/>
          <p:nvPr/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/>
          </a:p>
        </p:txBody>
      </p:sp>
      <p:pic>
        <p:nvPicPr>
          <p:cNvPr id="6" name="Immagine 5" descr="Screenshot Unione Valdera">
            <a:extLst>
              <a:ext uri="{FF2B5EF4-FFF2-40B4-BE49-F238E27FC236}">
                <a16:creationId xmlns:a16="http://schemas.microsoft.com/office/drawing/2014/main" id="{900AA30B-5627-F280-C785-881C1F2264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01908" y="3429000"/>
            <a:ext cx="6051892" cy="2639396"/>
          </a:xfrm>
          <a:prstGeom prst="rect">
            <a:avLst/>
          </a:prstGeom>
        </p:spPr>
      </p:pic>
      <p:pic>
        <p:nvPicPr>
          <p:cNvPr id="5" name="Immagine 4" descr="Screenshot Unione Valdera">
            <a:extLst>
              <a:ext uri="{FF2B5EF4-FFF2-40B4-BE49-F238E27FC236}">
                <a16:creationId xmlns:a16="http://schemas.microsoft.com/office/drawing/2014/main" id="{FFFBED44-5404-CE94-9132-18BAFFDF53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47233" y="789604"/>
            <a:ext cx="6361242" cy="2576302"/>
          </a:xfrm>
          <a:prstGeom prst="rect">
            <a:avLst/>
          </a:prstGeom>
        </p:spPr>
      </p:pic>
      <p:pic>
        <p:nvPicPr>
          <p:cNvPr id="7" name="Immagine 6" descr="Logo Unione Valdera">
            <a:extLst>
              <a:ext uri="{FF2B5EF4-FFF2-40B4-BE49-F238E27FC236}">
                <a16:creationId xmlns:a16="http://schemas.microsoft.com/office/drawing/2014/main" id="{30E977FA-F2D9-C502-5007-275DBE3AC0F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6443" y="1826160"/>
            <a:ext cx="3215919" cy="998307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8AC6FB53-107A-445B-036E-328F9AE564C3}"/>
              </a:ext>
            </a:extLst>
          </p:cNvPr>
          <p:cNvSpPr txBox="1"/>
          <p:nvPr/>
        </p:nvSpPr>
        <p:spPr>
          <a:xfrm>
            <a:off x="506443" y="1022944"/>
            <a:ext cx="616340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defRPr sz="1600" i="1" cap="small">
                <a:solidFill>
                  <a:srgbClr val="C00000"/>
                </a:solidFill>
                <a:latin typeface="Avenir Next LT Pro" panose="020B0504020202020204" pitchFamily="34" charset="0"/>
                <a:ea typeface="+mj-ea"/>
                <a:cs typeface="+mj-cs"/>
              </a:defRPr>
            </a:lvl1pPr>
          </a:lstStyle>
          <a:p>
            <a:r>
              <a:rPr lang="it-IT" dirty="0"/>
              <a:t>Esempio: </a:t>
            </a:r>
          </a:p>
          <a:p>
            <a:r>
              <a:rPr lang="it-IT" dirty="0"/>
              <a:t>Unione Valdera</a:t>
            </a:r>
          </a:p>
        </p:txBody>
      </p:sp>
    </p:spTree>
    <p:extLst>
      <p:ext uri="{BB962C8B-B14F-4D97-AF65-F5344CB8AC3E}">
        <p14:creationId xmlns:p14="http://schemas.microsoft.com/office/powerpoint/2010/main" val="8520697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 descr="Logo Atelier">
            <a:extLst>
              <a:ext uri="{FF2B5EF4-FFF2-40B4-BE49-F238E27FC236}">
                <a16:creationId xmlns:a16="http://schemas.microsoft.com/office/drawing/2014/main" id="{8464C971-43DE-4887-A188-646148EAE1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6357" y="6273871"/>
            <a:ext cx="1661639" cy="365125"/>
          </a:xfrm>
          <a:prstGeom prst="rect">
            <a:avLst/>
          </a:prstGeom>
        </p:spPr>
      </p:pic>
      <p:sp>
        <p:nvSpPr>
          <p:cNvPr id="100" name="Google Shape;100;p2"/>
          <p:cNvSpPr txBox="1"/>
          <p:nvPr/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/>
          </a:p>
        </p:txBody>
      </p:sp>
      <p:pic>
        <p:nvPicPr>
          <p:cNvPr id="9" name="image10.png" descr="Screenshot obiettivi Comune di Trieste">
            <a:extLst>
              <a:ext uri="{FF2B5EF4-FFF2-40B4-BE49-F238E27FC236}">
                <a16:creationId xmlns:a16="http://schemas.microsoft.com/office/drawing/2014/main" id="{67795547-3D2D-C00D-71C8-01B2523ECA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2502" y="928657"/>
            <a:ext cx="7493244" cy="4872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128FB832-BE02-980C-C856-DD927E15BF86}"/>
              </a:ext>
            </a:extLst>
          </p:cNvPr>
          <p:cNvSpPr txBox="1"/>
          <p:nvPr/>
        </p:nvSpPr>
        <p:spPr>
          <a:xfrm>
            <a:off x="214099" y="802632"/>
            <a:ext cx="309840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defRPr sz="1600" i="1" cap="small">
                <a:solidFill>
                  <a:srgbClr val="C00000"/>
                </a:solidFill>
                <a:latin typeface="Avenir Next LT Pro" panose="020B0504020202020204" pitchFamily="34" charset="0"/>
                <a:ea typeface="+mj-ea"/>
                <a:cs typeface="+mj-cs"/>
              </a:defRPr>
            </a:lvl1pPr>
          </a:lstStyle>
          <a:p>
            <a:r>
              <a:rPr lang="it-IT" dirty="0"/>
              <a:t>Esempio: Comune Trieste</a:t>
            </a:r>
          </a:p>
        </p:txBody>
      </p:sp>
    </p:spTree>
    <p:extLst>
      <p:ext uri="{BB962C8B-B14F-4D97-AF65-F5344CB8AC3E}">
        <p14:creationId xmlns:p14="http://schemas.microsoft.com/office/powerpoint/2010/main" val="7212046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"/>
          <p:cNvSpPr txBox="1"/>
          <p:nvPr/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/>
          </a:p>
        </p:txBody>
      </p:sp>
      <p:pic>
        <p:nvPicPr>
          <p:cNvPr id="10" name="Immagine 9" descr="Logo Atelier">
            <a:extLst>
              <a:ext uri="{FF2B5EF4-FFF2-40B4-BE49-F238E27FC236}">
                <a16:creationId xmlns:a16="http://schemas.microsoft.com/office/drawing/2014/main" id="{D6ABF034-A6E4-45AC-89DA-E558C156C4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0600" y="6420083"/>
            <a:ext cx="1371600" cy="301392"/>
          </a:xfrm>
          <a:prstGeom prst="rect">
            <a:avLst/>
          </a:prstGeom>
        </p:spPr>
      </p:pic>
      <p:pic>
        <p:nvPicPr>
          <p:cNvPr id="11" name="Immagine 10" descr="Immagine che contiene tavolo&#10;&#10;Descrizione generata automaticamente">
            <a:extLst>
              <a:ext uri="{FF2B5EF4-FFF2-40B4-BE49-F238E27FC236}">
                <a16:creationId xmlns:a16="http://schemas.microsoft.com/office/drawing/2014/main" id="{C39398C2-A26B-62F1-0913-3F416010F9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95484" y="1618866"/>
            <a:ext cx="8996516" cy="4238363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310CA72A-D245-60B2-0754-A66198090A8E}"/>
              </a:ext>
            </a:extLst>
          </p:cNvPr>
          <p:cNvSpPr txBox="1"/>
          <p:nvPr/>
        </p:nvSpPr>
        <p:spPr>
          <a:xfrm>
            <a:off x="9727" y="826298"/>
            <a:ext cx="610001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defRPr sz="1600" i="1" cap="small">
                <a:solidFill>
                  <a:srgbClr val="C00000"/>
                </a:solidFill>
                <a:latin typeface="Avenir Next LT Pro" panose="020B0504020202020204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RENDICONTAZIONE</a:t>
            </a:r>
          </a:p>
          <a:p>
            <a:endParaRPr lang="en-US" dirty="0"/>
          </a:p>
          <a:p>
            <a:r>
              <a:rPr lang="it-IT" dirty="0"/>
              <a:t>Esempio:</a:t>
            </a:r>
          </a:p>
          <a:p>
            <a:r>
              <a:rPr lang="it-IT" dirty="0"/>
              <a:t>Federazione Camposampierese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96" name="Google Shape;96;p2"/>
          <p:cNvSpPr txBox="1"/>
          <p:nvPr/>
        </p:nvSpPr>
        <p:spPr>
          <a:xfrm>
            <a:off x="9727" y="152367"/>
            <a:ext cx="4721469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Clr>
                <a:srgbClr val="0A51A1"/>
              </a:buClr>
              <a:buSzPts val="2800"/>
            </a:pPr>
            <a:r>
              <a:rPr lang="en-US" sz="2800" b="1" dirty="0">
                <a:solidFill>
                  <a:srgbClr val="C0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PATRIMONIO IMMOBILIARE</a:t>
            </a:r>
            <a:endParaRPr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337886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</TotalTime>
  <Words>732</Words>
  <Application>Microsoft Office PowerPoint</Application>
  <PresentationFormat>Widescreen</PresentationFormat>
  <Paragraphs>255</Paragraphs>
  <Slides>29</Slides>
  <Notes>29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29</vt:i4>
      </vt:variant>
    </vt:vector>
  </HeadingPairs>
  <TitlesOfParts>
    <vt:vector size="36" baseType="lpstr">
      <vt:lpstr>Times New Roman</vt:lpstr>
      <vt:lpstr>Titillium Web</vt:lpstr>
      <vt:lpstr>Arial</vt:lpstr>
      <vt:lpstr>MS Mincho</vt:lpstr>
      <vt:lpstr>Calibri</vt:lpstr>
      <vt:lpstr>Avenir Next LT Pro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Daria Arduini</dc:creator>
  <cp:lastModifiedBy>Pennone Massimiliano</cp:lastModifiedBy>
  <cp:revision>14</cp:revision>
  <dcterms:created xsi:type="dcterms:W3CDTF">2021-04-01T11:10:14Z</dcterms:created>
  <dcterms:modified xsi:type="dcterms:W3CDTF">2022-09-13T13:40:03Z</dcterms:modified>
</cp:coreProperties>
</file>