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65" r:id="rId2"/>
    <p:sldId id="647" r:id="rId3"/>
    <p:sldId id="653" r:id="rId4"/>
    <p:sldId id="655" r:id="rId5"/>
    <p:sldId id="657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8C7A"/>
    <a:srgbClr val="F3F5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ile chiaro 1 - Color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Stile chiaro 2 - Color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Stile medio 1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Stile medio 3 - Color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tile chiaro 3 - Color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3995" autoAdjust="0"/>
  </p:normalViewPr>
  <p:slideViewPr>
    <p:cSldViewPr snapToGrid="0">
      <p:cViewPr varScale="1">
        <p:scale>
          <a:sx n="48" d="100"/>
          <a:sy n="48" d="100"/>
        </p:scale>
        <p:origin x="52" y="4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ola Caporossi" userId="8ac931b56097706a" providerId="LiveId" clId="{CED85181-F1F7-4862-B755-C06ACDF0BDDB}"/>
    <pc:docChg chg="delSld">
      <pc:chgData name="Paola Caporossi" userId="8ac931b56097706a" providerId="LiveId" clId="{CED85181-F1F7-4862-B755-C06ACDF0BDDB}" dt="2022-05-15T09:16:46.366" v="1" actId="47"/>
      <pc:docMkLst>
        <pc:docMk/>
      </pc:docMkLst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3059519331" sldId="257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881842569" sldId="258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3387908051" sldId="259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166900551" sldId="261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3205493323" sldId="263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3758284969" sldId="264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3786978843" sldId="269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792485362" sldId="270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4063265582" sldId="272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1095380426" sldId="273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3720973241" sldId="274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3150765237" sldId="275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238492434" sldId="277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1062788191" sldId="280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43203718" sldId="282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1633765416" sldId="283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1577920326" sldId="287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326011726" sldId="289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253635532" sldId="291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567531745" sldId="292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2934852577" sldId="646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1632464749" sldId="648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483844205" sldId="650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2945488372" sldId="651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3450122415" sldId="658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3534299175" sldId="659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7695882" sldId="661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891094159" sldId="662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628251521" sldId="663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4178037563" sldId="664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2907019870" sldId="666"/>
        </pc:sldMkLst>
      </pc:sldChg>
      <pc:sldChg chg="del">
        <pc:chgData name="Paola Caporossi" userId="8ac931b56097706a" providerId="LiveId" clId="{CED85181-F1F7-4862-B755-C06ACDF0BDDB}" dt="2022-05-15T09:16:46.366" v="1" actId="47"/>
        <pc:sldMkLst>
          <pc:docMk/>
          <pc:sldMk cId="1778248072" sldId="667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1940506993" sldId="668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3044376493" sldId="669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831459543" sldId="672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1807545162" sldId="673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1733330243" sldId="674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2784479155" sldId="675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3006847602" sldId="676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2486096450" sldId="677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1875778948" sldId="678"/>
        </pc:sldMkLst>
      </pc:sldChg>
      <pc:sldChg chg="del">
        <pc:chgData name="Paola Caporossi" userId="8ac931b56097706a" providerId="LiveId" clId="{CED85181-F1F7-4862-B755-C06ACDF0BDDB}" dt="2022-05-15T09:16:43.205" v="0" actId="47"/>
        <pc:sldMkLst>
          <pc:docMk/>
          <pc:sldMk cId="3199595033" sldId="679"/>
        </pc:sldMkLst>
      </pc:sldChg>
      <pc:sldMasterChg chg="delSldLayout">
        <pc:chgData name="Paola Caporossi" userId="8ac931b56097706a" providerId="LiveId" clId="{CED85181-F1F7-4862-B755-C06ACDF0BDDB}" dt="2022-05-15T09:16:43.205" v="0" actId="47"/>
        <pc:sldMasterMkLst>
          <pc:docMk/>
          <pc:sldMasterMk cId="1973802526" sldId="2147483648"/>
        </pc:sldMasterMkLst>
        <pc:sldLayoutChg chg="del">
          <pc:chgData name="Paola Caporossi" userId="8ac931b56097706a" providerId="LiveId" clId="{CED85181-F1F7-4862-B755-C06ACDF0BDDB}" dt="2022-05-15T09:16:43.205" v="0" actId="47"/>
          <pc:sldLayoutMkLst>
            <pc:docMk/>
            <pc:sldMasterMk cId="1973802526" sldId="2147483648"/>
            <pc:sldLayoutMk cId="1403900040" sldId="2147483660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9256858329188623E-2"/>
          <c:y val="3.9771981627296588E-2"/>
          <c:w val="0.93871536107667164"/>
          <c:h val="0.93979504818215398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rgbClr val="B2DE82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9A55-4B13-BF89-4CCECA5543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9A55-4B13-BF89-4CCECA5543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9A55-4B13-BF89-4CCECA55432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9A55-4B13-BF89-4CCECA554322}"/>
              </c:ext>
            </c:extLst>
          </c:dPt>
          <c:dPt>
            <c:idx val="9"/>
            <c:invertIfNegative val="0"/>
            <c:bubble3D val="0"/>
            <c:spPr>
              <a:solidFill>
                <a:srgbClr val="FFFF5B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9A55-4B13-BF89-4CCECA554322}"/>
              </c:ext>
            </c:extLst>
          </c:dPt>
          <c:dPt>
            <c:idx val="10"/>
            <c:invertIfNegative val="0"/>
            <c:bubble3D val="0"/>
            <c:spPr>
              <a:solidFill>
                <a:srgbClr val="FFFF5B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9A55-4B13-BF89-4CCECA554322}"/>
              </c:ext>
            </c:extLst>
          </c:dPt>
          <c:dPt>
            <c:idx val="11"/>
            <c:invertIfNegative val="0"/>
            <c:bubble3D val="0"/>
            <c:spPr>
              <a:solidFill>
                <a:srgbClr val="FFFF5B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D-9A55-4B13-BF89-4CCECA554322}"/>
              </c:ext>
            </c:extLst>
          </c:dPt>
          <c:dPt>
            <c:idx val="12"/>
            <c:invertIfNegative val="0"/>
            <c:bubble3D val="0"/>
            <c:spPr>
              <a:solidFill>
                <a:srgbClr val="FFFF5B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F-9A55-4B13-BF89-4CCECA554322}"/>
              </c:ext>
            </c:extLst>
          </c:dPt>
          <c:dPt>
            <c:idx val="13"/>
            <c:invertIfNegative val="0"/>
            <c:bubble3D val="0"/>
            <c:spPr>
              <a:solidFill>
                <a:srgbClr val="FFC1C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1-9A55-4B13-BF89-4CCECA554322}"/>
              </c:ext>
            </c:extLst>
          </c:dPt>
          <c:dPt>
            <c:idx val="14"/>
            <c:invertIfNegative val="0"/>
            <c:bubble3D val="0"/>
            <c:spPr>
              <a:solidFill>
                <a:srgbClr val="FFC1C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3-9A55-4B13-BF89-4CCECA554322}"/>
              </c:ext>
            </c:extLst>
          </c:dPt>
          <c:dPt>
            <c:idx val="15"/>
            <c:invertIfNegative val="0"/>
            <c:bubble3D val="0"/>
            <c:spPr>
              <a:solidFill>
                <a:srgbClr val="FFC1C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5-9A55-4B13-BF89-4CCECA554322}"/>
              </c:ext>
            </c:extLst>
          </c:dPt>
          <c:dPt>
            <c:idx val="16"/>
            <c:invertIfNegative val="0"/>
            <c:bubble3D val="0"/>
            <c:spPr>
              <a:solidFill>
                <a:srgbClr val="FF7C8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7-9A55-4B13-BF89-4CCECA554322}"/>
              </c:ext>
            </c:extLst>
          </c:dPt>
          <c:dPt>
            <c:idx val="17"/>
            <c:invertIfNegative val="0"/>
            <c:bubble3D val="0"/>
            <c:spPr>
              <a:solidFill>
                <a:srgbClr val="FF7C8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9-9A55-4B13-BF89-4CCECA554322}"/>
              </c:ext>
            </c:extLst>
          </c:dPt>
          <c:dPt>
            <c:idx val="18"/>
            <c:invertIfNegative val="0"/>
            <c:bubble3D val="0"/>
            <c:spPr>
              <a:solidFill>
                <a:srgbClr val="FF7C8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B-9A55-4B13-BF89-4CCECA554322}"/>
              </c:ext>
            </c:extLst>
          </c:dPt>
          <c:dPt>
            <c:idx val="19"/>
            <c:invertIfNegative val="0"/>
            <c:bubble3D val="0"/>
            <c:spPr>
              <a:solidFill>
                <a:srgbClr val="FF7C8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D-9A55-4B13-BF89-4CCECA554322}"/>
              </c:ext>
            </c:extLst>
          </c:dPt>
          <c:dPt>
            <c:idx val="20"/>
            <c:invertIfNegative val="0"/>
            <c:bubble3D val="0"/>
            <c:spPr>
              <a:solidFill>
                <a:srgbClr val="FF7C8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F-9A55-4B13-BF89-4CCECA554322}"/>
              </c:ext>
            </c:extLst>
          </c:dPt>
          <c:dPt>
            <c:idx val="21"/>
            <c:invertIfNegative val="0"/>
            <c:bubble3D val="0"/>
            <c:spPr>
              <a:solidFill>
                <a:srgbClr val="FF7C8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21-9A55-4B13-BF89-4CCECA554322}"/>
              </c:ext>
            </c:extLst>
          </c:dPt>
          <c:dPt>
            <c:idx val="22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23-9A55-4B13-BF89-4CCECA554322}"/>
              </c:ext>
            </c:extLst>
          </c:dPt>
          <c:dPt>
            <c:idx val="23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25-9A55-4B13-BF89-4CCECA554322}"/>
              </c:ext>
            </c:extLst>
          </c:dPt>
          <c:dPt>
            <c:idx val="24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27-9A55-4B13-BF89-4CCECA554322}"/>
              </c:ext>
            </c:extLst>
          </c:dPt>
          <c:dPt>
            <c:idx val="25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29-9A55-4B13-BF89-4CCECA554322}"/>
              </c:ext>
            </c:extLst>
          </c:dPt>
          <c:dPt>
            <c:idx val="26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2B-9A55-4B13-BF89-4CCECA554322}"/>
              </c:ext>
            </c:extLst>
          </c:dPt>
          <c:dPt>
            <c:idx val="27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2D-9A55-4B13-BF89-4CCECA554322}"/>
              </c:ext>
            </c:extLst>
          </c:dPt>
          <c:dPt>
            <c:idx val="28"/>
            <c:invertIfNegative val="0"/>
            <c:bubble3D val="0"/>
            <c:spPr>
              <a:solidFill>
                <a:srgbClr val="E7E6E6">
                  <a:lumMod val="50000"/>
                </a:srgb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2F-9A55-4B13-BF89-4CCECA55432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 Emoji" panose="020B0502040204020203" pitchFamily="34" charset="0"/>
                    <a:ea typeface="Segoe UI Emoji" panose="020B0502040204020203" pitchFamily="34" charset="0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'Rep macro'!$O$2:$O$30</c:f>
              <c:strCache>
                <c:ptCount val="29"/>
                <c:pt idx="0">
                  <c:v>UC Bassa Reggiana</c:v>
                </c:pt>
                <c:pt idx="1">
                  <c:v>UC Valmarecchia</c:v>
                </c:pt>
                <c:pt idx="2">
                  <c:v>UC Valle del Savio</c:v>
                </c:pt>
                <c:pt idx="3">
                  <c:v>U Reno Galliera</c:v>
                </c:pt>
                <c:pt idx="4">
                  <c:v>UM Potenza Esino Musone</c:v>
                </c:pt>
                <c:pt idx="5">
                  <c:v>UC Garfagnana</c:v>
                </c:pt>
                <c:pt idx="6">
                  <c:v>UC Terre e Fiumi</c:v>
                </c:pt>
                <c:pt idx="7">
                  <c:v>U Romagna Faentina</c:v>
                </c:pt>
                <c:pt idx="8">
                  <c:v>U Val Vibrata</c:v>
                </c:pt>
                <c:pt idx="9">
                  <c:v>FC Camposampierese</c:v>
                </c:pt>
                <c:pt idx="10">
                  <c:v>C Terre Roveresche</c:v>
                </c:pt>
                <c:pt idx="11">
                  <c:v>UC Marca Occidentale</c:v>
                </c:pt>
                <c:pt idx="12">
                  <c:v>U Fossanese</c:v>
                </c:pt>
                <c:pt idx="13">
                  <c:v>UC Montani Appennino Pistoiese</c:v>
                </c:pt>
                <c:pt idx="14">
                  <c:v>UT Intercomunale Collio-Alto Isonzo</c:v>
                </c:pt>
                <c:pt idx="15">
                  <c:v>U Valdera</c:v>
                </c:pt>
                <c:pt idx="16">
                  <c:v>UM Valli Orco e Soana</c:v>
                </c:pt>
                <c:pt idx="17">
                  <c:v>UC Circondario dell`Empolese Valdelsa</c:v>
                </c:pt>
                <c:pt idx="18">
                  <c:v>UC Riviera del Brenta</c:v>
                </c:pt>
                <c:pt idx="19">
                  <c:v>UC Valdichiana senese</c:v>
                </c:pt>
                <c:pt idx="20">
                  <c:v>U Pian del Bruscolo</c:v>
                </c:pt>
                <c:pt idx="21">
                  <c:v>UM Val Gallenca</c:v>
                </c:pt>
                <c:pt idx="22">
                  <c:v>UC Taro e Ceno</c:v>
                </c:pt>
                <c:pt idx="23">
                  <c:v>U Madonie</c:v>
                </c:pt>
                <c:pt idx="24">
                  <c:v>UC Caldogno, Costabissara, Isola Vicentina</c:v>
                </c:pt>
                <c:pt idx="25">
                  <c:v>Valle del Belice</c:v>
                </c:pt>
                <c:pt idx="26">
                  <c:v>Platani Quisquina Magazzolo</c:v>
                </c:pt>
                <c:pt idx="27">
                  <c:v>U Terre dell`Ufita</c:v>
                </c:pt>
                <c:pt idx="28">
                  <c:v>U Valle del Torbido</c:v>
                </c:pt>
              </c:strCache>
            </c:strRef>
          </c:cat>
          <c:val>
            <c:numRef>
              <c:f>'Rep macro'!$P$2:$P$30</c:f>
              <c:numCache>
                <c:formatCode>General</c:formatCode>
                <c:ptCount val="29"/>
                <c:pt idx="0">
                  <c:v>90</c:v>
                </c:pt>
                <c:pt idx="1">
                  <c:v>80</c:v>
                </c:pt>
                <c:pt idx="2">
                  <c:v>80</c:v>
                </c:pt>
                <c:pt idx="3">
                  <c:v>80</c:v>
                </c:pt>
                <c:pt idx="4">
                  <c:v>72</c:v>
                </c:pt>
                <c:pt idx="5">
                  <c:v>70</c:v>
                </c:pt>
                <c:pt idx="6">
                  <c:v>70</c:v>
                </c:pt>
                <c:pt idx="7">
                  <c:v>70</c:v>
                </c:pt>
                <c:pt idx="8">
                  <c:v>62</c:v>
                </c:pt>
                <c:pt idx="9">
                  <c:v>54</c:v>
                </c:pt>
                <c:pt idx="10">
                  <c:v>52</c:v>
                </c:pt>
                <c:pt idx="11">
                  <c:v>52</c:v>
                </c:pt>
                <c:pt idx="12">
                  <c:v>50</c:v>
                </c:pt>
                <c:pt idx="13">
                  <c:v>44</c:v>
                </c:pt>
                <c:pt idx="14">
                  <c:v>44</c:v>
                </c:pt>
                <c:pt idx="15">
                  <c:v>42</c:v>
                </c:pt>
                <c:pt idx="16">
                  <c:v>36</c:v>
                </c:pt>
                <c:pt idx="17">
                  <c:v>34</c:v>
                </c:pt>
                <c:pt idx="18">
                  <c:v>32</c:v>
                </c:pt>
                <c:pt idx="19">
                  <c:v>26</c:v>
                </c:pt>
                <c:pt idx="20">
                  <c:v>26</c:v>
                </c:pt>
                <c:pt idx="21">
                  <c:v>24</c:v>
                </c:pt>
                <c:pt idx="22">
                  <c:v>18</c:v>
                </c:pt>
                <c:pt idx="23">
                  <c:v>14</c:v>
                </c:pt>
                <c:pt idx="24">
                  <c:v>12</c:v>
                </c:pt>
                <c:pt idx="25">
                  <c:v>10</c:v>
                </c:pt>
                <c:pt idx="26">
                  <c:v>8</c:v>
                </c:pt>
                <c:pt idx="27">
                  <c:v>8</c:v>
                </c:pt>
                <c:pt idx="2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0-9A55-4B13-BF89-4CCECA55432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405015567"/>
        <c:axId val="405017647"/>
        <c:axId val="0"/>
      </c:bar3DChart>
      <c:catAx>
        <c:axId val="40501556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05017647"/>
        <c:crosses val="autoZero"/>
        <c:auto val="1"/>
        <c:lblAlgn val="ctr"/>
        <c:lblOffset val="100"/>
        <c:noMultiLvlLbl val="0"/>
      </c:catAx>
      <c:valAx>
        <c:axId val="405017647"/>
        <c:scaling>
          <c:orientation val="minMax"/>
          <c:max val="1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 Emoji" panose="020B0502040204020203" pitchFamily="34" charset="0"/>
                <a:ea typeface="Segoe UI Emoji" panose="020B0502040204020203" pitchFamily="34" charset="0"/>
                <a:cs typeface="+mn-cs"/>
              </a:defRPr>
            </a:pPr>
            <a:endParaRPr lang="it-IT"/>
          </a:p>
        </c:txPr>
        <c:crossAx val="4050155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Segoe UI Emoji" panose="020B0502040204020203" pitchFamily="34" charset="0"/>
          <a:ea typeface="Segoe UI Emoji" panose="020B0502040204020203" pitchFamily="34" charset="0"/>
        </a:defRPr>
      </a:pPr>
      <a:endParaRPr lang="it-IT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3456658492376586E-2"/>
          <c:y val="3.7826685006877581E-2"/>
          <c:w val="0.97014607100970252"/>
          <c:h val="0.48469522035330176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rgbClr val="FA8C7A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venir Next LT Pro" panose="020B0504020202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'M5'!$F$3:$F$28</c:f>
              <c:strCache>
                <c:ptCount val="26"/>
                <c:pt idx="0">
                  <c:v>UM Potenza Esino Musone</c:v>
                </c:pt>
                <c:pt idx="1">
                  <c:v>UC Bassa Reggiana</c:v>
                </c:pt>
                <c:pt idx="2">
                  <c:v>UC Montani Appennino Pistoiese</c:v>
                </c:pt>
                <c:pt idx="3">
                  <c:v>U Reno Galliera</c:v>
                </c:pt>
                <c:pt idx="4">
                  <c:v>UC Valmarecchia</c:v>
                </c:pt>
                <c:pt idx="5">
                  <c:v>U Romagna Faentina</c:v>
                </c:pt>
                <c:pt idx="6">
                  <c:v>U Val Vibrata</c:v>
                </c:pt>
                <c:pt idx="7">
                  <c:v>UC Terre e Fiumi</c:v>
                </c:pt>
                <c:pt idx="8">
                  <c:v>UC Circondario dell`Empolese Valdelsa</c:v>
                </c:pt>
                <c:pt idx="9">
                  <c:v>U Madonie</c:v>
                </c:pt>
                <c:pt idx="10">
                  <c:v>UC Riviera del Brenta</c:v>
                </c:pt>
                <c:pt idx="11">
                  <c:v>UC Valle del Savio</c:v>
                </c:pt>
                <c:pt idx="12">
                  <c:v>UC Valdichiana senese</c:v>
                </c:pt>
                <c:pt idx="13">
                  <c:v>UC Garfagnana</c:v>
                </c:pt>
                <c:pt idx="14">
                  <c:v>UC Marca Occidentale</c:v>
                </c:pt>
                <c:pt idx="15">
                  <c:v>UM Valli Orco e Soana</c:v>
                </c:pt>
                <c:pt idx="16">
                  <c:v>U Valdera</c:v>
                </c:pt>
                <c:pt idx="17">
                  <c:v>U Pian del Bruscolo</c:v>
                </c:pt>
                <c:pt idx="18">
                  <c:v>C Terre Roveresche</c:v>
                </c:pt>
                <c:pt idx="19">
                  <c:v>UT Intercomunale Collio-Alto Isonzo</c:v>
                </c:pt>
                <c:pt idx="20">
                  <c:v>UM Val Gallenca</c:v>
                </c:pt>
                <c:pt idx="21">
                  <c:v>UC Taro e Ceno</c:v>
                </c:pt>
                <c:pt idx="22">
                  <c:v>FC Camposampierese</c:v>
                </c:pt>
                <c:pt idx="23">
                  <c:v>Platani Quisquina Magazzolo</c:v>
                </c:pt>
                <c:pt idx="24">
                  <c:v>U Terre dell`Ufita</c:v>
                </c:pt>
                <c:pt idx="25">
                  <c:v>Valle del Belice</c:v>
                </c:pt>
              </c:strCache>
            </c:strRef>
          </c:cat>
          <c:val>
            <c:numRef>
              <c:f>'M5'!$G$3:$G$28</c:f>
              <c:numCache>
                <c:formatCode>0</c:formatCode>
                <c:ptCount val="26"/>
                <c:pt idx="0">
                  <c:v>1.06</c:v>
                </c:pt>
                <c:pt idx="1">
                  <c:v>1.59</c:v>
                </c:pt>
                <c:pt idx="2">
                  <c:v>13.75</c:v>
                </c:pt>
                <c:pt idx="3">
                  <c:v>15.42</c:v>
                </c:pt>
                <c:pt idx="4">
                  <c:v>17.22</c:v>
                </c:pt>
                <c:pt idx="5">
                  <c:v>21.25</c:v>
                </c:pt>
                <c:pt idx="6">
                  <c:v>21.83</c:v>
                </c:pt>
                <c:pt idx="7">
                  <c:v>31.12</c:v>
                </c:pt>
                <c:pt idx="8">
                  <c:v>31.82</c:v>
                </c:pt>
                <c:pt idx="9">
                  <c:v>33.96</c:v>
                </c:pt>
                <c:pt idx="10">
                  <c:v>40.39</c:v>
                </c:pt>
                <c:pt idx="11">
                  <c:v>47.31</c:v>
                </c:pt>
                <c:pt idx="12">
                  <c:v>70.680000000000007</c:v>
                </c:pt>
                <c:pt idx="13">
                  <c:v>74.23</c:v>
                </c:pt>
                <c:pt idx="14">
                  <c:v>76.27</c:v>
                </c:pt>
                <c:pt idx="15">
                  <c:v>83.57</c:v>
                </c:pt>
                <c:pt idx="16">
                  <c:v>84.48</c:v>
                </c:pt>
                <c:pt idx="17">
                  <c:v>85.67</c:v>
                </c:pt>
                <c:pt idx="18">
                  <c:v>86.82</c:v>
                </c:pt>
                <c:pt idx="19">
                  <c:v>86.96</c:v>
                </c:pt>
                <c:pt idx="20">
                  <c:v>92.54</c:v>
                </c:pt>
                <c:pt idx="21">
                  <c:v>92.93</c:v>
                </c:pt>
                <c:pt idx="22">
                  <c:v>94.62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AE-423B-83FF-2CF1BABCE12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3653120"/>
        <c:axId val="283682240"/>
        <c:axId val="0"/>
      </c:bar3DChart>
      <c:catAx>
        <c:axId val="283653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venir Next LT Pro" panose="020B0504020202020204" pitchFamily="34" charset="0"/>
                <a:ea typeface="+mn-ea"/>
                <a:cs typeface="+mn-cs"/>
              </a:defRPr>
            </a:pPr>
            <a:endParaRPr lang="it-IT"/>
          </a:p>
        </c:txPr>
        <c:crossAx val="283682240"/>
        <c:crosses val="autoZero"/>
        <c:auto val="1"/>
        <c:lblAlgn val="ctr"/>
        <c:lblOffset val="100"/>
        <c:noMultiLvlLbl val="0"/>
      </c:catAx>
      <c:valAx>
        <c:axId val="283682240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283653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Avenir Next LT Pro" panose="020B0504020202020204" pitchFamily="34" charset="0"/>
        </a:defRPr>
      </a:pPr>
      <a:endParaRPr lang="it-IT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FF7C80"/>
            </a:solidFill>
            <a:ln>
              <a:noFill/>
            </a:ln>
            <a:effectLst/>
            <a:sp3d/>
          </c:spPr>
          <c:invertIfNegative val="0"/>
          <c:dPt>
            <c:idx val="1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7874-40B7-B59A-F41F46814728}"/>
              </c:ext>
            </c:extLst>
          </c:dPt>
          <c:dPt>
            <c:idx val="13"/>
            <c:invertIfNegative val="0"/>
            <c:bubble3D val="0"/>
            <c:spPr>
              <a:solidFill>
                <a:srgbClr val="B2DE8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7874-40B7-B59A-F41F46814728}"/>
              </c:ext>
            </c:extLst>
          </c:dPt>
          <c:dPt>
            <c:idx val="14"/>
            <c:invertIfNegative val="0"/>
            <c:bubble3D val="0"/>
            <c:spPr>
              <a:solidFill>
                <a:srgbClr val="B2DE8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7874-40B7-B59A-F41F46814728}"/>
              </c:ext>
            </c:extLst>
          </c:dPt>
          <c:dPt>
            <c:idx val="15"/>
            <c:invertIfNegative val="0"/>
            <c:bubble3D val="0"/>
            <c:spPr>
              <a:solidFill>
                <a:srgbClr val="B2DE8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7874-40B7-B59A-F41F46814728}"/>
              </c:ext>
            </c:extLst>
          </c:dPt>
          <c:dPt>
            <c:idx val="16"/>
            <c:invertIfNegative val="0"/>
            <c:bubble3D val="0"/>
            <c:spPr>
              <a:solidFill>
                <a:srgbClr val="B2DE8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7874-40B7-B59A-F41F46814728}"/>
              </c:ext>
            </c:extLst>
          </c:dPt>
          <c:dPt>
            <c:idx val="17"/>
            <c:invertIfNegative val="0"/>
            <c:bubble3D val="0"/>
            <c:spPr>
              <a:solidFill>
                <a:srgbClr val="B2DE8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7874-40B7-B59A-F41F46814728}"/>
              </c:ext>
            </c:extLst>
          </c:dPt>
          <c:dPt>
            <c:idx val="18"/>
            <c:invertIfNegative val="0"/>
            <c:bubble3D val="0"/>
            <c:spPr>
              <a:solidFill>
                <a:srgbClr val="B2DE8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D-7874-40B7-B59A-F41F46814728}"/>
              </c:ext>
            </c:extLst>
          </c:dPt>
          <c:dPt>
            <c:idx val="19"/>
            <c:invertIfNegative val="0"/>
            <c:bubble3D val="0"/>
            <c:spPr>
              <a:solidFill>
                <a:srgbClr val="B2DE8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F-7874-40B7-B59A-F41F46814728}"/>
              </c:ext>
            </c:extLst>
          </c:dPt>
          <c:dPt>
            <c:idx val="20"/>
            <c:invertIfNegative val="0"/>
            <c:bubble3D val="0"/>
            <c:spPr>
              <a:solidFill>
                <a:srgbClr val="B2DE8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1-7874-40B7-B59A-F41F46814728}"/>
              </c:ext>
            </c:extLst>
          </c:dPt>
          <c:dPt>
            <c:idx val="21"/>
            <c:invertIfNegative val="0"/>
            <c:bubble3D val="0"/>
            <c:spPr>
              <a:solidFill>
                <a:srgbClr val="B2DE8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3-7874-40B7-B59A-F41F4681472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venir Next LT Pro" panose="020B0504020202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'[Tabellone 29 Unioni.xlsx]M5'!$R$3:$R$24</c:f>
              <c:strCache>
                <c:ptCount val="22"/>
                <c:pt idx="0">
                  <c:v>UM Valli Orco e Soana</c:v>
                </c:pt>
                <c:pt idx="1">
                  <c:v>UC Valmarecchia</c:v>
                </c:pt>
                <c:pt idx="2">
                  <c:v>UT Intercomunale Collio-Alto Isonzo</c:v>
                </c:pt>
                <c:pt idx="3">
                  <c:v>UM Potenza Esino Musone</c:v>
                </c:pt>
                <c:pt idx="4">
                  <c:v>UC Bassa Reggiana</c:v>
                </c:pt>
                <c:pt idx="5">
                  <c:v>FC Camposampierese</c:v>
                </c:pt>
                <c:pt idx="6">
                  <c:v>UC Terre e Fiumi</c:v>
                </c:pt>
                <c:pt idx="7">
                  <c:v>U Reno Galliera</c:v>
                </c:pt>
                <c:pt idx="8">
                  <c:v>U Fossanese</c:v>
                </c:pt>
                <c:pt idx="9">
                  <c:v>U Romagna Faentina</c:v>
                </c:pt>
                <c:pt idx="10">
                  <c:v>UC Garfagnana</c:v>
                </c:pt>
                <c:pt idx="11">
                  <c:v>UC Valle del Savio</c:v>
                </c:pt>
                <c:pt idx="12">
                  <c:v>C Terre Roveresche</c:v>
                </c:pt>
                <c:pt idx="13">
                  <c:v>U Valdera</c:v>
                </c:pt>
                <c:pt idx="14">
                  <c:v>UC Riviera del Brenta</c:v>
                </c:pt>
                <c:pt idx="15">
                  <c:v>U Pian del Bruscolo</c:v>
                </c:pt>
                <c:pt idx="16">
                  <c:v>UC Montani Appennino Pistoiese</c:v>
                </c:pt>
                <c:pt idx="17">
                  <c:v>UC Taro e Ceno</c:v>
                </c:pt>
                <c:pt idx="18">
                  <c:v>UC Valdichiana senese</c:v>
                </c:pt>
                <c:pt idx="19">
                  <c:v>Valle del Belice</c:v>
                </c:pt>
                <c:pt idx="20">
                  <c:v>U Madonie</c:v>
                </c:pt>
                <c:pt idx="21">
                  <c:v>U Val Vibrata</c:v>
                </c:pt>
              </c:strCache>
            </c:strRef>
          </c:cat>
          <c:val>
            <c:numRef>
              <c:f>'[Tabellone 29 Unioni.xlsx]M5'!$S$3:$S$24</c:f>
              <c:numCache>
                <c:formatCode>0</c:formatCode>
                <c:ptCount val="22"/>
                <c:pt idx="0">
                  <c:v>-21.3</c:v>
                </c:pt>
                <c:pt idx="1">
                  <c:v>-15</c:v>
                </c:pt>
                <c:pt idx="2">
                  <c:v>-13.78</c:v>
                </c:pt>
                <c:pt idx="3">
                  <c:v>-10.38</c:v>
                </c:pt>
                <c:pt idx="4">
                  <c:v>-10.210000000000001</c:v>
                </c:pt>
                <c:pt idx="5">
                  <c:v>-9.17</c:v>
                </c:pt>
                <c:pt idx="6">
                  <c:v>-8.33</c:v>
                </c:pt>
                <c:pt idx="7">
                  <c:v>-8</c:v>
                </c:pt>
                <c:pt idx="8">
                  <c:v>-4.8</c:v>
                </c:pt>
                <c:pt idx="9">
                  <c:v>-3.82</c:v>
                </c:pt>
                <c:pt idx="10">
                  <c:v>-3.53</c:v>
                </c:pt>
                <c:pt idx="11">
                  <c:v>-2.4300000000000002</c:v>
                </c:pt>
                <c:pt idx="12" formatCode="0.0">
                  <c:v>0.24</c:v>
                </c:pt>
                <c:pt idx="13">
                  <c:v>5.5</c:v>
                </c:pt>
                <c:pt idx="14">
                  <c:v>7.65</c:v>
                </c:pt>
                <c:pt idx="15">
                  <c:v>16.22</c:v>
                </c:pt>
                <c:pt idx="16">
                  <c:v>17.829999999999998</c:v>
                </c:pt>
                <c:pt idx="17">
                  <c:v>22.84</c:v>
                </c:pt>
                <c:pt idx="18">
                  <c:v>35</c:v>
                </c:pt>
                <c:pt idx="19">
                  <c:v>68.069999999999993</c:v>
                </c:pt>
                <c:pt idx="20">
                  <c:v>114.33</c:v>
                </c:pt>
                <c:pt idx="21">
                  <c:v>131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7874-40B7-B59A-F41F4681472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80005456"/>
        <c:axId val="80004624"/>
        <c:axId val="0"/>
      </c:bar3DChart>
      <c:catAx>
        <c:axId val="80005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venir Next LT Pro" panose="020B0504020202020204" pitchFamily="34" charset="0"/>
                <a:ea typeface="+mn-ea"/>
                <a:cs typeface="+mn-cs"/>
              </a:defRPr>
            </a:pPr>
            <a:endParaRPr lang="it-IT"/>
          </a:p>
        </c:txPr>
        <c:crossAx val="80004624"/>
        <c:crosses val="autoZero"/>
        <c:auto val="1"/>
        <c:lblAlgn val="ctr"/>
        <c:lblOffset val="100"/>
        <c:noMultiLvlLbl val="0"/>
      </c:catAx>
      <c:valAx>
        <c:axId val="80004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venir Next LT Pro" panose="020B0504020202020204" pitchFamily="34" charset="0"/>
                <a:ea typeface="+mn-ea"/>
                <a:cs typeface="+mn-cs"/>
              </a:defRPr>
            </a:pPr>
            <a:endParaRPr lang="it-IT"/>
          </a:p>
        </c:txPr>
        <c:crossAx val="80005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Avenir Next LT Pro" panose="020B0504020202020204" pitchFamily="34" charset="0"/>
        </a:defRPr>
      </a:pPr>
      <a:endParaRPr lang="it-IT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AD7657-7166-49B8-A487-AC66A9F25F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DDE669F-0747-47B9-911E-81C6F96FE6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AC3EA5A-62EA-4123-8617-72C9901CF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5F6CA-22BF-4A30-9EC1-3133BF62DCA3}" type="datetimeFigureOut">
              <a:rPr lang="it-IT" smtClean="0"/>
              <a:t>13/09/2022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2BE17BA-4AAF-415F-95AB-17E987B2A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F25FC53-8AAC-4390-AF34-83CE17C03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CCDD-6980-4A5C-995C-EE44501AA0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6987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A966A6-B1E0-4EE8-9ECB-7294E7412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D82EFAB-F4F4-4858-81D4-6A3224F03E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B77E72D-9353-4C8D-BC59-64DF52CEB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5F6CA-22BF-4A30-9EC1-3133BF62DCA3}" type="datetimeFigureOut">
              <a:rPr lang="it-IT" smtClean="0"/>
              <a:t>13/09/2022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C43DF2B-6BA8-403F-8327-D2C7AEA8D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9A94786-8FEB-4343-9CF1-412BFBDE6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CCDD-6980-4A5C-995C-EE44501AA0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3808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9FE326A-A088-4472-8533-772267D1BC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D074E68-EF4A-445C-A62B-BFDBC18E70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81A6F1B-5026-43AC-8DE6-4F9419B95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5F6CA-22BF-4A30-9EC1-3133BF62DCA3}" type="datetimeFigureOut">
              <a:rPr lang="it-IT" smtClean="0"/>
              <a:t>13/09/2022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AD2312-9055-4C6F-9F50-FAE328090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58C701-46F9-4E26-BB8C-BED24C71F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CCDD-6980-4A5C-995C-EE44501AA0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492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13FE53-7B49-4A18-B399-99E186025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5A4180-14D4-4B28-A1AA-037724DF6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D5044F-D86F-4D85-BE99-E9C7A3F51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5F6CA-22BF-4A30-9EC1-3133BF62DCA3}" type="datetimeFigureOut">
              <a:rPr lang="it-IT" smtClean="0"/>
              <a:t>13/09/2022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D7D618B-4E8E-454B-BE2E-C918102F1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FFE26F9-A05D-40F5-AA84-D038E30ED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CCDD-6980-4A5C-995C-EE44501AA0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8667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CF88E8-CF72-48F7-B893-E47CE3DDD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F6595EB-AE8E-4B61-A01B-94B15319FE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17D1515-FB14-42EC-8573-52CE61E31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5F6CA-22BF-4A30-9EC1-3133BF62DCA3}" type="datetimeFigureOut">
              <a:rPr lang="it-IT" smtClean="0"/>
              <a:t>13/09/2022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0E6002-E3DB-4552-A093-701120553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65B31A0-F68B-4C08-A741-41F28F5EF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CCDD-6980-4A5C-995C-EE44501AA0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5626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7A9272-E23E-4CAE-9B1F-6C173641A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848775-5328-43EB-B4F1-2435C14769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DB19659-A18F-48EE-BFB5-C5DCA8A76D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B60DFBC-AAD4-48C1-A58D-F38ECA35A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5F6CA-22BF-4A30-9EC1-3133BF62DCA3}" type="datetimeFigureOut">
              <a:rPr lang="it-IT" smtClean="0"/>
              <a:t>13/09/2022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BBD24F0-F742-4B5E-8237-72E59F35A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F58A3F3-3DEF-4278-B46D-28898E5CE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CCDD-6980-4A5C-995C-EE44501AA0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0696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1B1B5B-8F53-4192-8F8D-4C0A82286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7E38BC8-5C60-41ED-B789-E61CB7004D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829075D-D53D-483C-88D3-29B71C0EC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BCAE649-B545-4C85-8AF8-212811234A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272057C-5A7A-4F7B-82A3-948EF86B83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6FBF31B-0618-4483-A73D-DF81BB192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5F6CA-22BF-4A30-9EC1-3133BF62DCA3}" type="datetimeFigureOut">
              <a:rPr lang="it-IT" smtClean="0"/>
              <a:t>13/09/2022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A4149DB-89F1-46B6-BFE6-CB2F11FB4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5415FD6-6369-4F50-AD5C-8D6C0EBC5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CCDD-6980-4A5C-995C-EE44501AA0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9030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2D41BC-89F2-4E0F-BCCA-DA5856E8A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8279CDC-4E71-4B9E-B02F-240843CED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5F6CA-22BF-4A30-9EC1-3133BF62DCA3}" type="datetimeFigureOut">
              <a:rPr lang="it-IT" smtClean="0"/>
              <a:t>13/09/2022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FC7C3E7-B443-42DA-951F-57CF1EE99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82F1930-4895-4B5C-9349-34763F480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CCDD-6980-4A5C-995C-EE44501AA0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4396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E034A9D-BD43-42E7-8CD2-8DACEC541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5F6CA-22BF-4A30-9EC1-3133BF62DCA3}" type="datetimeFigureOut">
              <a:rPr lang="it-IT" smtClean="0"/>
              <a:t>13/09/2022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0AE52C2-BAEB-41D0-9B6E-3270AAB0B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DAF0640-8CF0-460C-9577-FF8AEA155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CCDD-6980-4A5C-995C-EE44501AA0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3603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C6529F-3D6E-438D-8185-6A33A296C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B7B9CE-0D25-4CA3-96F3-4832DC742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008CE3F-C4C0-47CB-9B74-6FD0D54036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6F81B3A-0113-43EA-837D-FC214BEC8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5F6CA-22BF-4A30-9EC1-3133BF62DCA3}" type="datetimeFigureOut">
              <a:rPr lang="it-IT" smtClean="0"/>
              <a:t>13/09/2022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B3886B-19C1-4F82-A17C-978ECF247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6CFBC70-0B4E-4FF5-A819-2B6C981AE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CCDD-6980-4A5C-995C-EE44501AA0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704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881108-B3A1-4C86-A537-31D375722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4CF73CE-ED99-47C7-859F-F6100A9CB0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2239FE8-3B74-40B4-B3C8-A5CFC45DE1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9673F45-4C02-4190-8DF8-31FD1C33B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5F6CA-22BF-4A30-9EC1-3133BF62DCA3}" type="datetimeFigureOut">
              <a:rPr lang="it-IT" smtClean="0"/>
              <a:t>13/09/2022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626F8B7-37A4-401D-8F5E-0FE6350CC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7F4ED46-D2FD-4A10-88F7-220DA9738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CCDD-6980-4A5C-995C-EE44501AA0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049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73A63D2-C116-46BB-8EAD-2174B410C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6A6091B-4520-4072-B0E7-06AD908CA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9FB170B-A384-475C-888F-270E213B3D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5F6CA-22BF-4A30-9EC1-3133BF62DCA3}" type="datetimeFigureOut">
              <a:rPr lang="it-IT" smtClean="0"/>
              <a:t>13/09/2022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2EFA7C6-5CB0-4198-904E-23FB2CC144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CDC994-C59F-4594-A5F1-2D7BFEF76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CCCDD-6980-4A5C-995C-EE44501AA0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3802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3" name="Rectangle 108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" name="Picture 93" descr="Sfondo">
            <a:extLst>
              <a:ext uri="{FF2B5EF4-FFF2-40B4-BE49-F238E27FC236}">
                <a16:creationId xmlns:a16="http://schemas.microsoft.com/office/drawing/2014/main" id="{C5A3AF25-F6E0-B96B-9181-57AB1FA62E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2" r="3682"/>
          <a:stretch/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14" name="Rectangle 110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itolo 9">
            <a:extLst>
              <a:ext uri="{FF2B5EF4-FFF2-40B4-BE49-F238E27FC236}">
                <a16:creationId xmlns:a16="http://schemas.microsoft.com/office/drawing/2014/main" id="{FF50C505-9B59-4DCD-A873-EA9BA1F0D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2602" y="703342"/>
            <a:ext cx="4078258" cy="3692028"/>
          </a:xfrm>
          <a:noFill/>
        </p:spPr>
        <p:txBody>
          <a:bodyPr vert="horz" lIns="91440" tIns="45720" rIns="91440" bIns="45720" rtlCol="0">
            <a:normAutofit/>
          </a:bodyPr>
          <a:lstStyle/>
          <a:p>
            <a:pPr algn="l">
              <a:lnSpc>
                <a:spcPct val="150000"/>
              </a:lnSpc>
            </a:pPr>
            <a:br>
              <a:rPr lang="en-US" sz="5200" b="1" kern="1200" cap="small" dirty="0">
                <a:latin typeface="Segoe UI Emoji" panose="020B0502040204020203" pitchFamily="34" charset="0"/>
                <a:ea typeface="Segoe UI Emoji" panose="020B0502040204020203" pitchFamily="34" charset="0"/>
              </a:rPr>
            </a:br>
            <a:r>
              <a:rPr lang="en-US" sz="4000" b="1" kern="1200" cap="small" dirty="0">
                <a:solidFill>
                  <a:schemeClr val="tx2">
                    <a:lumMod val="75000"/>
                  </a:schemeClr>
                </a:solidFill>
                <a:ea typeface="Segoe UI Emoji" panose="020B0502040204020203" pitchFamily="34" charset="0"/>
              </a:rPr>
              <a:t>Macro-area 5</a:t>
            </a:r>
            <a:br>
              <a:rPr lang="en-US" sz="4400" b="1" kern="1200" cap="small" dirty="0">
                <a:solidFill>
                  <a:schemeClr val="tx2">
                    <a:lumMod val="75000"/>
                  </a:schemeClr>
                </a:solidFill>
                <a:ea typeface="Segoe UI Emoji" panose="020B0502040204020203" pitchFamily="34" charset="0"/>
              </a:rPr>
            </a:br>
            <a:r>
              <a:rPr lang="en-US" sz="4400" b="1" kern="1200" cap="small" dirty="0" err="1">
                <a:solidFill>
                  <a:schemeClr val="tx2">
                    <a:lumMod val="75000"/>
                  </a:schemeClr>
                </a:solidFill>
                <a:ea typeface="Segoe UI Emoji" panose="020B0502040204020203" pitchFamily="34" charset="0"/>
              </a:rPr>
              <a:t>Appalti</a:t>
            </a:r>
            <a:endParaRPr lang="en-US" sz="4400" kern="1200" cap="small" dirty="0">
              <a:solidFill>
                <a:schemeClr val="tx2">
                  <a:lumMod val="75000"/>
                </a:schemeClr>
              </a:solidFill>
              <a:ea typeface="Segoe UI Emoj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341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45000">
              <a:schemeClr val="bg1">
                <a:lumMod val="85000"/>
              </a:schemeClr>
            </a:gs>
            <a:gs pos="15000">
              <a:schemeClr val="tx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79" descr="grafico indice capacità amministrativa appalti e fornitori">
            <a:extLst>
              <a:ext uri="{FF2B5EF4-FFF2-40B4-BE49-F238E27FC236}">
                <a16:creationId xmlns:a16="http://schemas.microsoft.com/office/drawing/2014/main" id="{6988AADB-848D-4225-B732-29F9E5AEFE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78300221"/>
              </p:ext>
            </p:extLst>
          </p:nvPr>
        </p:nvGraphicFramePr>
        <p:xfrm>
          <a:off x="838200" y="1845426"/>
          <a:ext cx="10512547" cy="4450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BCCFFE61-3A1E-4870-8B9D-6D9C5C7A477B}"/>
              </a:ext>
            </a:extLst>
          </p:cNvPr>
          <p:cNvSpPr txBox="1"/>
          <p:nvPr/>
        </p:nvSpPr>
        <p:spPr>
          <a:xfrm>
            <a:off x="838200" y="184805"/>
            <a:ext cx="10515600" cy="15058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1000"/>
              </a:spcAft>
            </a:pPr>
            <a:r>
              <a:rPr lang="en-US" sz="2400" dirty="0">
                <a:latin typeface="Avenir Next LT Pro" panose="020B0504020202020204" pitchFamily="34" charset="0"/>
                <a:ea typeface="+mj-ea"/>
                <a:cs typeface="+mj-cs"/>
              </a:rPr>
              <a:t>INDICE DI CAPACITÀ AMMINISTRATIVA –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venir Next LT Pro" panose="020B0504020202020204" pitchFamily="34" charset="0"/>
                <a:ea typeface="+mj-ea"/>
                <a:cs typeface="+mj-cs"/>
              </a:rPr>
              <a:t>APPALTI E FORNITORI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1000"/>
              </a:spcAft>
            </a:pPr>
            <a:r>
              <a:rPr lang="en-US" dirty="0">
                <a:latin typeface="Avenir Next LT Pro" panose="020B0504020202020204" pitchFamily="34" charset="0"/>
                <a:ea typeface="+mj-ea"/>
                <a:cs typeface="+mj-cs"/>
              </a:rPr>
              <a:t>(score medio: 43%)</a:t>
            </a:r>
          </a:p>
        </p:txBody>
      </p:sp>
    </p:spTree>
    <p:extLst>
      <p:ext uri="{BB962C8B-B14F-4D97-AF65-F5344CB8AC3E}">
        <p14:creationId xmlns:p14="http://schemas.microsoft.com/office/powerpoint/2010/main" val="2736429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 descr="Screenshot Unione dei comuni della Vallemarecchia">
            <a:extLst>
              <a:ext uri="{FF2B5EF4-FFF2-40B4-BE49-F238E27FC236}">
                <a16:creationId xmlns:a16="http://schemas.microsoft.com/office/drawing/2014/main" id="{9D90E7EC-54E2-439B-A606-9B501327B5FA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1079770"/>
            <a:ext cx="7908587" cy="5544766"/>
            <a:chOff x="0" y="0"/>
            <a:chExt cx="6958" cy="4872"/>
          </a:xfrm>
        </p:grpSpPr>
        <p:pic>
          <p:nvPicPr>
            <p:cNvPr id="4" name="docshape22" descr="Graphical user interface, text, application, website  Description automatically generated">
              <a:extLst>
                <a:ext uri="{FF2B5EF4-FFF2-40B4-BE49-F238E27FC236}">
                  <a16:creationId xmlns:a16="http://schemas.microsoft.com/office/drawing/2014/main" id="{9DE37A83-D9B8-4286-BAAB-2E7DABFA36A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198"/>
              <a:ext cx="6958" cy="2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" name="docshape21" descr="Graphical user interface, text, application  Description automatically generated">
              <a:extLst>
                <a:ext uri="{FF2B5EF4-FFF2-40B4-BE49-F238E27FC236}">
                  <a16:creationId xmlns:a16="http://schemas.microsoft.com/office/drawing/2014/main" id="{60BE4621-FB94-45DF-AC20-E5E438A671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900" cy="2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5C6E1003-E7E1-456A-A5FB-BC6889758822}"/>
              </a:ext>
            </a:extLst>
          </p:cNvPr>
          <p:cNvSpPr txBox="1"/>
          <p:nvPr/>
        </p:nvSpPr>
        <p:spPr>
          <a:xfrm>
            <a:off x="251823" y="1741254"/>
            <a:ext cx="60943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cap="small" dirty="0">
                <a:latin typeface="Avenir Next LT Pro" panose="020B0504020202020204" pitchFamily="34" charset="0"/>
                <a:ea typeface="+mj-ea"/>
                <a:cs typeface="+mj-cs"/>
              </a:rPr>
              <a:t>Esempio </a:t>
            </a:r>
          </a:p>
          <a:p>
            <a:r>
              <a:rPr lang="it-IT" sz="1800" cap="small" dirty="0">
                <a:latin typeface="Avenir Next LT Pro" panose="020B0504020202020204" pitchFamily="34" charset="0"/>
                <a:ea typeface="+mj-ea"/>
                <a:cs typeface="+mj-cs"/>
              </a:rPr>
              <a:t>Unione Valmarecchia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303B8AD-026E-47C8-A479-D78A3366FC46}"/>
              </a:ext>
            </a:extLst>
          </p:cNvPr>
          <p:cNvSpPr txBox="1"/>
          <p:nvPr/>
        </p:nvSpPr>
        <p:spPr>
          <a:xfrm>
            <a:off x="251823" y="547551"/>
            <a:ext cx="899535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cap="small" dirty="0">
                <a:latin typeface="Avenir Next LT Pro" panose="020B0504020202020204" pitchFamily="34" charset="0"/>
                <a:ea typeface="+mj-ea"/>
                <a:cs typeface="+mj-cs"/>
              </a:rPr>
              <a:t>Trasmissione File xml </a:t>
            </a:r>
          </a:p>
          <a:p>
            <a:r>
              <a:rPr lang="it-IT" sz="2400" cap="small" dirty="0">
                <a:latin typeface="Avenir Next LT Pro" panose="020B0504020202020204" pitchFamily="34" charset="0"/>
                <a:ea typeface="+mj-ea"/>
                <a:cs typeface="+mj-cs"/>
              </a:rPr>
              <a:t>ad ANAC</a:t>
            </a:r>
          </a:p>
          <a:p>
            <a:endParaRPr lang="it-IT" sz="2400" cap="small" dirty="0">
              <a:latin typeface="Avenir Next LT Pro" panose="020B0504020202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73721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77" descr="Grafico percentuale affidamenti diretti sul totale appalti raffronto per importo">
            <a:extLst>
              <a:ext uri="{FF2B5EF4-FFF2-40B4-BE49-F238E27FC236}">
                <a16:creationId xmlns:a16="http://schemas.microsoft.com/office/drawing/2014/main" id="{9952E502-30F6-4AB1-B735-06F66EDEFB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5815149"/>
              </p:ext>
            </p:extLst>
          </p:nvPr>
        </p:nvGraphicFramePr>
        <p:xfrm>
          <a:off x="623087" y="579473"/>
          <a:ext cx="10945825" cy="4224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C3653048-680C-43C6-A892-9D97C9B2E3E3}"/>
              </a:ext>
            </a:extLst>
          </p:cNvPr>
          <p:cNvSpPr txBox="1"/>
          <p:nvPr/>
        </p:nvSpPr>
        <p:spPr>
          <a:xfrm>
            <a:off x="1111625" y="5751593"/>
            <a:ext cx="9681882" cy="7398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300" kern="1200" cap="small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PERCENTUALE AFFIDAMENTI DIRETTI SUL TOTALE APPALTI RAFFRONTO PER IMPORTO</a:t>
            </a:r>
          </a:p>
        </p:txBody>
      </p:sp>
    </p:spTree>
    <p:extLst>
      <p:ext uri="{BB962C8B-B14F-4D97-AF65-F5344CB8AC3E}">
        <p14:creationId xmlns:p14="http://schemas.microsoft.com/office/powerpoint/2010/main" val="3146508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 descr="Indicatore annuale di tempestività dei pagamenti - grafico">
            <a:extLst>
              <a:ext uri="{FF2B5EF4-FFF2-40B4-BE49-F238E27FC236}">
                <a16:creationId xmlns:a16="http://schemas.microsoft.com/office/drawing/2014/main" id="{027637D0-E07C-4B75-8748-D4CC4F8E93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0215735"/>
              </p:ext>
            </p:extLst>
          </p:nvPr>
        </p:nvGraphicFramePr>
        <p:xfrm>
          <a:off x="1090863" y="1963152"/>
          <a:ext cx="9406647" cy="4692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16D05E74-2B86-4D98-B1EA-AA2EDCCB4378}"/>
              </a:ext>
            </a:extLst>
          </p:cNvPr>
          <p:cNvSpPr txBox="1"/>
          <p:nvPr/>
        </p:nvSpPr>
        <p:spPr>
          <a:xfrm>
            <a:off x="1090863" y="450866"/>
            <a:ext cx="923223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it-IT" sz="2400" cap="small" dirty="0">
                <a:latin typeface="Avenir Next LT Pro" panose="020B0504020202020204" pitchFamily="34" charset="0"/>
                <a:ea typeface="+mj-ea"/>
                <a:cs typeface="+mj-cs"/>
              </a:rPr>
              <a:t>INDICATORE ANNUALE DI TEMPESTIVITÀ DEI PAGAMENTI (giorni)</a:t>
            </a:r>
          </a:p>
        </p:txBody>
      </p:sp>
    </p:spTree>
    <p:extLst>
      <p:ext uri="{BB962C8B-B14F-4D97-AF65-F5344CB8AC3E}">
        <p14:creationId xmlns:p14="http://schemas.microsoft.com/office/powerpoint/2010/main" val="20838744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45</Words>
  <Application>Microsoft Office PowerPoint</Application>
  <PresentationFormat>Widescreen</PresentationFormat>
  <Paragraphs>9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Avenir Next LT Pro</vt:lpstr>
      <vt:lpstr>Calibri</vt:lpstr>
      <vt:lpstr>Calibri Light</vt:lpstr>
      <vt:lpstr>Segoe UI Emoji</vt:lpstr>
      <vt:lpstr>Tema di Office</vt:lpstr>
      <vt:lpstr> Macro-area 5 Appalti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capacità amministrativa  delle Unioni di Comuni</dc:title>
  <dc:creator>Paola Caporossi</dc:creator>
  <cp:lastModifiedBy>Pennone Massimiliano</cp:lastModifiedBy>
  <cp:revision>6</cp:revision>
  <dcterms:created xsi:type="dcterms:W3CDTF">2022-04-04T13:44:42Z</dcterms:created>
  <dcterms:modified xsi:type="dcterms:W3CDTF">2022-09-13T15:58:30Z</dcterms:modified>
</cp:coreProperties>
</file>