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63" r:id="rId2"/>
    <p:sldId id="270" r:id="rId3"/>
    <p:sldId id="273" r:id="rId4"/>
    <p:sldId id="662" r:id="rId5"/>
    <p:sldId id="659" r:id="rId6"/>
    <p:sldId id="272" r:id="rId7"/>
    <p:sldId id="658" r:id="rId8"/>
    <p:sldId id="661" r:id="rId9"/>
    <p:sldId id="275" r:id="rId10"/>
    <p:sldId id="274" r:id="rId11"/>
    <p:sldId id="277" r:id="rId12"/>
    <p:sldId id="280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C7A"/>
    <a:srgbClr val="F3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995" autoAdjust="0"/>
  </p:normalViewPr>
  <p:slideViewPr>
    <p:cSldViewPr snapToGrid="0">
      <p:cViewPr varScale="1">
        <p:scale>
          <a:sx n="31" d="100"/>
          <a:sy n="31" d="100"/>
        </p:scale>
        <p:origin x="6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Caporossi" userId="8ac931b56097706a" providerId="LiveId" clId="{F4B22DB7-B4FB-46B1-BA5B-127A7C93FE2C}"/>
    <pc:docChg chg="delSld">
      <pc:chgData name="Paola Caporossi" userId="8ac931b56097706a" providerId="LiveId" clId="{F4B22DB7-B4FB-46B1-BA5B-127A7C93FE2C}" dt="2022-05-15T09:18:54.589" v="1" actId="47"/>
      <pc:docMkLst>
        <pc:docMk/>
      </pc:docMkLst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3059519331" sldId="257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881842569" sldId="258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3387908051" sldId="259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166900551" sldId="261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3205493323" sldId="263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3758284969" sldId="264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3786978843" sldId="269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43203718" sldId="282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1633765416" sldId="283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1577920326" sldId="287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326011726" sldId="289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253635532" sldId="291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567531745" sldId="292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2934852577" sldId="646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2736429976" sldId="647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1632464749" sldId="648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483844205" sldId="650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2945488372" sldId="651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2173721200" sldId="653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3146508572" sldId="655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2083874426" sldId="657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4178037563" sldId="664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4259341820" sldId="665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2907019870" sldId="666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1778248072" sldId="667"/>
        </pc:sldMkLst>
      </pc:sldChg>
      <pc:sldChg chg="del">
        <pc:chgData name="Paola Caporossi" userId="8ac931b56097706a" providerId="LiveId" clId="{F4B22DB7-B4FB-46B1-BA5B-127A7C93FE2C}" dt="2022-05-15T09:18:54.589" v="1" actId="47"/>
        <pc:sldMkLst>
          <pc:docMk/>
          <pc:sldMk cId="1940506993" sldId="668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3044376493" sldId="669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831459543" sldId="672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1807545162" sldId="673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1733330243" sldId="674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2784479155" sldId="675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3006847602" sldId="676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2486096450" sldId="677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1875778948" sldId="678"/>
        </pc:sldMkLst>
      </pc:sldChg>
      <pc:sldChg chg="del">
        <pc:chgData name="Paola Caporossi" userId="8ac931b56097706a" providerId="LiveId" clId="{F4B22DB7-B4FB-46B1-BA5B-127A7C93FE2C}" dt="2022-05-15T09:18:47.701" v="0" actId="47"/>
        <pc:sldMkLst>
          <pc:docMk/>
          <pc:sldMk cId="3199595033" sldId="67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7C8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722-4B85-85C6-980DE4FE4014}"/>
              </c:ext>
            </c:extLst>
          </c:dPt>
          <c:dPt>
            <c:idx val="1"/>
            <c:invertIfNegative val="0"/>
            <c:bubble3D val="0"/>
            <c:spPr>
              <a:solidFill>
                <a:srgbClr val="B2DE8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722-4B85-85C6-980DE4FE4014}"/>
              </c:ext>
            </c:extLst>
          </c:dPt>
          <c:dPt>
            <c:idx val="2"/>
            <c:invertIfNegative val="0"/>
            <c:bubble3D val="0"/>
            <c:spPr>
              <a:solidFill>
                <a:srgbClr val="B2DE8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F722-4B85-85C6-980DE4FE4014}"/>
              </c:ext>
            </c:extLst>
          </c:dPt>
          <c:dPt>
            <c:idx val="3"/>
            <c:invertIfNegative val="0"/>
            <c:bubble3D val="0"/>
            <c:spPr>
              <a:solidFill>
                <a:srgbClr val="B2DE8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F722-4B85-85C6-980DE4FE4014}"/>
              </c:ext>
            </c:extLst>
          </c:dPt>
          <c:dPt>
            <c:idx val="4"/>
            <c:invertIfNegative val="0"/>
            <c:bubble3D val="0"/>
            <c:spPr>
              <a:solidFill>
                <a:srgbClr val="B2DE8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F722-4B85-85C6-980DE4FE4014}"/>
              </c:ext>
            </c:extLst>
          </c:dPt>
          <c:dPt>
            <c:idx val="5"/>
            <c:invertIfNegative val="0"/>
            <c:bubble3D val="0"/>
            <c:spPr>
              <a:solidFill>
                <a:srgbClr val="FFFF5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F722-4B85-85C6-980DE4FE4014}"/>
              </c:ext>
            </c:extLst>
          </c:dPt>
          <c:dPt>
            <c:idx val="6"/>
            <c:invertIfNegative val="0"/>
            <c:bubble3D val="0"/>
            <c:spPr>
              <a:solidFill>
                <a:srgbClr val="FFFF5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F722-4B85-85C6-980DE4FE4014}"/>
              </c:ext>
            </c:extLst>
          </c:dPt>
          <c:dPt>
            <c:idx val="7"/>
            <c:invertIfNegative val="0"/>
            <c:bubble3D val="0"/>
            <c:spPr>
              <a:solidFill>
                <a:srgbClr val="FFFF5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F722-4B85-85C6-980DE4FE4014}"/>
              </c:ext>
            </c:extLst>
          </c:dPt>
          <c:dPt>
            <c:idx val="8"/>
            <c:invertIfNegative val="0"/>
            <c:bubble3D val="0"/>
            <c:spPr>
              <a:solidFill>
                <a:srgbClr val="FFFF5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F722-4B85-85C6-980DE4FE4014}"/>
              </c:ext>
            </c:extLst>
          </c:dPt>
          <c:dPt>
            <c:idx val="9"/>
            <c:invertIfNegative val="0"/>
            <c:bubble3D val="0"/>
            <c:spPr>
              <a:solidFill>
                <a:srgbClr val="FFFF5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F722-4B85-85C6-980DE4FE4014}"/>
              </c:ext>
            </c:extLst>
          </c:dPt>
          <c:dPt>
            <c:idx val="10"/>
            <c:invertIfNegative val="0"/>
            <c:bubble3D val="0"/>
            <c:spPr>
              <a:solidFill>
                <a:srgbClr val="FFFF5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F722-4B85-85C6-980DE4FE4014}"/>
              </c:ext>
            </c:extLst>
          </c:dPt>
          <c:dPt>
            <c:idx val="11"/>
            <c:invertIfNegative val="0"/>
            <c:bubble3D val="0"/>
            <c:spPr>
              <a:solidFill>
                <a:srgbClr val="FFFF5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F722-4B85-85C6-980DE4FE4014}"/>
              </c:ext>
            </c:extLst>
          </c:dPt>
          <c:dPt>
            <c:idx val="12"/>
            <c:invertIfNegative val="0"/>
            <c:bubble3D val="0"/>
            <c:spPr>
              <a:solidFill>
                <a:srgbClr val="FFFF5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F722-4B85-85C6-980DE4FE4014}"/>
              </c:ext>
            </c:extLst>
          </c:dPt>
          <c:dPt>
            <c:idx val="13"/>
            <c:invertIfNegative val="0"/>
            <c:bubble3D val="0"/>
            <c:spPr>
              <a:solidFill>
                <a:srgbClr val="FFC1C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F722-4B85-85C6-980DE4FE4014}"/>
              </c:ext>
            </c:extLst>
          </c:dPt>
          <c:dPt>
            <c:idx val="14"/>
            <c:invertIfNegative val="0"/>
            <c:bubble3D val="0"/>
            <c:spPr>
              <a:solidFill>
                <a:srgbClr val="FFC1C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F722-4B85-85C6-980DE4FE4014}"/>
              </c:ext>
            </c:extLst>
          </c:dPt>
          <c:dPt>
            <c:idx val="15"/>
            <c:invertIfNegative val="0"/>
            <c:bubble3D val="0"/>
            <c:spPr>
              <a:solidFill>
                <a:srgbClr val="FFC1C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F722-4B85-85C6-980DE4FE4014}"/>
              </c:ext>
            </c:extLst>
          </c:dPt>
          <c:dPt>
            <c:idx val="16"/>
            <c:invertIfNegative val="0"/>
            <c:bubble3D val="0"/>
            <c:spPr>
              <a:solidFill>
                <a:srgbClr val="FFC1C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F722-4B85-85C6-980DE4FE4014}"/>
              </c:ext>
            </c:extLst>
          </c:dPt>
          <c:dPt>
            <c:idx val="17"/>
            <c:invertIfNegative val="0"/>
            <c:bubble3D val="0"/>
            <c:spPr>
              <a:solidFill>
                <a:srgbClr val="FFC1C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F722-4B85-85C6-980DE4FE4014}"/>
              </c:ext>
            </c:extLst>
          </c:dPt>
          <c:dPt>
            <c:idx val="18"/>
            <c:invertIfNegative val="0"/>
            <c:bubble3D val="0"/>
            <c:spPr>
              <a:solidFill>
                <a:srgbClr val="FFC1C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F722-4B85-85C6-980DE4FE4014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7-F722-4B85-85C6-980DE4FE4014}"/>
              </c:ext>
            </c:extLst>
          </c:dPt>
          <c:dPt>
            <c:idx val="2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F722-4B85-85C6-980DE4FE4014}"/>
              </c:ext>
            </c:extLst>
          </c:dPt>
          <c:dPt>
            <c:idx val="2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F722-4B85-85C6-980DE4FE4014}"/>
              </c:ext>
            </c:extLst>
          </c:dPt>
          <c:dPt>
            <c:idx val="28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F722-4B85-85C6-980DE4FE40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'[Tabellone 29 Unioni.xlsx]Rep macro'!$F$2:$F$30</c:f>
              <c:strCache>
                <c:ptCount val="29"/>
                <c:pt idx="0">
                  <c:v>UC Valle del Savio</c:v>
                </c:pt>
                <c:pt idx="1">
                  <c:v>U Valdera</c:v>
                </c:pt>
                <c:pt idx="2">
                  <c:v>U Romagna Faentina</c:v>
                </c:pt>
                <c:pt idx="3">
                  <c:v>U Reno Galliera</c:v>
                </c:pt>
                <c:pt idx="4">
                  <c:v>UC Valmarecchia</c:v>
                </c:pt>
                <c:pt idx="5">
                  <c:v>Comune Terre Roveresche</c:v>
                </c:pt>
                <c:pt idx="6">
                  <c:v>UC Terre e fiumi</c:v>
                </c:pt>
                <c:pt idx="7">
                  <c:v>UC Taro e Ceno</c:v>
                </c:pt>
                <c:pt idx="8">
                  <c:v>FC Camposampierese</c:v>
                </c:pt>
                <c:pt idx="9">
                  <c:v>UC Riviera del Brenta</c:v>
                </c:pt>
                <c:pt idx="10">
                  <c:v>UM Potenza Esino Musone</c:v>
                </c:pt>
                <c:pt idx="11">
                  <c:v>UC Valdichiana senese</c:v>
                </c:pt>
                <c:pt idx="12">
                  <c:v>UC Garfagnana</c:v>
                </c:pt>
                <c:pt idx="13">
                  <c:v>U Val Vibrata</c:v>
                </c:pt>
                <c:pt idx="14">
                  <c:v>UC Circondario dell`Empolese Valdelsa</c:v>
                </c:pt>
                <c:pt idx="15">
                  <c:v>U Fossanese</c:v>
                </c:pt>
                <c:pt idx="16">
                  <c:v>UC Montani Appennino Pistoiese</c:v>
                </c:pt>
                <c:pt idx="17">
                  <c:v>UC Marca Occidentale</c:v>
                </c:pt>
                <c:pt idx="18">
                  <c:v>U Pian del Bruscolo</c:v>
                </c:pt>
                <c:pt idx="19">
                  <c:v>Platani Quisquina Magazzolo</c:v>
                </c:pt>
                <c:pt idx="20">
                  <c:v>UM Valli Orco e Soana</c:v>
                </c:pt>
                <c:pt idx="21">
                  <c:v>UTI Collio-Alto Isonzo</c:v>
                </c:pt>
                <c:pt idx="22">
                  <c:v>UC Bassa Reggiana</c:v>
                </c:pt>
                <c:pt idx="23">
                  <c:v>UC Caldogno, Costabissara, Isola Vicentina</c:v>
                </c:pt>
                <c:pt idx="24">
                  <c:v>U Valle del Belice</c:v>
                </c:pt>
                <c:pt idx="25">
                  <c:v>UM Val Gallenca</c:v>
                </c:pt>
                <c:pt idx="26">
                  <c:v>U Terre dell`Ufita</c:v>
                </c:pt>
                <c:pt idx="27">
                  <c:v>U Madonie</c:v>
                </c:pt>
                <c:pt idx="28">
                  <c:v>U Valle del Torbido</c:v>
                </c:pt>
              </c:strCache>
            </c:strRef>
          </c:cat>
          <c:val>
            <c:numRef>
              <c:f>'[Tabellone 29 Unioni.xlsx]Rep macro'!$G$2:$G$30</c:f>
              <c:numCache>
                <c:formatCode>General</c:formatCode>
                <c:ptCount val="29"/>
                <c:pt idx="0">
                  <c:v>96</c:v>
                </c:pt>
                <c:pt idx="1">
                  <c:v>74</c:v>
                </c:pt>
                <c:pt idx="2">
                  <c:v>65</c:v>
                </c:pt>
                <c:pt idx="3">
                  <c:v>63</c:v>
                </c:pt>
                <c:pt idx="4">
                  <c:v>62</c:v>
                </c:pt>
                <c:pt idx="5">
                  <c:v>59</c:v>
                </c:pt>
                <c:pt idx="6">
                  <c:v>58</c:v>
                </c:pt>
                <c:pt idx="7">
                  <c:v>55</c:v>
                </c:pt>
                <c:pt idx="8">
                  <c:v>54</c:v>
                </c:pt>
                <c:pt idx="9">
                  <c:v>54</c:v>
                </c:pt>
                <c:pt idx="10">
                  <c:v>52</c:v>
                </c:pt>
                <c:pt idx="11">
                  <c:v>51</c:v>
                </c:pt>
                <c:pt idx="12">
                  <c:v>50</c:v>
                </c:pt>
                <c:pt idx="13">
                  <c:v>48</c:v>
                </c:pt>
                <c:pt idx="14">
                  <c:v>47</c:v>
                </c:pt>
                <c:pt idx="15">
                  <c:v>45</c:v>
                </c:pt>
                <c:pt idx="16">
                  <c:v>45</c:v>
                </c:pt>
                <c:pt idx="17">
                  <c:v>42</c:v>
                </c:pt>
                <c:pt idx="18">
                  <c:v>40</c:v>
                </c:pt>
                <c:pt idx="19">
                  <c:v>39</c:v>
                </c:pt>
                <c:pt idx="20">
                  <c:v>35</c:v>
                </c:pt>
                <c:pt idx="21">
                  <c:v>34</c:v>
                </c:pt>
                <c:pt idx="22">
                  <c:v>32</c:v>
                </c:pt>
                <c:pt idx="23">
                  <c:v>32</c:v>
                </c:pt>
                <c:pt idx="24">
                  <c:v>23</c:v>
                </c:pt>
                <c:pt idx="25">
                  <c:v>21</c:v>
                </c:pt>
                <c:pt idx="26">
                  <c:v>16</c:v>
                </c:pt>
                <c:pt idx="27">
                  <c:v>14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F722-4B85-85C6-980DE4FE40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353858272"/>
        <c:axId val="1353860352"/>
        <c:axId val="0"/>
      </c:bar3DChart>
      <c:catAx>
        <c:axId val="1353858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53860352"/>
        <c:crosses val="autoZero"/>
        <c:auto val="1"/>
        <c:lblAlgn val="ctr"/>
        <c:lblOffset val="100"/>
        <c:noMultiLvlLbl val="0"/>
      </c:catAx>
      <c:valAx>
        <c:axId val="135386035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it-IT"/>
          </a:p>
        </c:txPr>
        <c:crossAx val="135385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Palatino Linotype" panose="02040502050505030304" pitchFamily="18" charset="0"/>
        </a:defRPr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AD7657-7166-49B8-A487-AC66A9F25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DE669F-0747-47B9-911E-81C6F96FE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C3EA5A-62EA-4123-8617-72C9901C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6CA-22BF-4A30-9EC1-3133BF62DCA3}" type="datetimeFigureOut">
              <a:rPr lang="it-IT" smtClean="0"/>
              <a:t>13/09/2022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BE17BA-4AAF-415F-95AB-17E987B2A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F25FC53-8AAC-4390-AF34-83CE17C0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CDD-6980-4A5C-995C-EE44501AA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98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A966A6-B1E0-4EE8-9ECB-7294E7412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82EFAB-F4F4-4858-81D4-6A3224F03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77E72D-9353-4C8D-BC59-64DF52CEB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6CA-22BF-4A30-9EC1-3133BF62DCA3}" type="datetimeFigureOut">
              <a:rPr lang="it-IT" smtClean="0"/>
              <a:t>13/09/2022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43DF2B-6BA8-403F-8327-D2C7AEA8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A94786-8FEB-4343-9CF1-412BFBDE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CDD-6980-4A5C-995C-EE44501AA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80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9FE326A-A088-4472-8533-772267D1B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D074E68-EF4A-445C-A62B-BFDBC18E7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81A6F1B-5026-43AC-8DE6-4F9419B95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6CA-22BF-4A30-9EC1-3133BF62DCA3}" type="datetimeFigureOut">
              <a:rPr lang="it-IT" smtClean="0"/>
              <a:t>13/09/2022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AD2312-9055-4C6F-9F50-FAE32809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58C701-46F9-4E26-BB8C-BED24C71F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CDD-6980-4A5C-995C-EE44501AA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9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per aggiungere una foto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 noProof="0"/>
              <a:t>05/08/20XX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/>
              <a:t>Presentazione per conferenza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8D65601-5AE2-46FC-B138-694DDD2B510D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6" name="Segnaposto contenuto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 rtl="0"/>
            <a:r>
              <a:rPr lang="it-IT" noProof="0"/>
              <a:t>Fare clic per inserire il testo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rtlCol="0"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0390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13FE53-7B49-4A18-B399-99E186025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A4180-14D4-4B28-A1AA-037724DF6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D5044F-D86F-4D85-BE99-E9C7A3F51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6CA-22BF-4A30-9EC1-3133BF62DCA3}" type="datetimeFigureOut">
              <a:rPr lang="it-IT" smtClean="0"/>
              <a:t>13/09/2022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7D618B-4E8E-454B-BE2E-C918102F1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FE26F9-A05D-40F5-AA84-D038E30E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CDD-6980-4A5C-995C-EE44501AA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866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CF88E8-CF72-48F7-B893-E47CE3DD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6595EB-AE8E-4B61-A01B-94B15319F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7D1515-FB14-42EC-8573-52CE61E3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6CA-22BF-4A30-9EC1-3133BF62DCA3}" type="datetimeFigureOut">
              <a:rPr lang="it-IT" smtClean="0"/>
              <a:t>13/09/2022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0E6002-E3DB-4552-A093-70112055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5B31A0-F68B-4C08-A741-41F28F5EF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CDD-6980-4A5C-995C-EE44501AA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562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7A9272-E23E-4CAE-9B1F-6C173641A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848775-5328-43EB-B4F1-2435C1476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B19659-A18F-48EE-BFB5-C5DCA8A76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60DFBC-AAD4-48C1-A58D-F38ECA35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6CA-22BF-4A30-9EC1-3133BF62DCA3}" type="datetimeFigureOut">
              <a:rPr lang="it-IT" smtClean="0"/>
              <a:t>13/09/2022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BD24F0-F742-4B5E-8237-72E59F35A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58A3F3-3DEF-4278-B46D-28898E5C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CDD-6980-4A5C-995C-EE44501AA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069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B1B5B-8F53-4192-8F8D-4C0A82286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E38BC8-5C60-41ED-B789-E61CB700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29075D-D53D-483C-88D3-29B71C0EC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BCAE649-B545-4C85-8AF8-212811234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272057C-5A7A-4F7B-82A3-948EF86B83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6FBF31B-0618-4483-A73D-DF81BB192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6CA-22BF-4A30-9EC1-3133BF62DCA3}" type="datetimeFigureOut">
              <a:rPr lang="it-IT" smtClean="0"/>
              <a:t>13/09/2022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A4149DB-89F1-46B6-BFE6-CB2F11FB4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5415FD6-6369-4F50-AD5C-8D6C0EBC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CDD-6980-4A5C-995C-EE44501AA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03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2D41BC-89F2-4E0F-BCCA-DA5856E8A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8279CDC-4E71-4B9E-B02F-240843CED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6CA-22BF-4A30-9EC1-3133BF62DCA3}" type="datetimeFigureOut">
              <a:rPr lang="it-IT" smtClean="0"/>
              <a:t>13/09/2022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FC7C3E7-B443-42DA-951F-57CF1EE9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82F1930-4895-4B5C-9349-34763F480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CDD-6980-4A5C-995C-EE44501AA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39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034A9D-BD43-42E7-8CD2-8DACEC541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6CA-22BF-4A30-9EC1-3133BF62DCA3}" type="datetimeFigureOut">
              <a:rPr lang="it-IT" smtClean="0"/>
              <a:t>13/09/2022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AE52C2-BAEB-41D0-9B6E-3270AAB0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AF0640-8CF0-460C-9577-FF8AEA155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CDD-6980-4A5C-995C-EE44501AA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60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C6529F-3D6E-438D-8185-6A33A296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B7B9CE-0D25-4CA3-96F3-4832DC742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008CE3F-C4C0-47CB-9B74-6FD0D5403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F81B3A-0113-43EA-837D-FC214BEC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6CA-22BF-4A30-9EC1-3133BF62DCA3}" type="datetimeFigureOut">
              <a:rPr lang="it-IT" smtClean="0"/>
              <a:t>13/09/2022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B3886B-19C1-4F82-A17C-978ECF247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CFBC70-0B4E-4FF5-A819-2B6C981AE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CDD-6980-4A5C-995C-EE44501AA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04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881108-B3A1-4C86-A537-31D375722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4CF73CE-ED99-47C7-859F-F6100A9CB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239FE8-3B74-40B4-B3C8-A5CFC45DE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9673F45-4C02-4190-8DF8-31FD1C33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5F6CA-22BF-4A30-9EC1-3133BF62DCA3}" type="datetimeFigureOut">
              <a:rPr lang="it-IT" smtClean="0"/>
              <a:t>13/09/2022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626F8B7-37A4-401D-8F5E-0FE6350C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F4ED46-D2FD-4A10-88F7-220DA973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CCCDD-6980-4A5C-995C-EE44501AA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49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73A63D2-C116-46BB-8EAD-2174B410C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A6091B-4520-4072-B0E7-06AD908CA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FB170B-A384-475C-888F-270E213B3D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5F6CA-22BF-4A30-9EC1-3133BF62DCA3}" type="datetimeFigureOut">
              <a:rPr lang="it-IT" smtClean="0"/>
              <a:t>13/09/2022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EFA7C6-5CB0-4198-904E-23FB2CC144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CDC994-C59F-4594-A5F1-2D7BFEF76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CCCDD-6980-4A5C-995C-EE44501AA0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380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0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93" descr="sfondo">
            <a:extLst>
              <a:ext uri="{FF2B5EF4-FFF2-40B4-BE49-F238E27FC236}">
                <a16:creationId xmlns:a16="http://schemas.microsoft.com/office/drawing/2014/main" id="{C5A3AF25-F6E0-B96B-9181-57AB1FA62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r="352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4" name="Rectangle 1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olo 9">
            <a:extLst>
              <a:ext uri="{FF2B5EF4-FFF2-40B4-BE49-F238E27FC236}">
                <a16:creationId xmlns:a16="http://schemas.microsoft.com/office/drawing/2014/main" id="{FF50C505-9B59-4DCD-A873-EA9BA1F0D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2602" y="703342"/>
            <a:ext cx="4078258" cy="369202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</a:pPr>
            <a:br>
              <a:rPr lang="en-US" sz="5200" b="1" kern="1200" cap="small" dirty="0">
                <a:latin typeface="Segoe UI Emoji" panose="020B0502040204020203" pitchFamily="34" charset="0"/>
                <a:ea typeface="Segoe UI Emoji" panose="020B0502040204020203" pitchFamily="34" charset="0"/>
              </a:rPr>
            </a:br>
            <a:r>
              <a:rPr lang="en-US" sz="4000" b="1" kern="1200" cap="small" dirty="0">
                <a:solidFill>
                  <a:schemeClr val="tx2">
                    <a:lumMod val="75000"/>
                  </a:schemeClr>
                </a:solidFill>
                <a:ea typeface="Segoe UI Emoji" panose="020B0502040204020203" pitchFamily="34" charset="0"/>
              </a:rPr>
              <a:t>Macro-area 1</a:t>
            </a:r>
            <a:br>
              <a:rPr lang="en-US" sz="4400" b="1" kern="1200" cap="small" dirty="0">
                <a:solidFill>
                  <a:schemeClr val="tx2">
                    <a:lumMod val="75000"/>
                  </a:schemeClr>
                </a:solidFill>
                <a:ea typeface="Segoe UI Emoji" panose="020B0502040204020203" pitchFamily="34" charset="0"/>
              </a:rPr>
            </a:br>
            <a:r>
              <a:rPr lang="en-US" sz="4400" b="1" kern="1200" cap="small" dirty="0">
                <a:solidFill>
                  <a:schemeClr val="tx2">
                    <a:lumMod val="75000"/>
                  </a:schemeClr>
                </a:solidFill>
                <a:ea typeface="Segoe UI Emoji" panose="020B0502040204020203" pitchFamily="34" charset="0"/>
              </a:rPr>
              <a:t>Governance</a:t>
            </a:r>
            <a:endParaRPr lang="en-US" sz="4400" kern="1200" cap="small" dirty="0">
              <a:solidFill>
                <a:schemeClr val="tx2">
                  <a:lumMod val="75000"/>
                </a:schemeClr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45000">
              <a:schemeClr val="bg1">
                <a:lumMod val="85000"/>
              </a:schemeClr>
            </a:gs>
            <a:gs pos="15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FDED0D-2C55-468C-A7F2-8064827E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it-IT" noProof="0" smtClean="0"/>
              <a:t>10</a:t>
            </a:fld>
            <a:endParaRPr lang="it-IT" noProof="0"/>
          </a:p>
        </p:txBody>
      </p:sp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0E6A7BEE-452E-4835-AEC2-D759E1D2F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03" y="1999129"/>
            <a:ext cx="8379297" cy="394758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423408B-D70E-4C53-AD74-5BC4065E8F2F}"/>
              </a:ext>
            </a:extLst>
          </p:cNvPr>
          <p:cNvSpPr txBox="1"/>
          <p:nvPr/>
        </p:nvSpPr>
        <p:spPr>
          <a:xfrm>
            <a:off x="5448300" y="1249216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lang="it-IT" sz="1800" cap="small" dirty="0">
                <a:latin typeface="Avenir Next LT Pro" panose="020B0504020202020204" pitchFamily="34" charset="0"/>
                <a:ea typeface="+mj-ea"/>
                <a:cs typeface="+mj-cs"/>
              </a:rPr>
              <a:t>Da sito web dell’Unione Campo Sampierese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A8CF71C-6CA5-4216-A2DC-3940DBCE7BB7}"/>
              </a:ext>
            </a:extLst>
          </p:cNvPr>
          <p:cNvSpPr txBox="1"/>
          <p:nvPr/>
        </p:nvSpPr>
        <p:spPr>
          <a:xfrm>
            <a:off x="1436399" y="524001"/>
            <a:ext cx="8494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lang="it-IT" sz="2400" cap="small" dirty="0">
                <a:latin typeface="Avenir Next LT Pro" panose="020B0504020202020204" pitchFamily="34" charset="0"/>
                <a:ea typeface="+mj-ea"/>
                <a:cs typeface="+mj-cs"/>
              </a:rPr>
              <a:t>Esempio 2 </a:t>
            </a:r>
          </a:p>
        </p:txBody>
      </p:sp>
    </p:spTree>
    <p:extLst>
      <p:ext uri="{BB962C8B-B14F-4D97-AF65-F5344CB8AC3E}">
        <p14:creationId xmlns:p14="http://schemas.microsoft.com/office/powerpoint/2010/main" val="372097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FDED0D-2C55-468C-A7F2-8064827E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9470" y="6356350"/>
            <a:ext cx="689322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18D65601-5AE2-46FC-B138-694DDD2B510D}" type="slidenum">
              <a:rPr lang="en-US" noProof="0">
                <a:solidFill>
                  <a:srgbClr val="595959"/>
                </a:solidFill>
              </a:rPr>
              <a:pPr algn="l">
                <a:spcAft>
                  <a:spcPts val="600"/>
                </a:spcAft>
              </a:pPr>
              <a:t>11</a:t>
            </a:fld>
            <a:endParaRPr lang="en-US" noProof="0">
              <a:solidFill>
                <a:srgbClr val="595959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3595146-71E5-4C23-8BE0-3FAAB338B3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570274"/>
              </p:ext>
            </p:extLst>
          </p:nvPr>
        </p:nvGraphicFramePr>
        <p:xfrm>
          <a:off x="5405047" y="423094"/>
          <a:ext cx="6007832" cy="566928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337580">
                  <a:extLst>
                    <a:ext uri="{9D8B030D-6E8A-4147-A177-3AD203B41FA5}">
                      <a16:colId xmlns:a16="http://schemas.microsoft.com/office/drawing/2014/main" val="2261188010"/>
                    </a:ext>
                  </a:extLst>
                </a:gridCol>
                <a:gridCol w="2670252">
                  <a:extLst>
                    <a:ext uri="{9D8B030D-6E8A-4147-A177-3AD203B41FA5}">
                      <a16:colId xmlns:a16="http://schemas.microsoft.com/office/drawing/2014/main" val="3256298146"/>
                    </a:ext>
                  </a:extLst>
                </a:gridCol>
              </a:tblGrid>
              <a:tr h="17930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1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Unione</a:t>
                      </a:r>
                      <a:endParaRPr lang="it-IT" sz="1050" b="1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1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Esito</a:t>
                      </a:r>
                      <a:endParaRPr lang="it-IT" sz="1050" b="1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1708138831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 Val Vibrata</a:t>
                      </a:r>
                      <a:endParaRPr lang="it-IT" sz="105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positivo </a:t>
                      </a:r>
                      <a:endParaRPr lang="it-IT" sz="105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280039886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UT Intercomunale Collio-Alto Isonzo</a:t>
                      </a:r>
                      <a:endParaRPr lang="it-IT" sz="105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positivo 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2314533692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UC Valle del Savio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positivo 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773587913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UC Taro e Ceno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positivo 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3901938178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C Terre </a:t>
                      </a:r>
                      <a:r>
                        <a:rPr lang="it-IT" sz="105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Roveresche</a:t>
                      </a:r>
                      <a:endParaRPr lang="it-IT" sz="105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positivo 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3994641073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Valle del Belice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Non risultano canoni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1043062516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 Terre dell’Ufita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Non risultano canoni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3325571536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UM Valli Orco e Soana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Non risultano canoni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4214323229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UM Val Gallenca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Non risultano canoni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1350402509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 Madonie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Non risultano canoni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2335778364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UC Riviera del Brenta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Non risultano canoni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4057594118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UC Caldogno, Costabissara, Isola Vicentina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Non risultano canoni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914814844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 Romagna Faentina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Non risultano canoni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1418336967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 Fossanese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Non risultano canoni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4169218585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UC Valmarecchia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Non risultano canoni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1530315220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UC Garfagnana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Non risultano canoni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1068573920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Platani Quisquina Magazzolo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Non risultano canoni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3583022168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 Valdera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negativo 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2188890263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 Reno Galliera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negativo 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1901994282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 Pian del Bruscolo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negativo 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1403819675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UM Potenza Esino Musone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negativo 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2916261626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UC Montani Appennino Pistoiese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negativo 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2445803447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UC Valdichiana senese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negativo 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2660483020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UC Marca Occidentale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negativo (non possiedono beni)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1917282666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UC Terre e Fiumi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negativo (non possiedono beni)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560273690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UC Circondario Empolese  Valdelsa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negativo (non possiedono beni)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277495890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UC Bassa Reggiana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negativo (non possiedono beni)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1966607439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FC Camposampierese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Saldo negativo (non possiedono beni)</a:t>
                      </a:r>
                      <a:endParaRPr lang="it-IT" sz="1050" b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801107455"/>
                  </a:ext>
                </a:extLst>
              </a:tr>
              <a:tr h="174956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U Valle del Torbido</a:t>
                      </a:r>
                      <a:endParaRPr lang="it-IT" sz="105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300"/>
                        </a:spcAft>
                      </a:pPr>
                      <a:r>
                        <a:rPr lang="it-IT" sz="1050" b="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venir Next LT Pro" panose="020B0504020202020204" pitchFamily="34" charset="0"/>
                        </a:rPr>
                        <a:t>n.d.</a:t>
                      </a:r>
                      <a:endParaRPr lang="it-IT" sz="105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venir Next LT Pro" panose="020B05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1013" marR="31013" marT="0" marB="0" anchor="ctr"/>
                </a:tc>
                <a:extLst>
                  <a:ext uri="{0D108BD9-81ED-4DB2-BD59-A6C34878D82A}">
                    <a16:rowId xmlns:a16="http://schemas.microsoft.com/office/drawing/2014/main" val="1252659323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9C5BA8-E04C-44F0-AEA6-1E897F85359E}"/>
              </a:ext>
            </a:extLst>
          </p:cNvPr>
          <p:cNvSpPr txBox="1"/>
          <p:nvPr/>
        </p:nvSpPr>
        <p:spPr>
          <a:xfrm>
            <a:off x="577787" y="1138517"/>
            <a:ext cx="3494341" cy="193949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46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Saldo</a:t>
            </a:r>
            <a:r>
              <a:rPr lang="en-US" sz="46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fitti</a:t>
            </a:r>
            <a:r>
              <a:rPr lang="en-US" sz="46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attivi</a:t>
            </a:r>
            <a:r>
              <a:rPr lang="en-US" sz="4600" kern="1200" cap="sm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600" kern="1200" cap="small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passivi</a:t>
            </a:r>
            <a:endParaRPr lang="en-US" sz="4600" kern="1200" cap="small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49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FDED0D-2C55-468C-A7F2-8064827E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it-IT" noProof="0" smtClean="0"/>
              <a:t>12</a:t>
            </a:fld>
            <a:endParaRPr lang="it-IT" noProof="0"/>
          </a:p>
        </p:txBody>
      </p:sp>
      <p:pic>
        <p:nvPicPr>
          <p:cNvPr id="4" name="Immagine 3" descr="Tabella esempio da sito web unione valle del savio">
            <a:extLst>
              <a:ext uri="{FF2B5EF4-FFF2-40B4-BE49-F238E27FC236}">
                <a16:creationId xmlns:a16="http://schemas.microsoft.com/office/drawing/2014/main" id="{6567EDFF-D6E6-408E-B865-B25BF19F6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189" y="748837"/>
            <a:ext cx="7876674" cy="528299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A88243-CF63-4378-AF7A-69624F47FAC0}"/>
              </a:ext>
            </a:extLst>
          </p:cNvPr>
          <p:cNvSpPr txBox="1"/>
          <p:nvPr/>
        </p:nvSpPr>
        <p:spPr>
          <a:xfrm>
            <a:off x="3733800" y="167040"/>
            <a:ext cx="8458200" cy="419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Aft>
                <a:spcPts val="1000"/>
              </a:spcAft>
            </a:pPr>
            <a:r>
              <a:rPr lang="it-IT" sz="1800" cap="small" dirty="0">
                <a:latin typeface="Avenir Next LT Pro" panose="020B0504020202020204" pitchFamily="34" charset="0"/>
                <a:ea typeface="+mj-ea"/>
                <a:cs typeface="+mj-cs"/>
              </a:rPr>
              <a:t>Relazione del Responsabile della prevenzione della corruzione e Trasparenza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6CCBA09-EAC1-40E4-B58D-774ACFCF56B4}"/>
              </a:ext>
            </a:extLst>
          </p:cNvPr>
          <p:cNvSpPr txBox="1"/>
          <p:nvPr/>
        </p:nvSpPr>
        <p:spPr>
          <a:xfrm>
            <a:off x="587069" y="1888073"/>
            <a:ext cx="2626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it-IT" cap="small" dirty="0">
                <a:latin typeface="Avenir Next LT Pro" panose="020B0504020202020204" pitchFamily="34" charset="0"/>
                <a:ea typeface="+mj-ea"/>
                <a:cs typeface="+mj-cs"/>
              </a:rPr>
              <a:t>Esempio da sito web Unione Valle del Savio</a:t>
            </a:r>
          </a:p>
        </p:txBody>
      </p:sp>
    </p:spTree>
    <p:extLst>
      <p:ext uri="{BB962C8B-B14F-4D97-AF65-F5344CB8AC3E}">
        <p14:creationId xmlns:p14="http://schemas.microsoft.com/office/powerpoint/2010/main" val="106278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45000">
              <a:schemeClr val="bg1">
                <a:lumMod val="85000"/>
              </a:schemeClr>
            </a:gs>
            <a:gs pos="15000">
              <a:schemeClr val="tx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C477752-ACCA-41C1-9B1D-D0CED1F9C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FDED0D-2C55-468C-A7F2-8064827E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noProof="0" smtClean="0"/>
              <a:pPr>
                <a:spcAft>
                  <a:spcPts val="600"/>
                </a:spcAft>
              </a:pPr>
              <a:t>2</a:t>
            </a:fld>
            <a:endParaRPr lang="en-US" noProof="0"/>
          </a:p>
        </p:txBody>
      </p:sp>
      <p:graphicFrame>
        <p:nvGraphicFramePr>
          <p:cNvPr id="4" name="Chart 62" descr="grafico indice capacità amministrativa governance">
            <a:extLst>
              <a:ext uri="{FF2B5EF4-FFF2-40B4-BE49-F238E27FC236}">
                <a16:creationId xmlns:a16="http://schemas.microsoft.com/office/drawing/2014/main" id="{C66A2DE1-DA69-464A-AFD6-F91F0A559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0809804"/>
              </p:ext>
            </p:extLst>
          </p:nvPr>
        </p:nvGraphicFramePr>
        <p:xfrm>
          <a:off x="838200" y="1845426"/>
          <a:ext cx="10512547" cy="4450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F5ABD057-8B00-4A90-8FC4-0CB79ACC3A40}"/>
              </a:ext>
            </a:extLst>
          </p:cNvPr>
          <p:cNvSpPr txBox="1"/>
          <p:nvPr/>
        </p:nvSpPr>
        <p:spPr>
          <a:xfrm>
            <a:off x="838199" y="347664"/>
            <a:ext cx="10512547" cy="13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400" kern="1200" dirty="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rPr>
              <a:t>INDICE DI CAPACITÀ AMMINISTRATIVA – </a:t>
            </a:r>
            <a:r>
              <a:rPr lang="en-US" sz="2400" b="1" kern="1200" dirty="0">
                <a:solidFill>
                  <a:schemeClr val="tx2">
                    <a:lumMod val="75000"/>
                  </a:schemeClr>
                </a:solidFill>
                <a:latin typeface="Avenir Next LT Pro" panose="020B0504020202020204" pitchFamily="34" charset="0"/>
                <a:ea typeface="+mj-ea"/>
                <a:cs typeface="+mj-cs"/>
              </a:rPr>
              <a:t> GOVERNANCE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(score medio: 45)</a:t>
            </a:r>
          </a:p>
        </p:txBody>
      </p:sp>
    </p:spTree>
    <p:extLst>
      <p:ext uri="{BB962C8B-B14F-4D97-AF65-F5344CB8AC3E}">
        <p14:creationId xmlns:p14="http://schemas.microsoft.com/office/powerpoint/2010/main" val="79248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FDED0D-2C55-468C-A7F2-8064827E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it-IT" noProof="0" smtClean="0"/>
              <a:t>3</a:t>
            </a:fld>
            <a:endParaRPr lang="it-IT" noProof="0"/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B8E8881E-68A0-433D-806A-E9A9942F5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184" y="2892160"/>
            <a:ext cx="6277027" cy="2068969"/>
          </a:xfrm>
          <a:prstGeom prst="rect">
            <a:avLst/>
          </a:prstGeom>
        </p:spPr>
      </p:pic>
      <p:pic>
        <p:nvPicPr>
          <p:cNvPr id="12" name="Immagine 11" descr="Screenshot Comune di Gioiosa Ionica">
            <a:extLst>
              <a:ext uri="{FF2B5EF4-FFF2-40B4-BE49-F238E27FC236}">
                <a16:creationId xmlns:a16="http://schemas.microsoft.com/office/drawing/2014/main" id="{8F508ADF-D2F7-46EB-9FE6-03DAE1AD2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3" y="562710"/>
            <a:ext cx="5497301" cy="469509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249978-7CDC-4D81-9661-A046BB18CA92}"/>
              </a:ext>
            </a:extLst>
          </p:cNvPr>
          <p:cNvSpPr txBox="1"/>
          <p:nvPr/>
        </p:nvSpPr>
        <p:spPr>
          <a:xfrm>
            <a:off x="7171629" y="1250134"/>
            <a:ext cx="609437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cap="small" dirty="0" err="1">
                <a:latin typeface="Avenir Next LT Pro" panose="020B0504020202020204" pitchFamily="34" charset="0"/>
                <a:ea typeface="+mj-ea"/>
                <a:cs typeface="+mj-cs"/>
              </a:rPr>
              <a:t>Esempio</a:t>
            </a:r>
            <a:r>
              <a:rPr lang="en-US" sz="2400" cap="small" dirty="0">
                <a:latin typeface="Avenir Next LT Pro" panose="020B0504020202020204" pitchFamily="34" charset="0"/>
                <a:ea typeface="+mj-ea"/>
                <a:cs typeface="+mj-cs"/>
              </a:rPr>
              <a:t> 1 di </a:t>
            </a:r>
            <a:r>
              <a:rPr lang="en-US" sz="2400" cap="small" dirty="0" err="1">
                <a:latin typeface="Avenir Next LT Pro" panose="020B0504020202020204" pitchFamily="34" charset="0"/>
                <a:ea typeface="+mj-ea"/>
                <a:cs typeface="+mj-cs"/>
              </a:rPr>
              <a:t>sito</a:t>
            </a:r>
            <a:r>
              <a:rPr lang="en-US" sz="2400" cap="small" dirty="0">
                <a:latin typeface="Avenir Next LT Pro" panose="020B0504020202020204" pitchFamily="34" charset="0"/>
                <a:ea typeface="+mj-ea"/>
                <a:cs typeface="+mj-cs"/>
              </a:rPr>
              <a:t> web</a:t>
            </a:r>
          </a:p>
          <a:p>
            <a:endParaRPr lang="it-IT" sz="2800" cap="small" dirty="0">
              <a:latin typeface="Avenir Next LT Pro" panose="020B0504020202020204" pitchFamily="34" charset="0"/>
              <a:ea typeface="+mj-ea"/>
              <a:cs typeface="+mj-cs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B6D3630-45AD-48D3-9FBD-A306F780405A}"/>
              </a:ext>
            </a:extLst>
          </p:cNvPr>
          <p:cNvSpPr txBox="1"/>
          <p:nvPr/>
        </p:nvSpPr>
        <p:spPr>
          <a:xfrm>
            <a:off x="7094838" y="424849"/>
            <a:ext cx="6643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cap="small" dirty="0">
                <a:latin typeface="Avenir Next LT Pro" panose="020B0504020202020204" pitchFamily="34" charset="0"/>
                <a:ea typeface="+mj-ea"/>
                <a:cs typeface="+mj-cs"/>
              </a:rPr>
              <a:t>Accountability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95380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Loghi comuni dell'Unione">
            <a:extLst>
              <a:ext uri="{FF2B5EF4-FFF2-40B4-BE49-F238E27FC236}">
                <a16:creationId xmlns:a16="http://schemas.microsoft.com/office/drawing/2014/main" id="{AF86C49D-4DF4-45A1-A077-7C9657F0D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910" y="1782291"/>
            <a:ext cx="5907477" cy="3293418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pic>
        <p:nvPicPr>
          <p:cNvPr id="4" name="Immagine 3" descr="Logo Unione di Comuni Valmarecchia">
            <a:extLst>
              <a:ext uri="{FF2B5EF4-FFF2-40B4-BE49-F238E27FC236}">
                <a16:creationId xmlns:a16="http://schemas.microsoft.com/office/drawing/2014/main" id="{ABC8B14B-7381-404D-AC8E-9241B52D5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004" y="2864472"/>
            <a:ext cx="2459886" cy="1787619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D6180E-8E1F-4894-B3DD-50FBFC8A3DAB}"/>
              </a:ext>
            </a:extLst>
          </p:cNvPr>
          <p:cNvSpPr txBox="1"/>
          <p:nvPr/>
        </p:nvSpPr>
        <p:spPr>
          <a:xfrm>
            <a:off x="1526983" y="803635"/>
            <a:ext cx="9623404" cy="1257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small" dirty="0" err="1">
                <a:latin typeface="Avenir Next LT Pro" panose="020B0504020202020204" pitchFamily="34" charset="0"/>
                <a:ea typeface="+mj-ea"/>
                <a:cs typeface="+mj-cs"/>
              </a:rPr>
              <a:t>Esempio</a:t>
            </a:r>
            <a:r>
              <a:rPr lang="en-US" sz="3200" cap="small" dirty="0">
                <a:latin typeface="Avenir Next LT Pro" panose="020B0504020202020204" pitchFamily="34" charset="0"/>
                <a:ea typeface="+mj-ea"/>
                <a:cs typeface="+mj-cs"/>
              </a:rPr>
              <a:t> 2 di </a:t>
            </a:r>
            <a:r>
              <a:rPr lang="en-US" sz="3200" cap="small" dirty="0" err="1">
                <a:latin typeface="Avenir Next LT Pro" panose="020B0504020202020204" pitchFamily="34" charset="0"/>
                <a:ea typeface="+mj-ea"/>
                <a:cs typeface="+mj-cs"/>
              </a:rPr>
              <a:t>sito</a:t>
            </a:r>
            <a:r>
              <a:rPr lang="en-US" sz="3200" cap="small" dirty="0">
                <a:latin typeface="Avenir Next LT Pro" panose="020B0504020202020204" pitchFamily="34" charset="0"/>
                <a:ea typeface="+mj-ea"/>
                <a:cs typeface="+mj-cs"/>
              </a:rPr>
              <a:t> web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cap="sm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109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Screenshot Uffici dell'Unione">
            <a:extLst>
              <a:ext uri="{FF2B5EF4-FFF2-40B4-BE49-F238E27FC236}">
                <a16:creationId xmlns:a16="http://schemas.microsoft.com/office/drawing/2014/main" id="{EF7A6E29-4B49-4FEB-96AE-C778DA73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894" y="321734"/>
            <a:ext cx="4431043" cy="6069922"/>
          </a:xfrm>
          <a:prstGeom prst="rect">
            <a:avLst/>
          </a:prstGeom>
        </p:spPr>
      </p:pic>
      <p:pic>
        <p:nvPicPr>
          <p:cNvPr id="4" name="Immagine 3" descr="Logo Unione di Comuni Valmarecchia">
            <a:extLst>
              <a:ext uri="{FF2B5EF4-FFF2-40B4-BE49-F238E27FC236}">
                <a16:creationId xmlns:a16="http://schemas.microsoft.com/office/drawing/2014/main" id="{03441B7C-5C54-4206-BE37-EDB9B5E48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163808"/>
            <a:ext cx="5426764" cy="1221021"/>
          </a:xfrm>
          <a:prstGeom prst="rect">
            <a:avLst/>
          </a:prstGeom>
        </p:spPr>
      </p:pic>
      <p:pic>
        <p:nvPicPr>
          <p:cNvPr id="5" name="Immagine 4" descr="Screenshot dei servizi associati">
            <a:extLst>
              <a:ext uri="{FF2B5EF4-FFF2-40B4-BE49-F238E27FC236}">
                <a16:creationId xmlns:a16="http://schemas.microsoft.com/office/drawing/2014/main" id="{81AA63E1-44C4-4415-925E-4CA1EDA7A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1" y="3964966"/>
            <a:ext cx="6007109" cy="118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9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FDED0D-2C55-468C-A7F2-8064827E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8D65601-5AE2-46FC-B138-694DDD2B510D}" type="slidenum">
              <a:rPr lang="it-IT" noProof="0" smtClean="0"/>
              <a:t>6</a:t>
            </a:fld>
            <a:endParaRPr lang="it-IT" noProof="0"/>
          </a:p>
        </p:txBody>
      </p:sp>
      <p:pic>
        <p:nvPicPr>
          <p:cNvPr id="7" name="Immagine 6" descr="Screenshot Open Data Unione dei comuni Valle del Savio">
            <a:extLst>
              <a:ext uri="{FF2B5EF4-FFF2-40B4-BE49-F238E27FC236}">
                <a16:creationId xmlns:a16="http://schemas.microsoft.com/office/drawing/2014/main" id="{FA2EF648-F331-4CB1-9BBB-D94948C37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854" y="299220"/>
            <a:ext cx="6997273" cy="584723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224CEE-5B84-445F-84C4-055DA7AC331F}"/>
              </a:ext>
            </a:extLst>
          </p:cNvPr>
          <p:cNvSpPr txBox="1"/>
          <p:nvPr/>
        </p:nvSpPr>
        <p:spPr>
          <a:xfrm>
            <a:off x="128336" y="711550"/>
            <a:ext cx="4924927" cy="1202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it-IT" sz="2000" cap="small">
                <a:latin typeface="Avenir Next LT Pro" panose="020B0504020202020204" pitchFamily="34" charset="0"/>
                <a:ea typeface="+mj-ea"/>
                <a:cs typeface="+mj-cs"/>
              </a:rPr>
              <a:t>Esempio da sito web</a:t>
            </a:r>
          </a:p>
          <a:p>
            <a:pPr>
              <a:lnSpc>
                <a:spcPct val="130000"/>
              </a:lnSpc>
              <a:spcAft>
                <a:spcPts val="1000"/>
              </a:spcAft>
            </a:pPr>
            <a:r>
              <a:rPr lang="it-IT" sz="3200">
                <a:latin typeface="Avenir Next LT Pro" panose="020B0504020202020204" pitchFamily="34" charset="0"/>
                <a:ea typeface="+mj-ea"/>
                <a:cs typeface="+mj-cs"/>
              </a:rPr>
              <a:t>PORTALE OPEN DATA</a:t>
            </a:r>
            <a:endParaRPr lang="it-IT" sz="3200" dirty="0">
              <a:latin typeface="Avenir Next LT Pro" panose="020B05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326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Screenshot Relazione della performance">
            <a:extLst>
              <a:ext uri="{FF2B5EF4-FFF2-40B4-BE49-F238E27FC236}">
                <a16:creationId xmlns:a16="http://schemas.microsoft.com/office/drawing/2014/main" id="{9A6C8396-9D8E-4750-B317-F05D41A0B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90" y="200810"/>
            <a:ext cx="5487587" cy="6274338"/>
          </a:xfrm>
          <a:prstGeom prst="rect">
            <a:avLst/>
          </a:prstGeom>
        </p:spPr>
      </p:pic>
      <p:pic>
        <p:nvPicPr>
          <p:cNvPr id="7" name="Immagine 6" descr="Logo Potenza Esino Musone">
            <a:extLst>
              <a:ext uri="{FF2B5EF4-FFF2-40B4-BE49-F238E27FC236}">
                <a16:creationId xmlns:a16="http://schemas.microsoft.com/office/drawing/2014/main" id="{F987448A-261A-4513-B3BE-11F1837B5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781" y="5872605"/>
            <a:ext cx="3207746" cy="469588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55B9C90-A883-4D90-9238-51A9E318E795}"/>
              </a:ext>
            </a:extLst>
          </p:cNvPr>
          <p:cNvSpPr txBox="1"/>
          <p:nvPr/>
        </p:nvSpPr>
        <p:spPr>
          <a:xfrm>
            <a:off x="6744963" y="1285438"/>
            <a:ext cx="6269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cap="small" dirty="0">
                <a:latin typeface="Avenir Next LT Pro" panose="020B0504020202020204" pitchFamily="34" charset="0"/>
                <a:ea typeface="+mj-ea"/>
                <a:cs typeface="+mj-cs"/>
              </a:rPr>
              <a:t>Esempio 1 </a:t>
            </a:r>
            <a:endParaRPr lang="it-IT" sz="2400" dirty="0">
              <a:latin typeface="Avenir Next LT Pro" panose="020B05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57BD002-F1E8-47FA-8A81-AB3052CCDE0A}"/>
              </a:ext>
            </a:extLst>
          </p:cNvPr>
          <p:cNvSpPr txBox="1"/>
          <p:nvPr/>
        </p:nvSpPr>
        <p:spPr>
          <a:xfrm>
            <a:off x="6045278" y="614224"/>
            <a:ext cx="6230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cap="small" dirty="0">
                <a:latin typeface="Avenir Next LT Pro" panose="020B0504020202020204" pitchFamily="34" charset="0"/>
                <a:ea typeface="+mj-ea"/>
                <a:cs typeface="+mj-cs"/>
              </a:rPr>
              <a:t>Relazione della Performance</a:t>
            </a:r>
          </a:p>
        </p:txBody>
      </p:sp>
    </p:spTree>
    <p:extLst>
      <p:ext uri="{BB962C8B-B14F-4D97-AF65-F5344CB8AC3E}">
        <p14:creationId xmlns:p14="http://schemas.microsoft.com/office/powerpoint/2010/main" val="3450122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13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Tabella Valdera">
            <a:extLst>
              <a:ext uri="{FF2B5EF4-FFF2-40B4-BE49-F238E27FC236}">
                <a16:creationId xmlns:a16="http://schemas.microsoft.com/office/drawing/2014/main" id="{226A490F-48C9-4A8F-8E9E-115544882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357" y="3517031"/>
            <a:ext cx="7594951" cy="3312366"/>
          </a:xfrm>
          <a:prstGeom prst="rect">
            <a:avLst/>
          </a:prstGeom>
        </p:spPr>
      </p:pic>
      <p:pic>
        <p:nvPicPr>
          <p:cNvPr id="5" name="Immagine 4" descr="Tabella Valdera">
            <a:extLst>
              <a:ext uri="{FF2B5EF4-FFF2-40B4-BE49-F238E27FC236}">
                <a16:creationId xmlns:a16="http://schemas.microsoft.com/office/drawing/2014/main" id="{25B33072-20BD-4F8D-9A4A-9808E6DA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314" y="325469"/>
            <a:ext cx="7663044" cy="3103531"/>
          </a:xfrm>
          <a:prstGeom prst="rect">
            <a:avLst/>
          </a:prstGeom>
        </p:spPr>
      </p:pic>
      <p:pic>
        <p:nvPicPr>
          <p:cNvPr id="4" name="Immagine 3" descr="Logo Valdera">
            <a:extLst>
              <a:ext uri="{FF2B5EF4-FFF2-40B4-BE49-F238E27FC236}">
                <a16:creationId xmlns:a16="http://schemas.microsoft.com/office/drawing/2014/main" id="{854C69E3-27F2-4AFD-8B14-867978FDA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" y="5060552"/>
            <a:ext cx="3215919" cy="998307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3525A29-5CD7-49AB-A02D-052555DE16C9}"/>
              </a:ext>
            </a:extLst>
          </p:cNvPr>
          <p:cNvSpPr txBox="1"/>
          <p:nvPr/>
        </p:nvSpPr>
        <p:spPr>
          <a:xfrm>
            <a:off x="191686" y="389002"/>
            <a:ext cx="6230566" cy="1492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2400" cap="small" dirty="0">
                <a:latin typeface="Avenir Next LT Pro" panose="020B0504020202020204" pitchFamily="34" charset="0"/>
                <a:ea typeface="+mj-ea"/>
                <a:cs typeface="+mj-cs"/>
              </a:rPr>
              <a:t>Relazione della Performance</a:t>
            </a:r>
          </a:p>
          <a:p>
            <a:pPr>
              <a:spcAft>
                <a:spcPts val="600"/>
              </a:spcAft>
            </a:pPr>
            <a:r>
              <a:rPr lang="it-IT" sz="2400" cap="small" dirty="0">
                <a:latin typeface="Avenir Next LT Pro" panose="020B0504020202020204" pitchFamily="34" charset="0"/>
                <a:ea typeface="+mj-ea"/>
                <a:cs typeface="+mj-cs"/>
              </a:rPr>
              <a:t>Esempio 2</a:t>
            </a:r>
          </a:p>
          <a:p>
            <a:pPr>
              <a:spcAft>
                <a:spcPts val="600"/>
              </a:spcAft>
            </a:pPr>
            <a:endParaRPr lang="it-IT" sz="2800" cap="small" dirty="0">
              <a:latin typeface="Avenir Next LT Pro" panose="020B05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95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6FDED0D-2C55-468C-A7F2-8064827E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4091" y="0"/>
            <a:ext cx="826383" cy="6800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</a:pPr>
            <a:fld id="{18D65601-5AE2-46FC-B138-694DDD2B510D}" type="slidenum">
              <a:rPr lang="en-US" noProof="0" smtClean="0"/>
              <a:pPr algn="ctr">
                <a:spcAft>
                  <a:spcPts val="600"/>
                </a:spcAft>
              </a:pPr>
              <a:t>9</a:t>
            </a:fld>
            <a:endParaRPr lang="en-US" noProof="0"/>
          </a:p>
        </p:txBody>
      </p:sp>
      <p:grpSp>
        <p:nvGrpSpPr>
          <p:cNvPr id="4" name="Group 58" descr="Tabella rendicontazione patrimonio immobiliare pubblico">
            <a:extLst>
              <a:ext uri="{FF2B5EF4-FFF2-40B4-BE49-F238E27FC236}">
                <a16:creationId xmlns:a16="http://schemas.microsoft.com/office/drawing/2014/main" id="{17961E3E-563F-4E7F-B832-21D2F84887FB}"/>
              </a:ext>
            </a:extLst>
          </p:cNvPr>
          <p:cNvGrpSpPr/>
          <p:nvPr/>
        </p:nvGrpSpPr>
        <p:grpSpPr>
          <a:xfrm>
            <a:off x="1546706" y="914748"/>
            <a:ext cx="9343838" cy="5028502"/>
            <a:chOff x="0" y="0"/>
            <a:chExt cx="6863715" cy="3177540"/>
          </a:xfrm>
        </p:grpSpPr>
        <p:pic>
          <p:nvPicPr>
            <p:cNvPr id="7" name="Immagine 6" descr="Tabella rendicontazione patrimonio immobiliare pubblico">
              <a:extLst>
                <a:ext uri="{FF2B5EF4-FFF2-40B4-BE49-F238E27FC236}">
                  <a16:creationId xmlns:a16="http://schemas.microsoft.com/office/drawing/2014/main" id="{E2A52BC9-2E21-4E80-9C8F-5DC8583E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74800"/>
              <a:ext cx="6863715" cy="1602740"/>
            </a:xfrm>
            <a:prstGeom prst="rect">
              <a:avLst/>
            </a:prstGeom>
          </p:spPr>
        </p:pic>
        <p:pic>
          <p:nvPicPr>
            <p:cNvPr id="6" name="Immagine 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EBE42A41-EC63-4BB5-91D5-2BB34AE99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63715" cy="1524000"/>
            </a:xfrm>
            <a:prstGeom prst="rect">
              <a:avLst/>
            </a:prstGeom>
          </p:spPr>
        </p:pic>
      </p:grp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45E8841-7C52-4125-B626-11C6A49066DD}"/>
              </a:ext>
            </a:extLst>
          </p:cNvPr>
          <p:cNvSpPr txBox="1"/>
          <p:nvPr/>
        </p:nvSpPr>
        <p:spPr>
          <a:xfrm>
            <a:off x="7286959" y="6310942"/>
            <a:ext cx="6100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200" cap="small" dirty="0" err="1">
                <a:latin typeface="Avenir Next LT Pro" panose="020B0504020202020204" pitchFamily="34" charset="0"/>
                <a:ea typeface="+mj-ea"/>
                <a:cs typeface="+mj-cs"/>
              </a:rPr>
              <a:t>Esempio</a:t>
            </a:r>
            <a:r>
              <a:rPr lang="en-US" sz="1800" kern="1200" cap="small" dirty="0">
                <a:latin typeface="Avenir Next LT Pro" panose="020B0504020202020204" pitchFamily="34" charset="0"/>
                <a:ea typeface="+mj-ea"/>
                <a:cs typeface="+mj-cs"/>
              </a:rPr>
              <a:t> </a:t>
            </a:r>
            <a:r>
              <a:rPr lang="en-US" sz="1800" kern="1200" cap="small" dirty="0" err="1">
                <a:latin typeface="Avenir Next LT Pro" panose="020B0504020202020204" pitchFamily="34" charset="0"/>
                <a:ea typeface="+mj-ea"/>
                <a:cs typeface="+mj-cs"/>
              </a:rPr>
              <a:t>dell’Unione</a:t>
            </a:r>
            <a:r>
              <a:rPr lang="en-US" sz="1800" kern="1200" cap="small" dirty="0">
                <a:latin typeface="Avenir Next LT Pro" panose="020B0504020202020204" pitchFamily="34" charset="0"/>
                <a:ea typeface="+mj-ea"/>
                <a:cs typeface="+mj-cs"/>
              </a:rPr>
              <a:t> Taro e </a:t>
            </a:r>
            <a:r>
              <a:rPr lang="en-US" sz="1800" kern="1200" cap="small" dirty="0" err="1">
                <a:latin typeface="Avenir Next LT Pro" panose="020B0504020202020204" pitchFamily="34" charset="0"/>
                <a:ea typeface="+mj-ea"/>
                <a:cs typeface="+mj-cs"/>
              </a:rPr>
              <a:t>Ceno</a:t>
            </a:r>
            <a:r>
              <a:rPr lang="en-US" sz="1800" kern="1200" cap="small" dirty="0">
                <a:latin typeface="Avenir Next LT Pro" panose="020B0504020202020204" pitchFamily="34" charset="0"/>
                <a:ea typeface="+mj-ea"/>
                <a:cs typeface="+mj-cs"/>
              </a:rPr>
              <a:t>  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87CD75D-9181-4395-B61A-7C93CACE49BE}"/>
              </a:ext>
            </a:extLst>
          </p:cNvPr>
          <p:cNvSpPr txBox="1"/>
          <p:nvPr/>
        </p:nvSpPr>
        <p:spPr>
          <a:xfrm>
            <a:off x="1546706" y="-403055"/>
            <a:ext cx="10155668" cy="11001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cap="small" dirty="0" err="1">
                <a:latin typeface="Avenir Next LT Pro" panose="020B0504020202020204" pitchFamily="34" charset="0"/>
                <a:ea typeface="+mj-ea"/>
                <a:cs typeface="+mj-cs"/>
              </a:rPr>
              <a:t>Rendicontazione</a:t>
            </a:r>
            <a:r>
              <a:rPr lang="en-US" sz="2800" kern="1200" cap="small" dirty="0">
                <a:latin typeface="Avenir Next LT Pro" panose="020B0504020202020204" pitchFamily="34" charset="0"/>
                <a:ea typeface="+mj-ea"/>
                <a:cs typeface="+mj-cs"/>
              </a:rPr>
              <a:t> </a:t>
            </a:r>
            <a:r>
              <a:rPr lang="en-US" sz="2800" kern="1200" cap="small" dirty="0" err="1">
                <a:latin typeface="Avenir Next LT Pro" panose="020B0504020202020204" pitchFamily="34" charset="0"/>
                <a:ea typeface="+mj-ea"/>
                <a:cs typeface="+mj-cs"/>
              </a:rPr>
              <a:t>patrimonio</a:t>
            </a:r>
            <a:r>
              <a:rPr lang="en-US" sz="2800" kern="1200" cap="small" dirty="0">
                <a:latin typeface="Avenir Next LT Pro" panose="020B0504020202020204" pitchFamily="34" charset="0"/>
                <a:ea typeface="+mj-ea"/>
                <a:cs typeface="+mj-cs"/>
              </a:rPr>
              <a:t> </a:t>
            </a:r>
            <a:r>
              <a:rPr lang="en-US" sz="2800" kern="1200" cap="small" dirty="0" err="1">
                <a:latin typeface="Avenir Next LT Pro" panose="020B0504020202020204" pitchFamily="34" charset="0"/>
                <a:ea typeface="+mj-ea"/>
                <a:cs typeface="+mj-cs"/>
              </a:rPr>
              <a:t>immobiliare</a:t>
            </a:r>
            <a:r>
              <a:rPr lang="en-US" sz="2800" kern="1200" cap="small" dirty="0">
                <a:latin typeface="Avenir Next LT Pro" panose="020B0504020202020204" pitchFamily="34" charset="0"/>
                <a:ea typeface="+mj-ea"/>
                <a:cs typeface="+mj-cs"/>
              </a:rPr>
              <a:t> </a:t>
            </a:r>
            <a:r>
              <a:rPr lang="en-US" sz="2800" kern="1200" cap="small" dirty="0" err="1">
                <a:latin typeface="Avenir Next LT Pro" panose="020B0504020202020204" pitchFamily="34" charset="0"/>
                <a:ea typeface="+mj-ea"/>
                <a:cs typeface="+mj-cs"/>
              </a:rPr>
              <a:t>pubblico</a:t>
            </a:r>
            <a:endParaRPr lang="en-US" sz="2800" kern="1200" cap="small" dirty="0">
              <a:latin typeface="Avenir Next LT Pro" panose="020B05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07652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287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MS Mincho</vt:lpstr>
      <vt:lpstr>Arial</vt:lpstr>
      <vt:lpstr>Avenir Next LT Pro</vt:lpstr>
      <vt:lpstr>Calibri</vt:lpstr>
      <vt:lpstr>Calibri Light</vt:lpstr>
      <vt:lpstr>Segoe UI Emoji</vt:lpstr>
      <vt:lpstr>Times New Roman</vt:lpstr>
      <vt:lpstr>Tema di Office</vt:lpstr>
      <vt:lpstr> Macro-area 1 Governance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capacità amministrativa  delle Unioni di Comuni</dc:title>
  <dc:creator>Paola Caporossi</dc:creator>
  <cp:lastModifiedBy>Pennone Massimiliano</cp:lastModifiedBy>
  <cp:revision>7</cp:revision>
  <dcterms:created xsi:type="dcterms:W3CDTF">2022-04-04T13:44:42Z</dcterms:created>
  <dcterms:modified xsi:type="dcterms:W3CDTF">2022-09-13T15:53:29Z</dcterms:modified>
</cp:coreProperties>
</file>