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8" r:id="rId2"/>
    <p:sldId id="264" r:id="rId3"/>
    <p:sldId id="651" r:id="rId4"/>
    <p:sldId id="650" r:id="rId5"/>
    <p:sldId id="269" r:id="rId6"/>
    <p:sldId id="64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C7A"/>
    <a:srgbClr val="F3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621FE-A71B-47FB-96DB-C17CE3CA5AE1}" v="1" dt="2022-05-15T09:24:16.90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64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a Caporossi" userId="8ac931b56097706a" providerId="LiveId" clId="{59A621FE-A71B-47FB-96DB-C17CE3CA5AE1}"/>
    <pc:docChg chg="addSld delSld modSld">
      <pc:chgData name="Paola Caporossi" userId="8ac931b56097706a" providerId="LiveId" clId="{59A621FE-A71B-47FB-96DB-C17CE3CA5AE1}" dt="2022-05-15T09:24:16.908" v="3"/>
      <pc:docMkLst>
        <pc:docMk/>
      </pc:docMkLst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3059519331" sldId="257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881842569" sldId="258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3387908051" sldId="259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166900551" sldId="261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3205493323" sldId="263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792485362" sldId="270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4063265582" sldId="272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1095380426" sldId="273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3720973241" sldId="274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3150765237" sldId="275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238492434" sldId="277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1062788191" sldId="280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43203718" sldId="282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1633765416" sldId="283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1577920326" sldId="287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326011726" sldId="289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253635532" sldId="291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567531745" sldId="292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2934852577" sldId="646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2736429976" sldId="647"/>
        </pc:sldMkLst>
      </pc:sldChg>
      <pc:sldChg chg="delSp add setBg delDesignElem">
        <pc:chgData name="Paola Caporossi" userId="8ac931b56097706a" providerId="LiveId" clId="{59A621FE-A71B-47FB-96DB-C17CE3CA5AE1}" dt="2022-05-15T09:24:16.908" v="3"/>
        <pc:sldMkLst>
          <pc:docMk/>
          <pc:sldMk cId="1722428193" sldId="649"/>
        </pc:sldMkLst>
        <pc:spChg chg="del">
          <ac:chgData name="Paola Caporossi" userId="8ac931b56097706a" providerId="LiveId" clId="{59A621FE-A71B-47FB-96DB-C17CE3CA5AE1}" dt="2022-05-15T09:24:16.908" v="3"/>
          <ac:spMkLst>
            <pc:docMk/>
            <pc:sldMk cId="1722428193" sldId="649"/>
            <ac:spMk id="47" creationId="{72B886CF-D3D5-4CDE-A0D0-35994223D8D7}"/>
          </ac:spMkLst>
        </pc:spChg>
        <pc:spChg chg="del">
          <ac:chgData name="Paola Caporossi" userId="8ac931b56097706a" providerId="LiveId" clId="{59A621FE-A71B-47FB-96DB-C17CE3CA5AE1}" dt="2022-05-15T09:24:16.908" v="3"/>
          <ac:spMkLst>
            <pc:docMk/>
            <pc:sldMk cId="1722428193" sldId="649"/>
            <ac:spMk id="48" creationId="{C633B465-22EA-44A2-BC1B-4FBB34E65ECC}"/>
          </ac:spMkLst>
        </pc:spChg>
        <pc:spChg chg="del">
          <ac:chgData name="Paola Caporossi" userId="8ac931b56097706a" providerId="LiveId" clId="{59A621FE-A71B-47FB-96DB-C17CE3CA5AE1}" dt="2022-05-15T09:24:16.908" v="3"/>
          <ac:spMkLst>
            <pc:docMk/>
            <pc:sldMk cId="1722428193" sldId="649"/>
            <ac:spMk id="49" creationId="{1DEE110A-FC7C-404B-A8E2-C397FC91DA99}"/>
          </ac:spMkLst>
        </pc:spChg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2173721200" sldId="653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3146508572" sldId="655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2083874426" sldId="657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3450122415" sldId="658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3534299175" sldId="659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7695882" sldId="661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891094159" sldId="662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628251521" sldId="663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4178037563" sldId="664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4259341820" sldId="665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2907019870" sldId="666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1778248072" sldId="667"/>
        </pc:sldMkLst>
      </pc:sldChg>
      <pc:sldChg chg="del">
        <pc:chgData name="Paola Caporossi" userId="8ac931b56097706a" providerId="LiveId" clId="{59A621FE-A71B-47FB-96DB-C17CE3CA5AE1}" dt="2022-05-15T09:18:30.213" v="1" actId="47"/>
        <pc:sldMkLst>
          <pc:docMk/>
          <pc:sldMk cId="1940506993" sldId="668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3044376493" sldId="669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831459543" sldId="672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1807545162" sldId="673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1733330243" sldId="674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2784479155" sldId="675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3006847602" sldId="676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2486096450" sldId="677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1875778948" sldId="678"/>
        </pc:sldMkLst>
      </pc:sldChg>
      <pc:sldChg chg="del">
        <pc:chgData name="Paola Caporossi" userId="8ac931b56097706a" providerId="LiveId" clId="{59A621FE-A71B-47FB-96DB-C17CE3CA5AE1}" dt="2022-05-15T09:18:23.029" v="0" actId="47"/>
        <pc:sldMkLst>
          <pc:docMk/>
          <pc:sldMk cId="3199595033" sldId="67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B2DE8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FEE-4443-91BE-30E858A42ED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FEE-4443-91BE-30E858A42ED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FEE-4443-91BE-30E858A42ED2}"/>
              </c:ext>
            </c:extLst>
          </c:dPt>
          <c:dPt>
            <c:idx val="9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FEE-4443-91BE-30E858A42ED2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FEE-4443-91BE-30E858A42ED2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FEE-4443-91BE-30E858A42ED2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FEE-4443-91BE-30E858A42ED2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7FEE-4443-91BE-30E858A42ED2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5B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7FEE-4443-91BE-30E858A42ED2}"/>
              </c:ext>
            </c:extLst>
          </c:dPt>
          <c:dPt>
            <c:idx val="15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7FEE-4443-91BE-30E858A42ED2}"/>
              </c:ext>
            </c:extLst>
          </c:dPt>
          <c:dPt>
            <c:idx val="16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7FEE-4443-91BE-30E858A42ED2}"/>
              </c:ext>
            </c:extLst>
          </c:dPt>
          <c:dPt>
            <c:idx val="17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7FEE-4443-91BE-30E858A42ED2}"/>
              </c:ext>
            </c:extLst>
          </c:dPt>
          <c:dPt>
            <c:idx val="18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7FEE-4443-91BE-30E858A42ED2}"/>
              </c:ext>
            </c:extLst>
          </c:dPt>
          <c:dPt>
            <c:idx val="19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7FEE-4443-91BE-30E858A42ED2}"/>
              </c:ext>
            </c:extLst>
          </c:dPt>
          <c:dPt>
            <c:idx val="20"/>
            <c:invertIfNegative val="0"/>
            <c:bubble3D val="0"/>
            <c:spPr>
              <a:solidFill>
                <a:srgbClr val="FFC1C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7FEE-4443-91BE-30E858A42ED2}"/>
              </c:ext>
            </c:extLst>
          </c:dPt>
          <c:dPt>
            <c:idx val="21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F-7FEE-4443-91BE-30E858A42ED2}"/>
              </c:ext>
            </c:extLst>
          </c:dPt>
          <c:dPt>
            <c:idx val="22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1-7FEE-4443-91BE-30E858A42ED2}"/>
              </c:ext>
            </c:extLst>
          </c:dPt>
          <c:dPt>
            <c:idx val="23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3-7FEE-4443-91BE-30E858A42ED2}"/>
              </c:ext>
            </c:extLst>
          </c:dPt>
          <c:dPt>
            <c:idx val="24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5-7FEE-4443-91BE-30E858A42ED2}"/>
              </c:ext>
            </c:extLst>
          </c:dPt>
          <c:dPt>
            <c:idx val="25"/>
            <c:invertIfNegative val="0"/>
            <c:bubble3D val="0"/>
            <c:spPr>
              <a:solidFill>
                <a:srgbClr val="E7E6E6">
                  <a:lumMod val="50000"/>
                </a:srgb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7-7FEE-4443-91BE-30E858A42ED2}"/>
              </c:ext>
            </c:extLst>
          </c:dPt>
          <c:dPt>
            <c:idx val="26"/>
            <c:invertIfNegative val="0"/>
            <c:bubble3D val="0"/>
            <c:spPr>
              <a:solidFill>
                <a:srgbClr val="E7E6E6">
                  <a:lumMod val="50000"/>
                </a:srgb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9-7FEE-4443-91BE-30E858A42ED2}"/>
              </c:ext>
            </c:extLst>
          </c:dPt>
          <c:dPt>
            <c:idx val="27"/>
            <c:invertIfNegative val="0"/>
            <c:bubble3D val="0"/>
            <c:spPr>
              <a:solidFill>
                <a:srgbClr val="E7E6E6">
                  <a:lumMod val="50000"/>
                </a:srgb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B-7FEE-4443-91BE-30E858A42ED2}"/>
              </c:ext>
            </c:extLst>
          </c:dPt>
          <c:dPt>
            <c:idx val="28"/>
            <c:invertIfNegative val="0"/>
            <c:bubble3D val="0"/>
            <c:spPr>
              <a:solidFill>
                <a:srgbClr val="E7E6E6">
                  <a:lumMod val="50000"/>
                </a:srgb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D-7FEE-4443-91BE-30E858A42E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'[Tabellone 29 Unioni.xlsx]Rep macro'!$C$2:$C$30</c:f>
              <c:strCache>
                <c:ptCount val="29"/>
                <c:pt idx="0">
                  <c:v>UM Valli Orco e Soana</c:v>
                </c:pt>
                <c:pt idx="1">
                  <c:v>U Terre dell`Ufita</c:v>
                </c:pt>
                <c:pt idx="2">
                  <c:v>Comune Terre Roveresche</c:v>
                </c:pt>
                <c:pt idx="3">
                  <c:v>UC Garfagnana</c:v>
                </c:pt>
                <c:pt idx="4">
                  <c:v>UC Marca Occidentale</c:v>
                </c:pt>
                <c:pt idx="5">
                  <c:v>FC Camposampierese</c:v>
                </c:pt>
                <c:pt idx="6">
                  <c:v>UC Riviera del Brenta</c:v>
                </c:pt>
                <c:pt idx="7">
                  <c:v>UC Terre e fiumi</c:v>
                </c:pt>
                <c:pt idx="8">
                  <c:v>U Fossanese</c:v>
                </c:pt>
                <c:pt idx="9">
                  <c:v>UC Valmarecchia</c:v>
                </c:pt>
                <c:pt idx="10">
                  <c:v>U Reno Galliera</c:v>
                </c:pt>
                <c:pt idx="11">
                  <c:v>UC Taro e Ceno</c:v>
                </c:pt>
                <c:pt idx="12">
                  <c:v>UC Caldogno, Costabissara, Isola Vicentina</c:v>
                </c:pt>
                <c:pt idx="13">
                  <c:v>UC Valle del Savio</c:v>
                </c:pt>
                <c:pt idx="14">
                  <c:v>UC Circondario dell`Empolese Valdelsa</c:v>
                </c:pt>
                <c:pt idx="15">
                  <c:v>U Val Vibrata</c:v>
                </c:pt>
                <c:pt idx="16">
                  <c:v>UM Potenza Esino Musone</c:v>
                </c:pt>
                <c:pt idx="17">
                  <c:v>U Valdera</c:v>
                </c:pt>
                <c:pt idx="18">
                  <c:v>U Pian del Bruscolo</c:v>
                </c:pt>
                <c:pt idx="19">
                  <c:v>U Romagna Faentina</c:v>
                </c:pt>
                <c:pt idx="20">
                  <c:v>UM Val Gallenca</c:v>
                </c:pt>
                <c:pt idx="21">
                  <c:v>UC Bassa Reggiana</c:v>
                </c:pt>
                <c:pt idx="22">
                  <c:v>UC Montani Appennino Pistoiese</c:v>
                </c:pt>
                <c:pt idx="23">
                  <c:v>Platani Quisquina Magazzolo</c:v>
                </c:pt>
                <c:pt idx="24">
                  <c:v>UC Valdichiana senese</c:v>
                </c:pt>
                <c:pt idx="25">
                  <c:v>Valle del Belice</c:v>
                </c:pt>
                <c:pt idx="26">
                  <c:v>U Valle del Torbido</c:v>
                </c:pt>
                <c:pt idx="27">
                  <c:v>UT Intercomunale Collio-Alto Isonzo</c:v>
                </c:pt>
                <c:pt idx="28">
                  <c:v>U Madonie</c:v>
                </c:pt>
              </c:strCache>
            </c:strRef>
          </c:cat>
          <c:val>
            <c:numRef>
              <c:f>'[Tabellone 29 Unioni.xlsx]Rep macro'!$D$2:$D$30</c:f>
              <c:numCache>
                <c:formatCode>General</c:formatCode>
                <c:ptCount val="29"/>
                <c:pt idx="0">
                  <c:v>93</c:v>
                </c:pt>
                <c:pt idx="1">
                  <c:v>73</c:v>
                </c:pt>
                <c:pt idx="2">
                  <c:v>67</c:v>
                </c:pt>
                <c:pt idx="3">
                  <c:v>64</c:v>
                </c:pt>
                <c:pt idx="4">
                  <c:v>63</c:v>
                </c:pt>
                <c:pt idx="5">
                  <c:v>63</c:v>
                </c:pt>
                <c:pt idx="6">
                  <c:v>62</c:v>
                </c:pt>
                <c:pt idx="7">
                  <c:v>62</c:v>
                </c:pt>
                <c:pt idx="8">
                  <c:v>60</c:v>
                </c:pt>
                <c:pt idx="9">
                  <c:v>59</c:v>
                </c:pt>
                <c:pt idx="10">
                  <c:v>57</c:v>
                </c:pt>
                <c:pt idx="11">
                  <c:v>57</c:v>
                </c:pt>
                <c:pt idx="12">
                  <c:v>56</c:v>
                </c:pt>
                <c:pt idx="13">
                  <c:v>52</c:v>
                </c:pt>
                <c:pt idx="14">
                  <c:v>51</c:v>
                </c:pt>
                <c:pt idx="15">
                  <c:v>45</c:v>
                </c:pt>
                <c:pt idx="16">
                  <c:v>45</c:v>
                </c:pt>
                <c:pt idx="17">
                  <c:v>44</c:v>
                </c:pt>
                <c:pt idx="18">
                  <c:v>44</c:v>
                </c:pt>
                <c:pt idx="19">
                  <c:v>42</c:v>
                </c:pt>
                <c:pt idx="20">
                  <c:v>41</c:v>
                </c:pt>
                <c:pt idx="21">
                  <c:v>38</c:v>
                </c:pt>
                <c:pt idx="22">
                  <c:v>34</c:v>
                </c:pt>
                <c:pt idx="23">
                  <c:v>27</c:v>
                </c:pt>
                <c:pt idx="24">
                  <c:v>22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7FEE-4443-91BE-30E858A42E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89434048"/>
        <c:axId val="1189432800"/>
        <c:axId val="0"/>
      </c:bar3DChart>
      <c:catAx>
        <c:axId val="1189434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9432800"/>
        <c:crosses val="autoZero"/>
        <c:auto val="1"/>
        <c:lblAlgn val="ctr"/>
        <c:lblOffset val="100"/>
        <c:noMultiLvlLbl val="0"/>
      </c:catAx>
      <c:valAx>
        <c:axId val="118943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pPr>
            <a:endParaRPr lang="it-IT"/>
          </a:p>
        </c:txPr>
        <c:crossAx val="118943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Palatino Linotype" panose="02040502050505030304" pitchFamily="18" charset="0"/>
        </a:defRPr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783995171899798E-2"/>
          <c:y val="3.0960004385201235E-2"/>
          <c:w val="0.92935592252357346"/>
          <c:h val="0.471476308090481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5B"/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'[Tabellone 29 Unioni rev RC.xlsx]M1'!$C$167:$C$191</c:f>
              <c:strCache>
                <c:ptCount val="25"/>
                <c:pt idx="0">
                  <c:v>UM Val Gallenca</c:v>
                </c:pt>
                <c:pt idx="1">
                  <c:v>UC Garfagnana</c:v>
                </c:pt>
                <c:pt idx="2">
                  <c:v>U Fossanese</c:v>
                </c:pt>
                <c:pt idx="3">
                  <c:v>C Terre Roveresche</c:v>
                </c:pt>
                <c:pt idx="4">
                  <c:v>UM Valli Orco e Soana</c:v>
                </c:pt>
                <c:pt idx="5">
                  <c:v>U Reno Galliera</c:v>
                </c:pt>
                <c:pt idx="6">
                  <c:v>UM Potenza Esino Musone</c:v>
                </c:pt>
                <c:pt idx="7">
                  <c:v>UC Taro e Ceno</c:v>
                </c:pt>
                <c:pt idx="8">
                  <c:v>UC Valle del Savio</c:v>
                </c:pt>
                <c:pt idx="9">
                  <c:v>UC Valmarecchia</c:v>
                </c:pt>
                <c:pt idx="10">
                  <c:v>UC Caldogno, Costabissara, Isola Vicentina</c:v>
                </c:pt>
                <c:pt idx="11">
                  <c:v>U Romagna Faentina</c:v>
                </c:pt>
                <c:pt idx="12">
                  <c:v>FC Camposampierese</c:v>
                </c:pt>
                <c:pt idx="13">
                  <c:v>UC Montani Appennino Pistoiese</c:v>
                </c:pt>
                <c:pt idx="14">
                  <c:v>UC Valdichiana senese</c:v>
                </c:pt>
                <c:pt idx="15">
                  <c:v>UC Terre e Fiumi</c:v>
                </c:pt>
                <c:pt idx="16">
                  <c:v>UC Riviera del Brenta</c:v>
                </c:pt>
                <c:pt idx="17">
                  <c:v>U Pian del Bruscolo</c:v>
                </c:pt>
                <c:pt idx="18">
                  <c:v>U Valdera</c:v>
                </c:pt>
                <c:pt idx="19">
                  <c:v>UC Circondario dell`Empolese Valdelsa</c:v>
                </c:pt>
                <c:pt idx="20">
                  <c:v>UC Marca Occidentale</c:v>
                </c:pt>
                <c:pt idx="21">
                  <c:v>UC Bassa Reggiana</c:v>
                </c:pt>
                <c:pt idx="22">
                  <c:v>U Val Vibrata</c:v>
                </c:pt>
                <c:pt idx="23">
                  <c:v>U Terre dell`Ufita</c:v>
                </c:pt>
                <c:pt idx="24">
                  <c:v>Platani Quisquina Magazzolo</c:v>
                </c:pt>
              </c:strCache>
            </c:strRef>
          </c:cat>
          <c:val>
            <c:numRef>
              <c:f>'[Tabellone 29 Unioni rev RC.xlsx]M1'!$D$167:$D$191</c:f>
              <c:numCache>
                <c:formatCode>0</c:formatCode>
                <c:ptCount val="25"/>
                <c:pt idx="0">
                  <c:v>86.33</c:v>
                </c:pt>
                <c:pt idx="1">
                  <c:v>80.39</c:v>
                </c:pt>
                <c:pt idx="2">
                  <c:v>27.81</c:v>
                </c:pt>
                <c:pt idx="3">
                  <c:v>23.07</c:v>
                </c:pt>
                <c:pt idx="4">
                  <c:v>19.649999999999999</c:v>
                </c:pt>
                <c:pt idx="5">
                  <c:v>19.29</c:v>
                </c:pt>
                <c:pt idx="6">
                  <c:v>15.37</c:v>
                </c:pt>
                <c:pt idx="7">
                  <c:v>12.41</c:v>
                </c:pt>
                <c:pt idx="8">
                  <c:v>11.37</c:v>
                </c:pt>
                <c:pt idx="9">
                  <c:v>9.81</c:v>
                </c:pt>
                <c:pt idx="10">
                  <c:v>9.66</c:v>
                </c:pt>
                <c:pt idx="11">
                  <c:v>8.91</c:v>
                </c:pt>
                <c:pt idx="12">
                  <c:v>7.86</c:v>
                </c:pt>
                <c:pt idx="13">
                  <c:v>7.58</c:v>
                </c:pt>
                <c:pt idx="14">
                  <c:v>6.74</c:v>
                </c:pt>
                <c:pt idx="15">
                  <c:v>4.5999999999999996</c:v>
                </c:pt>
                <c:pt idx="16">
                  <c:v>4.1399999999999997</c:v>
                </c:pt>
                <c:pt idx="17">
                  <c:v>3.92</c:v>
                </c:pt>
                <c:pt idx="18" formatCode="0.0">
                  <c:v>0.92</c:v>
                </c:pt>
                <c:pt idx="19" formatCode="0.0">
                  <c:v>0.5</c:v>
                </c:pt>
                <c:pt idx="20" formatCode="0.0">
                  <c:v>0.35</c:v>
                </c:pt>
                <c:pt idx="21" formatCode="0.0">
                  <c:v>0.21</c:v>
                </c:pt>
                <c:pt idx="22" formatCode="0.0">
                  <c:v>0</c:v>
                </c:pt>
                <c:pt idx="23" formatCode="0.0">
                  <c:v>0</c:v>
                </c:pt>
                <c:pt idx="24" formatCode="0.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B0-4D3D-8CC9-35D7F555BC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809824"/>
        <c:axId val="91803584"/>
      </c:lineChart>
      <c:catAx>
        <c:axId val="9180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it-IT"/>
          </a:p>
        </c:txPr>
        <c:crossAx val="91803584"/>
        <c:crosses val="autoZero"/>
        <c:auto val="1"/>
        <c:lblAlgn val="ctr"/>
        <c:lblOffset val="100"/>
        <c:noMultiLvlLbl val="0"/>
      </c:catAx>
      <c:valAx>
        <c:axId val="9180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it-IT"/>
          </a:p>
        </c:txPr>
        <c:crossAx val="9180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Avenir Next LT Pro" panose="020B0504020202020204" pitchFamily="34" charset="0"/>
        </a:defRPr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0615394448752246"/>
          <c:y val="1.5469020089855623E-2"/>
          <c:w val="0.55945152060421888"/>
          <c:h val="0.91838092786085668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A8C7A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'[Tabellone 29 Unioni rev RC.xlsx]M1'!$C$101:$C$125</c:f>
              <c:strCache>
                <c:ptCount val="25"/>
                <c:pt idx="0">
                  <c:v>Platani Quisquina Magazzolo</c:v>
                </c:pt>
                <c:pt idx="1">
                  <c:v>UC Caldogno, Costabissara, Isola Vicentina</c:v>
                </c:pt>
                <c:pt idx="2">
                  <c:v>UC Montani Appennino Pistoiese</c:v>
                </c:pt>
                <c:pt idx="3">
                  <c:v>FC Camposampierese</c:v>
                </c:pt>
                <c:pt idx="4">
                  <c:v>U Romagna Faentina</c:v>
                </c:pt>
                <c:pt idx="5">
                  <c:v>UC Valdichiana senese</c:v>
                </c:pt>
                <c:pt idx="6">
                  <c:v>UC Garfagnana</c:v>
                </c:pt>
                <c:pt idx="7">
                  <c:v>UC Terre e Fiumi</c:v>
                </c:pt>
                <c:pt idx="8">
                  <c:v>U Fossanese</c:v>
                </c:pt>
                <c:pt idx="9">
                  <c:v>UC Valmarecchia</c:v>
                </c:pt>
                <c:pt idx="10">
                  <c:v>C Terre Roveresche</c:v>
                </c:pt>
                <c:pt idx="11">
                  <c:v>UM Val Gallenca</c:v>
                </c:pt>
                <c:pt idx="12">
                  <c:v>UM Potenza Esino Musone</c:v>
                </c:pt>
                <c:pt idx="13">
                  <c:v>U Reno Galliera</c:v>
                </c:pt>
                <c:pt idx="14">
                  <c:v>UC Bassa Reggiana</c:v>
                </c:pt>
                <c:pt idx="15">
                  <c:v>UC Circondario dell`Empolese Valdelsa</c:v>
                </c:pt>
                <c:pt idx="16">
                  <c:v>UC Valle del Savio</c:v>
                </c:pt>
                <c:pt idx="17">
                  <c:v>UC Riviera del Brenta</c:v>
                </c:pt>
                <c:pt idx="18">
                  <c:v>U Valdera</c:v>
                </c:pt>
                <c:pt idx="19">
                  <c:v>UC Taro e Ceno</c:v>
                </c:pt>
                <c:pt idx="20">
                  <c:v>U Terre dell`Ufita</c:v>
                </c:pt>
                <c:pt idx="21">
                  <c:v>UC Marca Occidentale</c:v>
                </c:pt>
                <c:pt idx="22">
                  <c:v>U Pian del Bruscolo</c:v>
                </c:pt>
                <c:pt idx="23">
                  <c:v>UM Valli Orco e Soana</c:v>
                </c:pt>
                <c:pt idx="24">
                  <c:v>U Val Vibrata</c:v>
                </c:pt>
              </c:strCache>
            </c:strRef>
          </c:cat>
          <c:val>
            <c:numRef>
              <c:f>'[Tabellone 29 Unioni rev RC.xlsx]M1'!$D$101:$D$125</c:f>
              <c:numCache>
                <c:formatCode>0</c:formatCode>
                <c:ptCount val="25"/>
                <c:pt idx="0">
                  <c:v>71.98</c:v>
                </c:pt>
                <c:pt idx="1">
                  <c:v>71.2</c:v>
                </c:pt>
                <c:pt idx="2">
                  <c:v>51.07</c:v>
                </c:pt>
                <c:pt idx="3">
                  <c:v>50.39</c:v>
                </c:pt>
                <c:pt idx="4">
                  <c:v>49.25</c:v>
                </c:pt>
                <c:pt idx="5">
                  <c:v>43.2</c:v>
                </c:pt>
                <c:pt idx="6">
                  <c:v>40.33</c:v>
                </c:pt>
                <c:pt idx="7">
                  <c:v>33.119999999999997</c:v>
                </c:pt>
                <c:pt idx="8">
                  <c:v>29.83</c:v>
                </c:pt>
                <c:pt idx="9">
                  <c:v>27.83</c:v>
                </c:pt>
                <c:pt idx="10">
                  <c:v>27.34</c:v>
                </c:pt>
                <c:pt idx="11">
                  <c:v>26.98</c:v>
                </c:pt>
                <c:pt idx="12">
                  <c:v>26.19</c:v>
                </c:pt>
                <c:pt idx="13">
                  <c:v>25.24</c:v>
                </c:pt>
                <c:pt idx="14">
                  <c:v>23.53</c:v>
                </c:pt>
                <c:pt idx="15">
                  <c:v>23.06</c:v>
                </c:pt>
                <c:pt idx="16">
                  <c:v>22.23</c:v>
                </c:pt>
                <c:pt idx="17">
                  <c:v>20.89</c:v>
                </c:pt>
                <c:pt idx="18">
                  <c:v>19.09</c:v>
                </c:pt>
                <c:pt idx="19">
                  <c:v>16.21</c:v>
                </c:pt>
                <c:pt idx="20">
                  <c:v>13.77</c:v>
                </c:pt>
                <c:pt idx="21">
                  <c:v>12.03</c:v>
                </c:pt>
                <c:pt idx="22">
                  <c:v>10.119999999999999</c:v>
                </c:pt>
                <c:pt idx="23">
                  <c:v>4.3499999999999996</c:v>
                </c:pt>
                <c:pt idx="24">
                  <c:v>1.87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5-4501-B1B0-C46FA4F575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07063344"/>
        <c:axId val="1307070000"/>
        <c:axId val="0"/>
      </c:bar3DChart>
      <c:catAx>
        <c:axId val="130706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it-IT"/>
          </a:p>
        </c:txPr>
        <c:crossAx val="1307070000"/>
        <c:crosses val="autoZero"/>
        <c:auto val="1"/>
        <c:lblAlgn val="ctr"/>
        <c:lblOffset val="100"/>
        <c:noMultiLvlLbl val="0"/>
      </c:catAx>
      <c:valAx>
        <c:axId val="1307070000"/>
        <c:scaling>
          <c:orientation val="minMax"/>
          <c:max val="100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Next LT Pro" panose="020B0504020202020204" pitchFamily="34" charset="0"/>
                <a:ea typeface="+mn-ea"/>
                <a:cs typeface="+mn-cs"/>
              </a:defRPr>
            </a:pPr>
            <a:endParaRPr lang="it-IT"/>
          </a:p>
        </c:txPr>
        <c:crossAx val="130706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Avenir Next LT Pro" panose="020B0504020202020204" pitchFamily="34" charset="0"/>
        </a:defRPr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D7657-7166-49B8-A487-AC66A9F25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DDE669F-0747-47B9-911E-81C6F96FE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C3EA5A-62EA-4123-8617-72C9901C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BE17BA-4AAF-415F-95AB-17E987B2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25FC53-8AAC-4390-AF34-83CE17C0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98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A966A6-B1E0-4EE8-9ECB-7294E741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82EFAB-F4F4-4858-81D4-6A3224F03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77E72D-9353-4C8D-BC59-64DF52CE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43DF2B-6BA8-403F-8327-D2C7AEA8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A94786-8FEB-4343-9CF1-412BFBDE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80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9FE326A-A088-4472-8533-772267D1B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074E68-EF4A-445C-A62B-BFDBC18E7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1A6F1B-5026-43AC-8DE6-4F9419B9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AD2312-9055-4C6F-9F50-FAE32809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58C701-46F9-4E26-BB8C-BED24C71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9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FF5ED5F1-A62B-4555-807E-91FAE1443C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per aggiungere una foto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9D60F5-07EA-4D8F-AAFA-0F48CB78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05/08/20XX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ED4C42-D293-4981-BA06-A4638BEE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Presentazione per conferenza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3E9D98-F221-47DC-AE55-8165BB7A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6" name="Segnaposto contenuto 15">
            <a:extLst>
              <a:ext uri="{FF2B5EF4-FFF2-40B4-BE49-F238E27FC236}">
                <a16:creationId xmlns:a16="http://schemas.microsoft.com/office/drawing/2014/main" id="{94C3D64C-77F6-4601-B573-9A9B6E23BB6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75242" y="2051170"/>
            <a:ext cx="5362575" cy="3532188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 rtl="0"/>
            <a:r>
              <a:rPr lang="it-IT" noProof="0"/>
              <a:t>Fare clic per inserire il testo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BCD17CD-E6D2-4329-B271-1E59AA98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242" y="1418953"/>
            <a:ext cx="5362575" cy="495691"/>
          </a:xfrm>
          <a:prstGeom prst="rect">
            <a:avLst/>
          </a:prstGeom>
        </p:spPr>
        <p:txBody>
          <a:bodyPr rtlCol="0"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0390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13FE53-7B49-4A18-B399-99E18602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5A4180-14D4-4B28-A1AA-037724DF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D5044F-D86F-4D85-BE99-E9C7A3F5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7D618B-4E8E-454B-BE2E-C918102F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FE26F9-A05D-40F5-AA84-D038E30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66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CF88E8-CF72-48F7-B893-E47CE3DD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6595EB-AE8E-4B61-A01B-94B15319F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7D1515-FB14-42EC-8573-52CE61E3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0E6002-E3DB-4552-A093-70112055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5B31A0-F68B-4C08-A741-41F28F5E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62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A9272-E23E-4CAE-9B1F-6C173641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848775-5328-43EB-B4F1-2435C1476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B19659-A18F-48EE-BFB5-C5DCA8A7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60DFBC-AAD4-48C1-A58D-F38ECA35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BD24F0-F742-4B5E-8237-72E59F35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58A3F3-3DEF-4278-B46D-28898E5C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69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1B1B5B-8F53-4192-8F8D-4C0A8228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E38BC8-5C60-41ED-B789-E61CB7004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9075D-D53D-483C-88D3-29B71C0EC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BCAE649-B545-4C85-8AF8-212811234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272057C-5A7A-4F7B-82A3-948EF86B8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6FBF31B-0618-4483-A73D-DF81BB19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4149DB-89F1-46B6-BFE6-CB2F11FB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415FD6-6369-4F50-AD5C-8D6C0EBC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03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D41BC-89F2-4E0F-BCCA-DA5856E8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8279CDC-4E71-4B9E-B02F-240843CE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C7C3E7-B443-42DA-951F-57CF1EE9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82F1930-4895-4B5C-9349-34763F48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39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034A9D-BD43-42E7-8CD2-8DACEC54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AE52C2-BAEB-41D0-9B6E-3270AAB0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AF0640-8CF0-460C-9577-FF8AEA15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60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6529F-3D6E-438D-8185-6A33A296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B7B9CE-0D25-4CA3-96F3-4832DC74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08CE3F-C4C0-47CB-9B74-6FD0D5403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F81B3A-0113-43EA-837D-FC214BEC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B3886B-19C1-4F82-A17C-978ECF24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CFBC70-0B4E-4FF5-A819-2B6C981A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04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881108-B3A1-4C86-A537-31D37572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CF73CE-ED99-47C7-859F-F6100A9CB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239FE8-3B74-40B4-B3C8-A5CFC45DE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673F45-4C02-4190-8DF8-31FD1C33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26F8B7-37A4-401D-8F5E-0FE6350C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F4ED46-D2FD-4A10-88F7-220DA973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4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73A63D2-C116-46BB-8EAD-2174B410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A6091B-4520-4072-B0E7-06AD908CA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FB170B-A384-475C-888F-270E213B3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F6CA-22BF-4A30-9EC1-3133BF62DCA3}" type="datetimeFigureOut">
              <a:rPr lang="it-IT" smtClean="0"/>
              <a:t>13/09/2022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EFA7C6-5CB0-4198-904E-23FB2CC14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CDC994-C59F-4594-A5F1-2D7BFEF76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CCCDD-6980-4A5C-995C-EE44501AA0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80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0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" name="Picture 93" descr="Grafico su documento con penna">
            <a:extLst>
              <a:ext uri="{FF2B5EF4-FFF2-40B4-BE49-F238E27FC236}">
                <a16:creationId xmlns:a16="http://schemas.microsoft.com/office/drawing/2014/main" id="{C5A3AF25-F6E0-B96B-9181-57AB1FA62E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 r="-1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4" name="Rectangle 1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FF50C505-9B59-4DCD-A873-EA9BA1F0D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2602" y="703342"/>
            <a:ext cx="4078258" cy="369202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</a:pPr>
            <a:br>
              <a:rPr lang="en-US" sz="5200" b="1" kern="1200" cap="small" dirty="0"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sz="4000" b="1" kern="1200" cap="small" dirty="0">
                <a:solidFill>
                  <a:schemeClr val="tx2">
                    <a:lumMod val="75000"/>
                  </a:schemeClr>
                </a:solidFill>
                <a:ea typeface="Segoe UI Emoji" panose="020B0502040204020203" pitchFamily="34" charset="0"/>
              </a:rPr>
              <a:t>Macro-area 1</a:t>
            </a:r>
            <a:br>
              <a:rPr lang="en-US" sz="4400" b="1" kern="1200" cap="small" dirty="0">
                <a:solidFill>
                  <a:schemeClr val="tx2">
                    <a:lumMod val="75000"/>
                  </a:schemeClr>
                </a:solidFill>
                <a:ea typeface="Segoe UI Emoji" panose="020B0502040204020203" pitchFamily="34" charset="0"/>
              </a:rPr>
            </a:br>
            <a:r>
              <a:rPr lang="en-US" sz="4400" b="1" kern="1200" cap="small" dirty="0" err="1">
                <a:solidFill>
                  <a:schemeClr val="tx2">
                    <a:lumMod val="75000"/>
                  </a:schemeClr>
                </a:solidFill>
                <a:ea typeface="Segoe UI Emoji" panose="020B0502040204020203" pitchFamily="34" charset="0"/>
              </a:rPr>
              <a:t>Bilancio</a:t>
            </a:r>
            <a:endParaRPr lang="en-US" sz="4400" kern="1200" cap="small" dirty="0">
              <a:solidFill>
                <a:schemeClr val="tx2">
                  <a:lumMod val="75000"/>
                </a:schemeClr>
              </a:solidFill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45000">
              <a:schemeClr val="bg1">
                <a:lumMod val="85000"/>
              </a:schemeClr>
            </a:gs>
            <a:gs pos="15000">
              <a:schemeClr val="tx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6FDED0D-2C55-468C-A7F2-8064827E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8D65601-5AE2-46FC-B138-694DDD2B510D}" type="slidenum">
              <a:rPr lang="en-US" noProof="0" smtClean="0"/>
              <a:pPr>
                <a:spcAft>
                  <a:spcPts val="600"/>
                </a:spcAft>
              </a:pPr>
              <a:t>2</a:t>
            </a:fld>
            <a:endParaRPr lang="en-US" noProof="0"/>
          </a:p>
        </p:txBody>
      </p:sp>
      <p:graphicFrame>
        <p:nvGraphicFramePr>
          <p:cNvPr id="4" name="Grafico 3" descr="Indice capacità amministrativa infografica">
            <a:extLst>
              <a:ext uri="{FF2B5EF4-FFF2-40B4-BE49-F238E27FC236}">
                <a16:creationId xmlns:a16="http://schemas.microsoft.com/office/drawing/2014/main" id="{466FA590-77CC-42F2-89B0-E3A24E363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526611"/>
              </p:ext>
            </p:extLst>
          </p:nvPr>
        </p:nvGraphicFramePr>
        <p:xfrm>
          <a:off x="838200" y="1845426"/>
          <a:ext cx="10512547" cy="445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112263A9-8C54-4BC3-8365-2FF063018AAF}"/>
              </a:ext>
            </a:extLst>
          </p:cNvPr>
          <p:cNvSpPr txBox="1"/>
          <p:nvPr/>
        </p:nvSpPr>
        <p:spPr>
          <a:xfrm>
            <a:off x="838200" y="184805"/>
            <a:ext cx="105156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kern="1200" cap="small" spc="100" dirty="0">
                <a:solidFill>
                  <a:schemeClr val="tx1"/>
                </a:solidFill>
                <a:latin typeface="Avenir Next LT Pro" panose="020B0504020202020204" pitchFamily="34" charset="0"/>
                <a:ea typeface="+mj-ea"/>
                <a:cs typeface="+mj-cs"/>
              </a:rPr>
              <a:t>INDICE DI CAPACITÀ AMMINISTRATIVA – </a:t>
            </a:r>
            <a:r>
              <a:rPr lang="en-US" sz="2400" b="1" kern="1200" cap="small" spc="100" dirty="0">
                <a:solidFill>
                  <a:schemeClr val="tx2">
                    <a:lumMod val="75000"/>
                  </a:schemeClr>
                </a:solidFill>
                <a:latin typeface="Avenir Next LT Pro" panose="020B0504020202020204" pitchFamily="34" charset="0"/>
                <a:ea typeface="+mj-ea"/>
                <a:cs typeface="+mj-cs"/>
              </a:rPr>
              <a:t>BILANCIO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000" kern="1200" cap="small" spc="100" dirty="0">
                <a:solidFill>
                  <a:schemeClr val="tx1"/>
                </a:solidFill>
                <a:latin typeface="Avenir Next LT Pro" panose="020B0504020202020204" pitchFamily="34" charset="0"/>
                <a:ea typeface="+mj-ea"/>
                <a:cs typeface="+mj-cs"/>
              </a:rPr>
              <a:t>(score medio: 46%)</a:t>
            </a:r>
          </a:p>
        </p:txBody>
      </p:sp>
    </p:spTree>
    <p:extLst>
      <p:ext uri="{BB962C8B-B14F-4D97-AF65-F5344CB8AC3E}">
        <p14:creationId xmlns:p14="http://schemas.microsoft.com/office/powerpoint/2010/main" val="375828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 descr="Grafico capacità di riscossione">
            <a:extLst>
              <a:ext uri="{FF2B5EF4-FFF2-40B4-BE49-F238E27FC236}">
                <a16:creationId xmlns:a16="http://schemas.microsoft.com/office/drawing/2014/main" id="{B22798CB-9B2C-4543-9F6D-DF453517F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28989"/>
              </p:ext>
            </p:extLst>
          </p:nvPr>
        </p:nvGraphicFramePr>
        <p:xfrm>
          <a:off x="1026695" y="175928"/>
          <a:ext cx="4884821" cy="65061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661445">
                  <a:extLst>
                    <a:ext uri="{9D8B030D-6E8A-4147-A177-3AD203B41FA5}">
                      <a16:colId xmlns:a16="http://schemas.microsoft.com/office/drawing/2014/main" val="1508601380"/>
                    </a:ext>
                  </a:extLst>
                </a:gridCol>
                <a:gridCol w="1223376">
                  <a:extLst>
                    <a:ext uri="{9D8B030D-6E8A-4147-A177-3AD203B41FA5}">
                      <a16:colId xmlns:a16="http://schemas.microsoft.com/office/drawing/2014/main" val="127769531"/>
                    </a:ext>
                  </a:extLst>
                </a:gridCol>
              </a:tblGrid>
              <a:tr h="24136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Unione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%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276028486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UM Valli Orco e Soana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96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196157060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FC Camposampierese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1763104214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Garfagnana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84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60552861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Terre e Fiumi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83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090381564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C Terre Roveresche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82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949883183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Valle del Savio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81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2328706086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Terre dell’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Ufita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80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198963031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Valmarecchia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80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520209965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Montani Appennino Pistoiese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2867279302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Romagna Faentina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74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314832721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Bassa Reggiana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70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42014630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Taro e Ceno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67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26859479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Reno Galliera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2813707851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Circondario Empolese  Valdelsa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1354667709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Fossanese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65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627561904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Marca Occidentale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63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701690227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Caldogno, Costabissara, Isola Vicentina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61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1129685765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Valdichiana senese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56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1750443980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Riviera del Brenta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55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418970784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Valdera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52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1046641368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Val Vibrata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50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261644343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UM Val Gallenca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49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2655848249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UM Potenza Esino Musone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46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659331842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Platani Quisquina Magazzolo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35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4085000082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Pian del Bruscolo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34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980367060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Valle del Belice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1522594137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Valle del Torbido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2305160559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UT Intercomunale Collio-Alto Isonzo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4239949364"/>
                  </a:ext>
                </a:extLst>
              </a:tr>
              <a:tr h="19882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Madonie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297" marR="47297" marT="0" marB="0" anchor="ctr"/>
                </a:tc>
                <a:extLst>
                  <a:ext uri="{0D108BD9-81ED-4DB2-BD59-A6C34878D82A}">
                    <a16:rowId xmlns:a16="http://schemas.microsoft.com/office/drawing/2014/main" val="3898779969"/>
                  </a:ext>
                </a:extLst>
              </a:tr>
            </a:tbl>
          </a:graphicData>
        </a:graphic>
      </p:graphicFrame>
      <p:sp>
        <p:nvSpPr>
          <p:cNvPr id="7" name="Titolo 6">
            <a:extLst>
              <a:ext uri="{FF2B5EF4-FFF2-40B4-BE49-F238E27FC236}">
                <a16:creationId xmlns:a16="http://schemas.microsoft.com/office/drawing/2014/main" id="{F0AD6C65-C22D-42C0-A7A9-8F5CDF89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818" y="762124"/>
            <a:ext cx="2989640" cy="41457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small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Capacità di riscossione</a:t>
            </a:r>
            <a:endParaRPr lang="en-US" sz="3600" cap="small" dirty="0">
              <a:solidFill>
                <a:schemeClr val="tx1"/>
              </a:solidFill>
              <a:latin typeface="Avenir Next LT Pro" panose="020B0504020202020204" pitchFamily="34" charset="0"/>
              <a:ea typeface="Segoe UI Emoji" panose="020B0502040204020203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548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 descr="Grafico capacità di spesa">
            <a:extLst>
              <a:ext uri="{FF2B5EF4-FFF2-40B4-BE49-F238E27FC236}">
                <a16:creationId xmlns:a16="http://schemas.microsoft.com/office/drawing/2014/main" id="{0038303D-0691-4824-98DB-3F6594628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99236"/>
              </p:ext>
            </p:extLst>
          </p:nvPr>
        </p:nvGraphicFramePr>
        <p:xfrm>
          <a:off x="5751095" y="125448"/>
          <a:ext cx="5132651" cy="64808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704951">
                  <a:extLst>
                    <a:ext uri="{9D8B030D-6E8A-4147-A177-3AD203B41FA5}">
                      <a16:colId xmlns:a16="http://schemas.microsoft.com/office/drawing/2014/main" val="277283582"/>
                    </a:ext>
                  </a:extLst>
                </a:gridCol>
                <a:gridCol w="1427700">
                  <a:extLst>
                    <a:ext uri="{9D8B030D-6E8A-4147-A177-3AD203B41FA5}">
                      <a16:colId xmlns:a16="http://schemas.microsoft.com/office/drawing/2014/main" val="1254541428"/>
                    </a:ext>
                  </a:extLst>
                </a:gridCol>
              </a:tblGrid>
              <a:tr h="21148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Next LT Pro" panose="020B0504020202020204" pitchFamily="34" charset="0"/>
                        </a:rPr>
                        <a:t>Unione</a:t>
                      </a:r>
                      <a:endParaRPr lang="it-IT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venir Next LT Pro" panose="020B0504020202020204" pitchFamily="34" charset="0"/>
                        </a:rPr>
                        <a:t>%</a:t>
                      </a:r>
                      <a:endParaRPr lang="it-IT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 anchor="ctr"/>
                </a:tc>
                <a:extLst>
                  <a:ext uri="{0D108BD9-81ED-4DB2-BD59-A6C34878D82A}">
                    <a16:rowId xmlns:a16="http://schemas.microsoft.com/office/drawing/2014/main" val="1213171076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Riviera del Brenta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93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197810634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UM Valli Orco e Soana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89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0477197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Terre e Fiumi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479935884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Garfagnana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85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727200688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Caldogno, Costabissara, Isola Vicentina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82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673547693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Fossanese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81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977521362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Romagna Faentina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79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3510629246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C Terre Roveresche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77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943525306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FC Camposampierese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75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065940729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Reno Galliera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74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870708003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Marca Occidentale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73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918564163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Valmarecchia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71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3108679213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Bassa Reggiana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70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1311579748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Valle del Savio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69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1732593557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UM Potenza Esino Musone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68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853519166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Circondario Empolese  Valdelsa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68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969612821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Platani Quisquina Magazzolo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65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568629357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Valdera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64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1687281618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UM Val Gallenca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60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3782211442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Montani Appennino Pistoiese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60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3336550211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Valdichiana senese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56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65493236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UC Taro e Ceno</a:t>
                      </a:r>
                      <a:endParaRPr lang="it-IT" sz="1200" b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51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439352102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Val Vibrata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43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811438121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Terre dell’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Ufita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43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521866177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Pian del Bruscolo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40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793877995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Valle del Belice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1506672456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Valle del Torbido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2099316536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UT Intercomunale Collio-Alto Isonzo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4258162634"/>
                  </a:ext>
                </a:extLst>
              </a:tr>
              <a:tr h="14275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U Madonie</a:t>
                      </a:r>
                      <a:endParaRPr lang="it-IT" sz="1200" b="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300"/>
                        </a:spcAft>
                      </a:pPr>
                      <a:r>
                        <a:rPr lang="it-IT" sz="1200" dirty="0" err="1">
                          <a:solidFill>
                            <a:srgbClr val="000000"/>
                          </a:solidFill>
                          <a:effectLst/>
                          <a:latin typeface="Avenir Next LT Pro" panose="020B0504020202020204" pitchFamily="34" charset="0"/>
                        </a:rPr>
                        <a:t>n.d.</a:t>
                      </a:r>
                      <a:endParaRPr lang="it-IT" sz="1200" dirty="0">
                        <a:effectLst/>
                        <a:latin typeface="Avenir Next LT Pro" panose="020B05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84" marR="47584" marT="0" marB="0"/>
                </a:tc>
                <a:extLst>
                  <a:ext uri="{0D108BD9-81ED-4DB2-BD59-A6C34878D82A}">
                    <a16:rowId xmlns:a16="http://schemas.microsoft.com/office/drawing/2014/main" val="75622435"/>
                  </a:ext>
                </a:extLst>
              </a:tr>
            </a:tbl>
          </a:graphicData>
        </a:graphic>
      </p:graphicFrame>
      <p:sp>
        <p:nvSpPr>
          <p:cNvPr id="7" name="Titolo 6">
            <a:extLst>
              <a:ext uri="{FF2B5EF4-FFF2-40B4-BE49-F238E27FC236}">
                <a16:creationId xmlns:a16="http://schemas.microsoft.com/office/drawing/2014/main" id="{F0AD6C65-C22D-42C0-A7A9-8F5CDF89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313" y="1355682"/>
            <a:ext cx="2989640" cy="41457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small" dirty="0" err="1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Capacità</a:t>
            </a:r>
            <a:r>
              <a:rPr lang="en-US" sz="3600" cap="small" dirty="0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 di </a:t>
            </a:r>
            <a:r>
              <a:rPr lang="en-US" sz="3600" cap="small" dirty="0" err="1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Spesa</a:t>
            </a:r>
            <a:endParaRPr lang="en-US" sz="3600" cap="small" dirty="0">
              <a:solidFill>
                <a:schemeClr val="tx1"/>
              </a:solidFill>
              <a:latin typeface="Avenir Next LT Pro" panose="020B0504020202020204" pitchFamily="34" charset="0"/>
              <a:ea typeface="Segoe UI Emoji" panose="020B0502040204020203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384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6FDED0D-2C55-468C-A7F2-8064827E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8D65601-5AE2-46FC-B138-694DDD2B510D}" type="slidenum">
              <a:rPr lang="en-US" noProof="0" smtClean="0"/>
              <a:pPr>
                <a:spcAft>
                  <a:spcPts val="600"/>
                </a:spcAft>
              </a:pPr>
              <a:t>5</a:t>
            </a:fld>
            <a:endParaRPr lang="en-US" noProof="0"/>
          </a:p>
        </p:txBody>
      </p:sp>
      <p:graphicFrame>
        <p:nvGraphicFramePr>
          <p:cNvPr id="4" name="Grafico 3" descr="Grafico incidenza della spesa in conto capitale su spesa totale">
            <a:extLst>
              <a:ext uri="{FF2B5EF4-FFF2-40B4-BE49-F238E27FC236}">
                <a16:creationId xmlns:a16="http://schemas.microsoft.com/office/drawing/2014/main" id="{39F519DD-EDBD-45B2-B3CC-A6B73A803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111027"/>
              </p:ext>
            </p:extLst>
          </p:nvPr>
        </p:nvGraphicFramePr>
        <p:xfrm>
          <a:off x="922421" y="2149221"/>
          <a:ext cx="10347158" cy="395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218A4C05-D8D4-4DEB-87AD-4A44042B712D}"/>
              </a:ext>
            </a:extLst>
          </p:cNvPr>
          <p:cNvSpPr txBox="1"/>
          <p:nvPr/>
        </p:nvSpPr>
        <p:spPr>
          <a:xfrm>
            <a:off x="1223211" y="2459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sz="2400" kern="1200" dirty="0">
                <a:solidFill>
                  <a:schemeClr val="tx1"/>
                </a:solidFill>
                <a:effectLst/>
                <a:latin typeface="Avenir Next LT Pro" panose="020B0504020202020204" pitchFamily="34" charset="0"/>
                <a:ea typeface="+mj-ea"/>
                <a:cs typeface="+mj-cs"/>
              </a:rPr>
              <a:t>INCIDENZA DELLA SPESA IN CONTO CAPITALE SU SPESA TOTALE</a:t>
            </a:r>
          </a:p>
        </p:txBody>
      </p:sp>
    </p:spTree>
    <p:extLst>
      <p:ext uri="{BB962C8B-B14F-4D97-AF65-F5344CB8AC3E}">
        <p14:creationId xmlns:p14="http://schemas.microsoft.com/office/powerpoint/2010/main" val="378697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2667FDB1-D5C9-4075-AE7D-DD2827356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167497"/>
              </p:ext>
            </p:extLst>
          </p:nvPr>
        </p:nvGraphicFramePr>
        <p:xfrm>
          <a:off x="5595582" y="436728"/>
          <a:ext cx="6070383" cy="634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olo 6">
            <a:extLst>
              <a:ext uri="{FF2B5EF4-FFF2-40B4-BE49-F238E27FC236}">
                <a16:creationId xmlns:a16="http://schemas.microsoft.com/office/drawing/2014/main" id="{F0AD6C65-C22D-42C0-A7A9-8F5CDF89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313" y="1355682"/>
            <a:ext cx="2989640" cy="41457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small" dirty="0" err="1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Rigidità</a:t>
            </a:r>
            <a:r>
              <a:rPr lang="en-US" sz="3600" cap="small" dirty="0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 di </a:t>
            </a:r>
            <a:r>
              <a:rPr lang="en-US" sz="3600" cap="small" dirty="0" err="1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spesa</a:t>
            </a:r>
            <a:r>
              <a:rPr lang="en-US" sz="3600" cap="small" dirty="0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 </a:t>
            </a:r>
            <a:r>
              <a:rPr lang="en-US" sz="1800" cap="small" dirty="0">
                <a:solidFill>
                  <a:schemeClr val="tx1"/>
                </a:solidFill>
                <a:latin typeface="Avenir Next LT Pro" panose="020B0504020202020204" pitchFamily="34" charset="0"/>
                <a:ea typeface="Segoe UI Emoji" panose="020B0502040204020203" pitchFamily="34" charset="0"/>
                <a:cs typeface="+mj-cs"/>
              </a:rPr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1722428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318</Words>
  <Application>Microsoft Office PowerPoint</Application>
  <PresentationFormat>Widescreen</PresentationFormat>
  <Paragraphs>129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MS Mincho</vt:lpstr>
      <vt:lpstr>Arial</vt:lpstr>
      <vt:lpstr>Avenir Next LT Pro</vt:lpstr>
      <vt:lpstr>Calibri</vt:lpstr>
      <vt:lpstr>Calibri Light</vt:lpstr>
      <vt:lpstr>Segoe UI Emoji</vt:lpstr>
      <vt:lpstr>Times New Roman</vt:lpstr>
      <vt:lpstr>Tema di Office</vt:lpstr>
      <vt:lpstr> Macro-area 1 Bilancio</vt:lpstr>
      <vt:lpstr>Presentazione standard di PowerPoint</vt:lpstr>
      <vt:lpstr>Capacità di riscossione</vt:lpstr>
      <vt:lpstr>Capacità di Spesa</vt:lpstr>
      <vt:lpstr>Presentazione standard di PowerPoint</vt:lpstr>
      <vt:lpstr>Rigidità di spesa (%)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capacità amministrativa  delle Unioni di Comuni</dc:title>
  <dc:creator>Paola Caporossi</dc:creator>
  <cp:lastModifiedBy>Pennone Massimiliano</cp:lastModifiedBy>
  <cp:revision>6</cp:revision>
  <dcterms:created xsi:type="dcterms:W3CDTF">2022-04-04T13:44:42Z</dcterms:created>
  <dcterms:modified xsi:type="dcterms:W3CDTF">2022-09-13T15:43:57Z</dcterms:modified>
</cp:coreProperties>
</file>