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61" r:id="rId4"/>
    <p:sldId id="262" r:id="rId5"/>
    <p:sldId id="265" r:id="rId6"/>
    <p:sldId id="266" r:id="rId7"/>
    <p:sldId id="269" r:id="rId8"/>
    <p:sldId id="272" r:id="rId9"/>
    <p:sldId id="273" r:id="rId10"/>
    <p:sldId id="274" r:id="rId11"/>
    <p:sldId id="279" r:id="rId12"/>
    <p:sldId id="278" r:id="rId13"/>
    <p:sldId id="280" r:id="rId14"/>
    <p:sldId id="275" r:id="rId15"/>
    <p:sldId id="281" r:id="rId16"/>
    <p:sldId id="282" r:id="rId17"/>
    <p:sldId id="277"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ile medio 1 - Color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A111915-BE36-4E01-A7E5-04B1672EAD32}" styleName="Stile chiaro 2 - Color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47" autoAdjust="0"/>
    <p:restoredTop sz="96357" autoAdjust="0"/>
  </p:normalViewPr>
  <p:slideViewPr>
    <p:cSldViewPr snapToGrid="0">
      <p:cViewPr varScale="1">
        <p:scale>
          <a:sx n="123" d="100"/>
          <a:sy n="123" d="100"/>
        </p:scale>
        <p:origin x="50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uliana  Pizzolo" userId="a58c285c-7361-4d8a-8007-d7f844c10406" providerId="ADAL" clId="{A3C008CF-68B5-48E8-96D3-61D53560E0A8}"/>
    <pc:docChg chg="modSld">
      <pc:chgData name="Giuliana  Pizzolo" userId="a58c285c-7361-4d8a-8007-d7f844c10406" providerId="ADAL" clId="{A3C008CF-68B5-48E8-96D3-61D53560E0A8}" dt="2024-03-06T08:46:46.519" v="80" actId="20577"/>
      <pc:docMkLst>
        <pc:docMk/>
      </pc:docMkLst>
      <pc:sldChg chg="modSp mod">
        <pc:chgData name="Giuliana  Pizzolo" userId="a58c285c-7361-4d8a-8007-d7f844c10406" providerId="ADAL" clId="{A3C008CF-68B5-48E8-96D3-61D53560E0A8}" dt="2024-03-06T08:44:31.049" v="17" actId="20577"/>
        <pc:sldMkLst>
          <pc:docMk/>
          <pc:sldMk cId="23262348" sldId="275"/>
        </pc:sldMkLst>
        <pc:spChg chg="mod">
          <ac:chgData name="Giuliana  Pizzolo" userId="a58c285c-7361-4d8a-8007-d7f844c10406" providerId="ADAL" clId="{A3C008CF-68B5-48E8-96D3-61D53560E0A8}" dt="2024-03-06T08:44:31.049" v="17" actId="20577"/>
          <ac:spMkLst>
            <pc:docMk/>
            <pc:sldMk cId="23262348" sldId="275"/>
            <ac:spMk id="11" creationId="{8F88FCC4-AAD7-6BBD-287E-92816CA4EC5C}"/>
          </ac:spMkLst>
        </pc:spChg>
      </pc:sldChg>
      <pc:sldChg chg="modSp mod">
        <pc:chgData name="Giuliana  Pizzolo" userId="a58c285c-7361-4d8a-8007-d7f844c10406" providerId="ADAL" clId="{A3C008CF-68B5-48E8-96D3-61D53560E0A8}" dt="2024-03-06T08:46:46.519" v="80" actId="20577"/>
        <pc:sldMkLst>
          <pc:docMk/>
          <pc:sldMk cId="613259453" sldId="277"/>
        </pc:sldMkLst>
        <pc:spChg chg="mod">
          <ac:chgData name="Giuliana  Pizzolo" userId="a58c285c-7361-4d8a-8007-d7f844c10406" providerId="ADAL" clId="{A3C008CF-68B5-48E8-96D3-61D53560E0A8}" dt="2024-03-06T08:46:46.519" v="80" actId="20577"/>
          <ac:spMkLst>
            <pc:docMk/>
            <pc:sldMk cId="613259453" sldId="277"/>
            <ac:spMk id="7" creationId="{7A1B8F73-BA16-E570-B0CD-00031FA66E87}"/>
          </ac:spMkLst>
        </pc:spChg>
      </pc:sldChg>
      <pc:sldChg chg="modSp mod">
        <pc:chgData name="Giuliana  Pizzolo" userId="a58c285c-7361-4d8a-8007-d7f844c10406" providerId="ADAL" clId="{A3C008CF-68B5-48E8-96D3-61D53560E0A8}" dt="2024-03-06T08:43:35.236" v="9" actId="20577"/>
        <pc:sldMkLst>
          <pc:docMk/>
          <pc:sldMk cId="795768999" sldId="278"/>
        </pc:sldMkLst>
        <pc:spChg chg="mod">
          <ac:chgData name="Giuliana  Pizzolo" userId="a58c285c-7361-4d8a-8007-d7f844c10406" providerId="ADAL" clId="{A3C008CF-68B5-48E8-96D3-61D53560E0A8}" dt="2024-03-06T08:43:35.236" v="9" actId="20577"/>
          <ac:spMkLst>
            <pc:docMk/>
            <pc:sldMk cId="795768999" sldId="278"/>
            <ac:spMk id="11" creationId="{CC864A52-CA6A-03CE-FF91-B923F8945D73}"/>
          </ac:spMkLst>
        </pc:spChg>
      </pc:sldChg>
      <pc:sldChg chg="modSp mod">
        <pc:chgData name="Giuliana  Pizzolo" userId="a58c285c-7361-4d8a-8007-d7f844c10406" providerId="ADAL" clId="{A3C008CF-68B5-48E8-96D3-61D53560E0A8}" dt="2024-03-06T08:43:11.079" v="4" actId="20577"/>
        <pc:sldMkLst>
          <pc:docMk/>
          <pc:sldMk cId="1347396955" sldId="279"/>
        </pc:sldMkLst>
        <pc:spChg chg="mod">
          <ac:chgData name="Giuliana  Pizzolo" userId="a58c285c-7361-4d8a-8007-d7f844c10406" providerId="ADAL" clId="{A3C008CF-68B5-48E8-96D3-61D53560E0A8}" dt="2024-03-06T08:43:11.079" v="4" actId="20577"/>
          <ac:spMkLst>
            <pc:docMk/>
            <pc:sldMk cId="1347396955" sldId="279"/>
            <ac:spMk id="14" creationId="{C260B3B8-017E-4DB1-B0C8-3A754F6052E2}"/>
          </ac:spMkLst>
        </pc:spChg>
      </pc:sldChg>
      <pc:sldChg chg="modSp mod">
        <pc:chgData name="Giuliana  Pizzolo" userId="a58c285c-7361-4d8a-8007-d7f844c10406" providerId="ADAL" clId="{A3C008CF-68B5-48E8-96D3-61D53560E0A8}" dt="2024-03-06T08:44:06.486" v="13" actId="20577"/>
        <pc:sldMkLst>
          <pc:docMk/>
          <pc:sldMk cId="679673905" sldId="280"/>
        </pc:sldMkLst>
        <pc:spChg chg="mod">
          <ac:chgData name="Giuliana  Pizzolo" userId="a58c285c-7361-4d8a-8007-d7f844c10406" providerId="ADAL" clId="{A3C008CF-68B5-48E8-96D3-61D53560E0A8}" dt="2024-03-06T08:44:06.486" v="13" actId="20577"/>
          <ac:spMkLst>
            <pc:docMk/>
            <pc:sldMk cId="679673905" sldId="280"/>
            <ac:spMk id="11" creationId="{CC864A52-CA6A-03CE-FF91-B923F8945D73}"/>
          </ac:spMkLst>
        </pc:spChg>
      </pc:sldChg>
      <pc:sldChg chg="modSp mod">
        <pc:chgData name="Giuliana  Pizzolo" userId="a58c285c-7361-4d8a-8007-d7f844c10406" providerId="ADAL" clId="{A3C008CF-68B5-48E8-96D3-61D53560E0A8}" dt="2024-03-06T08:45:31.512" v="27" actId="20577"/>
        <pc:sldMkLst>
          <pc:docMk/>
          <pc:sldMk cId="652491923" sldId="281"/>
        </pc:sldMkLst>
        <pc:spChg chg="mod">
          <ac:chgData name="Giuliana  Pizzolo" userId="a58c285c-7361-4d8a-8007-d7f844c10406" providerId="ADAL" clId="{A3C008CF-68B5-48E8-96D3-61D53560E0A8}" dt="2024-03-06T08:45:31.512" v="27" actId="20577"/>
          <ac:spMkLst>
            <pc:docMk/>
            <pc:sldMk cId="652491923" sldId="281"/>
            <ac:spMk id="11" creationId="{8F88FCC4-AAD7-6BBD-287E-92816CA4EC5C}"/>
          </ac:spMkLst>
        </pc:spChg>
      </pc:sldChg>
      <pc:sldChg chg="modSp mod">
        <pc:chgData name="Giuliana  Pizzolo" userId="a58c285c-7361-4d8a-8007-d7f844c10406" providerId="ADAL" clId="{A3C008CF-68B5-48E8-96D3-61D53560E0A8}" dt="2024-03-06T08:46:04.694" v="64" actId="20577"/>
        <pc:sldMkLst>
          <pc:docMk/>
          <pc:sldMk cId="1264422032" sldId="282"/>
        </pc:sldMkLst>
        <pc:spChg chg="mod">
          <ac:chgData name="Giuliana  Pizzolo" userId="a58c285c-7361-4d8a-8007-d7f844c10406" providerId="ADAL" clId="{A3C008CF-68B5-48E8-96D3-61D53560E0A8}" dt="2024-03-06T08:46:04.694" v="64" actId="20577"/>
          <ac:spMkLst>
            <pc:docMk/>
            <pc:sldMk cId="1264422032" sldId="282"/>
            <ac:spMk id="11" creationId="{8F88FCC4-AAD7-6BBD-287E-92816CA4EC5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FAEC3B-46EC-4B58-B479-CC4391EABCDA}" type="datetimeFigureOut">
              <a:rPr lang="it-IT" smtClean="0"/>
              <a:t>06/03/2024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DF098D-3C61-47CF-B7C7-C2F73CC2B11B}" type="slidenum">
              <a:rPr lang="it-IT" smtClean="0"/>
              <a:t>‹N›</a:t>
            </a:fld>
            <a:endParaRPr lang="it-IT"/>
          </a:p>
        </p:txBody>
      </p:sp>
    </p:spTree>
    <p:extLst>
      <p:ext uri="{BB962C8B-B14F-4D97-AF65-F5344CB8AC3E}">
        <p14:creationId xmlns:p14="http://schemas.microsoft.com/office/powerpoint/2010/main" val="1340863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516FC-46A7-8985-24F4-F3CFA756A78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DFF9EAA-D43F-AD19-1FA8-BDA54E67D83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49002A3-5768-3726-3F7A-6EB6B131766D}"/>
              </a:ext>
            </a:extLst>
          </p:cNvPr>
          <p:cNvSpPr>
            <a:spLocks noGrp="1"/>
          </p:cNvSpPr>
          <p:nvPr>
            <p:ph type="body" idx="1"/>
          </p:nvPr>
        </p:nvSpPr>
        <p:spPr/>
        <p:txBody>
          <a:bodyPr/>
          <a:lstStyle/>
          <a:p>
            <a:pPr marL="0" lvl="0" indent="0" algn="just">
              <a:lnSpc>
                <a:spcPct val="150000"/>
              </a:lnSpc>
              <a:buFont typeface="Symbol" panose="05050102010706020507" pitchFamily="18" charset="2"/>
              <a:buNone/>
            </a:pPr>
            <a:r>
              <a:rPr lang="it-IT" dirty="0"/>
              <a:t>Nota sulla scelta delle aree: </a:t>
            </a:r>
          </a:p>
          <a:p>
            <a:pPr marL="0" lvl="0" indent="0" algn="just">
              <a:lnSpc>
                <a:spcPct val="150000"/>
              </a:lnSpc>
              <a:buFont typeface="Symbol" panose="05050102010706020507" pitchFamily="18" charset="2"/>
              <a:buNone/>
            </a:pPr>
            <a:r>
              <a:rPr lang="it-IT" sz="1800" dirty="0">
                <a:effectLst/>
                <a:latin typeface="Arial" panose="020B0604020202020204" pitchFamily="34" charset="0"/>
                <a:ea typeface="Arial" panose="020B0604020202020204" pitchFamily="34" charset="0"/>
              </a:rPr>
              <a:t>la selezione è partita dalle Città Metropolitane italiane (quindici in totale) ordinate per popolazione decrescente;</a:t>
            </a:r>
          </a:p>
          <a:p>
            <a:pPr marL="0" lvl="0" indent="0" algn="just">
              <a:lnSpc>
                <a:spcPct val="150000"/>
              </a:lnSpc>
              <a:spcAft>
                <a:spcPts val="1800"/>
              </a:spcAft>
              <a:buFont typeface="Symbol" panose="05050102010706020507" pitchFamily="18" charset="2"/>
              <a:buNone/>
            </a:pPr>
            <a:r>
              <a:rPr lang="it-IT" sz="1800" dirty="0">
                <a:effectLst/>
                <a:latin typeface="Arial" panose="020B0604020202020204" pitchFamily="34" charset="0"/>
                <a:ea typeface="Arial" panose="020B0604020202020204" pitchFamily="34" charset="0"/>
              </a:rPr>
              <a:t>le prime nove Città Metropolitane così ordinate (Roma, Milano, Napoli, Torino, Palermo, Bari, Catania, Bologna, Firenze) sono ripartite con tre nel Nord Italia, due nel Centro Italia e quattro nel Sud Italia;</a:t>
            </a:r>
          </a:p>
          <a:p>
            <a:r>
              <a:rPr lang="it-IT" sz="1800" dirty="0">
                <a:effectLst/>
                <a:latin typeface="Arial" panose="020B0604020202020204" pitchFamily="34" charset="0"/>
                <a:ea typeface="Arial" panose="020B0604020202020204" pitchFamily="34" charset="0"/>
              </a:rPr>
              <a:t>per raggiungere l’obiettivo di equidistribuzione tra macroaree e di massima varietà regionale, Catania è stata rimossa dall’elenco (quarta del Sud Italia e seconda nella Regione Sicilia). In sostituzione, dal momento che nessun’altra delle quindici Città Metropolitane italiane è collocata nel Centro Italia, è stato selezionato il territorio del Comune e della Provincia di Perugia in quanto Comune più popoloso della macroarea al di fuori delle Regioni già rappresentate attraverso le Città Metropolitane precedentemente selezionate</a:t>
            </a:r>
            <a:endParaRPr lang="it-IT" dirty="0"/>
          </a:p>
        </p:txBody>
      </p:sp>
      <p:sp>
        <p:nvSpPr>
          <p:cNvPr id="4" name="Segnaposto numero diapositiva 3">
            <a:extLst>
              <a:ext uri="{FF2B5EF4-FFF2-40B4-BE49-F238E27FC236}">
                <a16:creationId xmlns:a16="http://schemas.microsoft.com/office/drawing/2014/main" id="{166D5571-B73F-22FA-690E-FA9D8041CA18}"/>
              </a:ext>
            </a:extLst>
          </p:cNvPr>
          <p:cNvSpPr>
            <a:spLocks noGrp="1"/>
          </p:cNvSpPr>
          <p:nvPr>
            <p:ph type="sldNum" sz="quarter" idx="5"/>
          </p:nvPr>
        </p:nvSpPr>
        <p:spPr/>
        <p:txBody>
          <a:bodyPr/>
          <a:lstStyle/>
          <a:p>
            <a:fld id="{5EDF098D-3C61-47CF-B7C7-C2F73CC2B11B}" type="slidenum">
              <a:rPr lang="it-IT" smtClean="0"/>
              <a:t>3</a:t>
            </a:fld>
            <a:endParaRPr lang="it-IT"/>
          </a:p>
        </p:txBody>
      </p:sp>
    </p:spTree>
    <p:extLst>
      <p:ext uri="{BB962C8B-B14F-4D97-AF65-F5344CB8AC3E}">
        <p14:creationId xmlns:p14="http://schemas.microsoft.com/office/powerpoint/2010/main" val="7345046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1C2FE-57F6-098C-D00F-D46C5F20F09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86B508E-931A-B1F4-8E0A-DD2AC51FDA5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423A0FA-E318-0444-98EC-771B748E0A7D}"/>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981B633E-2742-EEA8-8757-CA26143FDE00}"/>
              </a:ext>
            </a:extLst>
          </p:cNvPr>
          <p:cNvSpPr>
            <a:spLocks noGrp="1"/>
          </p:cNvSpPr>
          <p:nvPr>
            <p:ph type="sldNum" sz="quarter" idx="5"/>
          </p:nvPr>
        </p:nvSpPr>
        <p:spPr/>
        <p:txBody>
          <a:bodyPr/>
          <a:lstStyle/>
          <a:p>
            <a:fld id="{5EDF098D-3C61-47CF-B7C7-C2F73CC2B11B}" type="slidenum">
              <a:rPr lang="it-IT" smtClean="0"/>
              <a:t>12</a:t>
            </a:fld>
            <a:endParaRPr lang="it-IT"/>
          </a:p>
        </p:txBody>
      </p:sp>
    </p:spTree>
    <p:extLst>
      <p:ext uri="{BB962C8B-B14F-4D97-AF65-F5344CB8AC3E}">
        <p14:creationId xmlns:p14="http://schemas.microsoft.com/office/powerpoint/2010/main" val="3130862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1C2FE-57F6-098C-D00F-D46C5F20F09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86B508E-931A-B1F4-8E0A-DD2AC51FDA5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423A0FA-E318-0444-98EC-771B748E0A7D}"/>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981B633E-2742-EEA8-8757-CA26143FDE00}"/>
              </a:ext>
            </a:extLst>
          </p:cNvPr>
          <p:cNvSpPr>
            <a:spLocks noGrp="1"/>
          </p:cNvSpPr>
          <p:nvPr>
            <p:ph type="sldNum" sz="quarter" idx="5"/>
          </p:nvPr>
        </p:nvSpPr>
        <p:spPr/>
        <p:txBody>
          <a:bodyPr/>
          <a:lstStyle/>
          <a:p>
            <a:fld id="{5EDF098D-3C61-47CF-B7C7-C2F73CC2B11B}" type="slidenum">
              <a:rPr lang="it-IT" smtClean="0"/>
              <a:t>13</a:t>
            </a:fld>
            <a:endParaRPr lang="it-IT"/>
          </a:p>
        </p:txBody>
      </p:sp>
    </p:spTree>
    <p:extLst>
      <p:ext uri="{BB962C8B-B14F-4D97-AF65-F5344CB8AC3E}">
        <p14:creationId xmlns:p14="http://schemas.microsoft.com/office/powerpoint/2010/main" val="2280311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FD644-A28E-705E-05CD-6AF4E9B1DB4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D936F3A-1807-5D52-B728-E8BDC61A370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E7CBA1A-442A-61D8-FEFE-F05BB959FD5C}"/>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90B634B8-5718-6075-66D0-DEF6BB630255}"/>
              </a:ext>
            </a:extLst>
          </p:cNvPr>
          <p:cNvSpPr>
            <a:spLocks noGrp="1"/>
          </p:cNvSpPr>
          <p:nvPr>
            <p:ph type="sldNum" sz="quarter" idx="5"/>
          </p:nvPr>
        </p:nvSpPr>
        <p:spPr/>
        <p:txBody>
          <a:bodyPr/>
          <a:lstStyle/>
          <a:p>
            <a:fld id="{5EDF098D-3C61-47CF-B7C7-C2F73CC2B11B}" type="slidenum">
              <a:rPr lang="it-IT" smtClean="0"/>
              <a:t>14</a:t>
            </a:fld>
            <a:endParaRPr lang="it-IT"/>
          </a:p>
        </p:txBody>
      </p:sp>
    </p:spTree>
    <p:extLst>
      <p:ext uri="{BB962C8B-B14F-4D97-AF65-F5344CB8AC3E}">
        <p14:creationId xmlns:p14="http://schemas.microsoft.com/office/powerpoint/2010/main" val="1185871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FD644-A28E-705E-05CD-6AF4E9B1DB4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D936F3A-1807-5D52-B728-E8BDC61A370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E7CBA1A-442A-61D8-FEFE-F05BB959FD5C}"/>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90B634B8-5718-6075-66D0-DEF6BB630255}"/>
              </a:ext>
            </a:extLst>
          </p:cNvPr>
          <p:cNvSpPr>
            <a:spLocks noGrp="1"/>
          </p:cNvSpPr>
          <p:nvPr>
            <p:ph type="sldNum" sz="quarter" idx="5"/>
          </p:nvPr>
        </p:nvSpPr>
        <p:spPr/>
        <p:txBody>
          <a:bodyPr/>
          <a:lstStyle/>
          <a:p>
            <a:fld id="{5EDF098D-3C61-47CF-B7C7-C2F73CC2B11B}" type="slidenum">
              <a:rPr lang="it-IT" smtClean="0"/>
              <a:t>15</a:t>
            </a:fld>
            <a:endParaRPr lang="it-IT"/>
          </a:p>
        </p:txBody>
      </p:sp>
    </p:spTree>
    <p:extLst>
      <p:ext uri="{BB962C8B-B14F-4D97-AF65-F5344CB8AC3E}">
        <p14:creationId xmlns:p14="http://schemas.microsoft.com/office/powerpoint/2010/main" val="1671952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FD644-A28E-705E-05CD-6AF4E9B1DB4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D936F3A-1807-5D52-B728-E8BDC61A370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E7CBA1A-442A-61D8-FEFE-F05BB959FD5C}"/>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90B634B8-5718-6075-66D0-DEF6BB630255}"/>
              </a:ext>
            </a:extLst>
          </p:cNvPr>
          <p:cNvSpPr>
            <a:spLocks noGrp="1"/>
          </p:cNvSpPr>
          <p:nvPr>
            <p:ph type="sldNum" sz="quarter" idx="5"/>
          </p:nvPr>
        </p:nvSpPr>
        <p:spPr/>
        <p:txBody>
          <a:bodyPr/>
          <a:lstStyle/>
          <a:p>
            <a:fld id="{5EDF098D-3C61-47CF-B7C7-C2F73CC2B11B}" type="slidenum">
              <a:rPr lang="it-IT" smtClean="0"/>
              <a:t>16</a:t>
            </a:fld>
            <a:endParaRPr lang="it-IT"/>
          </a:p>
        </p:txBody>
      </p:sp>
    </p:spTree>
    <p:extLst>
      <p:ext uri="{BB962C8B-B14F-4D97-AF65-F5344CB8AC3E}">
        <p14:creationId xmlns:p14="http://schemas.microsoft.com/office/powerpoint/2010/main" val="35065820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511CA-0817-9B29-9356-7FDBE13DDF5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3DCAC9D-EF13-4591-E123-D316F4F6017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35D4802-8D25-2E46-0445-7ECBFBF0E349}"/>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E5586345-54E0-53EC-38CB-103E200C9D15}"/>
              </a:ext>
            </a:extLst>
          </p:cNvPr>
          <p:cNvSpPr>
            <a:spLocks noGrp="1"/>
          </p:cNvSpPr>
          <p:nvPr>
            <p:ph type="sldNum" sz="quarter" idx="5"/>
          </p:nvPr>
        </p:nvSpPr>
        <p:spPr/>
        <p:txBody>
          <a:bodyPr/>
          <a:lstStyle/>
          <a:p>
            <a:fld id="{5EDF098D-3C61-47CF-B7C7-C2F73CC2B11B}" type="slidenum">
              <a:rPr lang="it-IT" smtClean="0"/>
              <a:t>17</a:t>
            </a:fld>
            <a:endParaRPr lang="it-IT"/>
          </a:p>
        </p:txBody>
      </p:sp>
    </p:spTree>
    <p:extLst>
      <p:ext uri="{BB962C8B-B14F-4D97-AF65-F5344CB8AC3E}">
        <p14:creationId xmlns:p14="http://schemas.microsoft.com/office/powerpoint/2010/main" val="1461590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CD7FD-64FD-5362-2E00-7E202DF37CD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807ED03-ED8D-7309-574A-5366B802901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F1E9B89-088F-EF25-C7F5-F26CFC4773C9}"/>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C5EF7CAD-75FD-1690-1578-216A6B0166DB}"/>
              </a:ext>
            </a:extLst>
          </p:cNvPr>
          <p:cNvSpPr>
            <a:spLocks noGrp="1"/>
          </p:cNvSpPr>
          <p:nvPr>
            <p:ph type="sldNum" sz="quarter" idx="5"/>
          </p:nvPr>
        </p:nvSpPr>
        <p:spPr/>
        <p:txBody>
          <a:bodyPr/>
          <a:lstStyle/>
          <a:p>
            <a:fld id="{5EDF098D-3C61-47CF-B7C7-C2F73CC2B11B}" type="slidenum">
              <a:rPr lang="it-IT" smtClean="0"/>
              <a:t>4</a:t>
            </a:fld>
            <a:endParaRPr lang="it-IT"/>
          </a:p>
        </p:txBody>
      </p:sp>
    </p:spTree>
    <p:extLst>
      <p:ext uri="{BB962C8B-B14F-4D97-AF65-F5344CB8AC3E}">
        <p14:creationId xmlns:p14="http://schemas.microsoft.com/office/powerpoint/2010/main" val="398357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EC260-ADBC-6068-FCAD-178F953E6E2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3DAE53D-BBA4-D685-1F81-F9C42D1EFC2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C0A78CF-A031-374F-B8A4-CC6931D89AA5}"/>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r>
              <a:rPr lang="it-IT" dirty="0"/>
              <a:t>Non saranno sviscerati tutti i temi trasversali, manca ad esempio la decarbonizzazione, ma ho ritenuto di mantenere quelli con maggiori agganci anche per le successive considerazioni</a:t>
            </a:r>
          </a:p>
        </p:txBody>
      </p:sp>
      <p:sp>
        <p:nvSpPr>
          <p:cNvPr id="4" name="Segnaposto numero diapositiva 3">
            <a:extLst>
              <a:ext uri="{FF2B5EF4-FFF2-40B4-BE49-F238E27FC236}">
                <a16:creationId xmlns:a16="http://schemas.microsoft.com/office/drawing/2014/main" id="{7A248B70-0608-A893-D00F-0925F7A4A6B8}"/>
              </a:ext>
            </a:extLst>
          </p:cNvPr>
          <p:cNvSpPr>
            <a:spLocks noGrp="1"/>
          </p:cNvSpPr>
          <p:nvPr>
            <p:ph type="sldNum" sz="quarter" idx="5"/>
          </p:nvPr>
        </p:nvSpPr>
        <p:spPr/>
        <p:txBody>
          <a:bodyPr/>
          <a:lstStyle/>
          <a:p>
            <a:fld id="{5EDF098D-3C61-47CF-B7C7-C2F73CC2B11B}" type="slidenum">
              <a:rPr lang="it-IT" smtClean="0"/>
              <a:t>5</a:t>
            </a:fld>
            <a:endParaRPr lang="it-IT"/>
          </a:p>
        </p:txBody>
      </p:sp>
    </p:spTree>
    <p:extLst>
      <p:ext uri="{BB962C8B-B14F-4D97-AF65-F5344CB8AC3E}">
        <p14:creationId xmlns:p14="http://schemas.microsoft.com/office/powerpoint/2010/main" val="39316481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39D7F-F0A3-7ECF-96E6-56742E070D3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B40E36D-EF4A-EAB5-ED8C-5DB4FE2D0AA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D2CD6E9-A12A-4494-3EBB-055C0F5B9796}"/>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r>
              <a:rPr lang="it-IT" dirty="0"/>
              <a:t>Questa slide e la successiva potrebbero essere eliminate e condensate nella precedente, oppure essere citate a voce</a:t>
            </a:r>
          </a:p>
        </p:txBody>
      </p:sp>
      <p:sp>
        <p:nvSpPr>
          <p:cNvPr id="4" name="Segnaposto numero diapositiva 3">
            <a:extLst>
              <a:ext uri="{FF2B5EF4-FFF2-40B4-BE49-F238E27FC236}">
                <a16:creationId xmlns:a16="http://schemas.microsoft.com/office/drawing/2014/main" id="{7711CB54-2439-DC4A-437C-C5B400F697BE}"/>
              </a:ext>
            </a:extLst>
          </p:cNvPr>
          <p:cNvSpPr>
            <a:spLocks noGrp="1"/>
          </p:cNvSpPr>
          <p:nvPr>
            <p:ph type="sldNum" sz="quarter" idx="5"/>
          </p:nvPr>
        </p:nvSpPr>
        <p:spPr/>
        <p:txBody>
          <a:bodyPr/>
          <a:lstStyle/>
          <a:p>
            <a:fld id="{5EDF098D-3C61-47CF-B7C7-C2F73CC2B11B}" type="slidenum">
              <a:rPr lang="it-IT" smtClean="0"/>
              <a:t>6</a:t>
            </a:fld>
            <a:endParaRPr lang="it-IT"/>
          </a:p>
        </p:txBody>
      </p:sp>
    </p:spTree>
    <p:extLst>
      <p:ext uri="{BB962C8B-B14F-4D97-AF65-F5344CB8AC3E}">
        <p14:creationId xmlns:p14="http://schemas.microsoft.com/office/powerpoint/2010/main" val="3207686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FA1B3-C43A-3360-8BB5-5E5DE63E683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E88D4BD-637A-E3F0-44C9-21F93C10D90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E4298A0-35DB-7B89-FD49-B8B6C217BDBB}"/>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F7FF73B3-4A74-7539-AC0F-4B20EC40E32F}"/>
              </a:ext>
            </a:extLst>
          </p:cNvPr>
          <p:cNvSpPr>
            <a:spLocks noGrp="1"/>
          </p:cNvSpPr>
          <p:nvPr>
            <p:ph type="sldNum" sz="quarter" idx="5"/>
          </p:nvPr>
        </p:nvSpPr>
        <p:spPr/>
        <p:txBody>
          <a:bodyPr/>
          <a:lstStyle/>
          <a:p>
            <a:fld id="{5EDF098D-3C61-47CF-B7C7-C2F73CC2B11B}" type="slidenum">
              <a:rPr lang="it-IT" smtClean="0"/>
              <a:t>7</a:t>
            </a:fld>
            <a:endParaRPr lang="it-IT"/>
          </a:p>
        </p:txBody>
      </p:sp>
    </p:spTree>
    <p:extLst>
      <p:ext uri="{BB962C8B-B14F-4D97-AF65-F5344CB8AC3E}">
        <p14:creationId xmlns:p14="http://schemas.microsoft.com/office/powerpoint/2010/main" val="2613378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17F14-2C29-FAB9-D935-FD1D14B2A08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8BA0192-B6F8-2B28-996E-7479ECBC477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8B002D2-26A4-73E9-7B95-1E8FA8D2D628}"/>
              </a:ext>
            </a:extLst>
          </p:cNvPr>
          <p:cNvSpPr>
            <a:spLocks noGrp="1"/>
          </p:cNvSpPr>
          <p:nvPr>
            <p:ph type="body" idx="1"/>
          </p:nvPr>
        </p:nvSpPr>
        <p:spPr/>
        <p:txBody>
          <a:bodyPr/>
          <a:lstStyle/>
          <a:p>
            <a:pPr marL="342900" marR="0" lvl="0" indent="-342900" algn="just" defTabSz="914400" rtl="0" eaLnBrk="1" fontAlgn="auto" latinLnBrk="0" hangingPunct="1">
              <a:lnSpc>
                <a:spcPct val="150000"/>
              </a:lnSpc>
              <a:spcBef>
                <a:spcPts val="0"/>
              </a:spcBef>
              <a:spcAft>
                <a:spcPts val="0"/>
              </a:spcAft>
              <a:buClrTx/>
              <a:buSzTx/>
              <a:buFont typeface="Symbol" panose="05050102010706020507" pitchFamily="18" charset="2"/>
              <a:buChar char=""/>
              <a:tabLst/>
              <a:defRPr/>
            </a:pPr>
            <a:r>
              <a:rPr lang="it-IT" b="0" i="0" dirty="0">
                <a:solidFill>
                  <a:srgbClr val="01244D"/>
                </a:solidFill>
                <a:effectLst/>
                <a:latin typeface="Titillium Web" panose="00000500000000000000" pitchFamily="2" charset="0"/>
              </a:rPr>
              <a:t>1.1.A - Miglioramento e meccanizzazione della rete di RD dei rifiuti urbani</a:t>
            </a:r>
          </a:p>
          <a:p>
            <a:pPr marL="342900" marR="0" lvl="0" indent="-342900" algn="just" defTabSz="914400" rtl="0" eaLnBrk="1" fontAlgn="auto" latinLnBrk="0" hangingPunct="1">
              <a:lnSpc>
                <a:spcPct val="150000"/>
              </a:lnSpc>
              <a:spcBef>
                <a:spcPts val="0"/>
              </a:spcBef>
              <a:spcAft>
                <a:spcPts val="0"/>
              </a:spcAft>
              <a:buClrTx/>
              <a:buSzTx/>
              <a:buFont typeface="Symbol" panose="05050102010706020507" pitchFamily="18" charset="2"/>
              <a:buChar char=""/>
              <a:tabLst/>
              <a:defRPr/>
            </a:pPr>
            <a:r>
              <a:rPr lang="it-IT" dirty="0"/>
              <a:t>1.1.</a:t>
            </a:r>
            <a:r>
              <a:rPr lang="it-IT" b="0" i="0" dirty="0">
                <a:solidFill>
                  <a:srgbClr val="01244D"/>
                </a:solidFill>
                <a:effectLst/>
                <a:latin typeface="Titillium Web" panose="00000500000000000000" pitchFamily="2" charset="0"/>
              </a:rPr>
              <a:t> B - Ammodernamento (anche con ampliamento di impianti esistenti) e realizzazione di nuovi impianti di trattamento/riciclo dei rifiuti urbani provenienti da RD</a:t>
            </a:r>
          </a:p>
          <a:p>
            <a:pPr marL="342900" marR="0" lvl="0" indent="-342900" algn="just" defTabSz="914400" rtl="0" eaLnBrk="1" fontAlgn="auto" latinLnBrk="0" hangingPunct="1">
              <a:lnSpc>
                <a:spcPct val="150000"/>
              </a:lnSpc>
              <a:spcBef>
                <a:spcPts val="0"/>
              </a:spcBef>
              <a:spcAft>
                <a:spcPts val="0"/>
              </a:spcAft>
              <a:buClrTx/>
              <a:buSzTx/>
              <a:buFont typeface="Symbol" panose="05050102010706020507" pitchFamily="18" charset="2"/>
              <a:buChar char=""/>
              <a:tabLst/>
              <a:defRPr/>
            </a:pPr>
            <a:r>
              <a:rPr lang="it-IT" dirty="0"/>
              <a:t>1.1. </a:t>
            </a:r>
            <a:r>
              <a:rPr lang="it-IT" b="0" i="0" dirty="0">
                <a:solidFill>
                  <a:srgbClr val="01244D"/>
                </a:solidFill>
                <a:effectLst/>
                <a:latin typeface="Titillium Web" panose="00000500000000000000" pitchFamily="2" charset="0"/>
              </a:rPr>
              <a:t>C - Ammodernamento e realizzazione di nuovi impianti innovativi di trattamento/riciclaggio di materiali assorbenti ad uso personale (PAD), fanghi di acque reflue, rifiuti di pelletteria e rifiuti tessili</a:t>
            </a:r>
          </a:p>
          <a:p>
            <a:pPr marL="342900" marR="0" lvl="0" indent="-342900" algn="just" defTabSz="914400" rtl="0" eaLnBrk="1" fontAlgn="auto" latinLnBrk="0" hangingPunct="1">
              <a:lnSpc>
                <a:spcPct val="150000"/>
              </a:lnSpc>
              <a:spcBef>
                <a:spcPts val="0"/>
              </a:spcBef>
              <a:spcAft>
                <a:spcPts val="0"/>
              </a:spcAft>
              <a:buClrTx/>
              <a:buSzTx/>
              <a:buFont typeface="Symbol" panose="05050102010706020507" pitchFamily="18" charset="2"/>
              <a:buChar char=""/>
              <a:tabLst/>
              <a:defRPr/>
            </a:pPr>
            <a:r>
              <a:rPr lang="it-IT" b="0" i="0" dirty="0">
                <a:solidFill>
                  <a:srgbClr val="01244D"/>
                </a:solidFill>
                <a:effectLst/>
                <a:latin typeface="Titillium Web" panose="00000500000000000000" pitchFamily="2" charset="0"/>
              </a:rPr>
              <a:t>1.2.A - Ammodernamento e realizzazione di nuovi impianti per il miglioramento della raccolta, della logistica e del riciclo dei RAEE, comprese pale di turbine eoliche e pannelli fotovoltaici</a:t>
            </a:r>
          </a:p>
          <a:p>
            <a:pPr marL="342900" marR="0" lvl="0" indent="-342900" algn="just" defTabSz="914400" rtl="0" eaLnBrk="1" fontAlgn="auto" latinLnBrk="0" hangingPunct="1">
              <a:lnSpc>
                <a:spcPct val="150000"/>
              </a:lnSpc>
              <a:spcBef>
                <a:spcPts val="0"/>
              </a:spcBef>
              <a:spcAft>
                <a:spcPts val="0"/>
              </a:spcAft>
              <a:buClrTx/>
              <a:buSzTx/>
              <a:buFont typeface="Symbol" panose="05050102010706020507" pitchFamily="18" charset="2"/>
              <a:buChar char=""/>
              <a:tabLst/>
              <a:defRPr/>
            </a:pPr>
            <a:r>
              <a:rPr lang="it-IT" b="0" i="0" dirty="0">
                <a:solidFill>
                  <a:srgbClr val="01244D"/>
                </a:solidFill>
                <a:effectLst/>
                <a:latin typeface="Titillium Web" panose="00000500000000000000" pitchFamily="2" charset="0"/>
              </a:rPr>
              <a:t>1.2.B - Ammodernamento e realizzazione di nuovi impianti per il miglioramento della raccolta, della logistica e del riciclo dei rifiuti in carta e cartone</a:t>
            </a:r>
          </a:p>
          <a:p>
            <a:pPr marL="342900" marR="0" lvl="0" indent="-342900" algn="just" defTabSz="914400" rtl="0" eaLnBrk="1" fontAlgn="auto" latinLnBrk="0" hangingPunct="1">
              <a:lnSpc>
                <a:spcPct val="150000"/>
              </a:lnSpc>
              <a:spcBef>
                <a:spcPts val="0"/>
              </a:spcBef>
              <a:spcAft>
                <a:spcPts val="0"/>
              </a:spcAft>
              <a:buClrTx/>
              <a:buSzTx/>
              <a:buFont typeface="Symbol" panose="05050102010706020507" pitchFamily="18" charset="2"/>
              <a:buChar char=""/>
              <a:tabLst/>
              <a:defRPr/>
            </a:pPr>
            <a:r>
              <a:rPr lang="it-IT" b="0" i="0" dirty="0">
                <a:solidFill>
                  <a:srgbClr val="01244D"/>
                </a:solidFill>
                <a:effectLst/>
                <a:latin typeface="Titillium Web" panose="00000500000000000000" pitchFamily="2" charset="0"/>
              </a:rPr>
              <a:t>1.2.C - Realizzazione di nuovi impianti per il riciclo dei rifiuti plastici (attraverso riciclo meccanico, chimico, </a:t>
            </a:r>
            <a:r>
              <a:rPr lang="it-IT" b="0" i="0" dirty="0" err="1">
                <a:solidFill>
                  <a:srgbClr val="01244D"/>
                </a:solidFill>
                <a:effectLst/>
                <a:latin typeface="Titillium Web" panose="00000500000000000000" pitchFamily="2" charset="0"/>
              </a:rPr>
              <a:t>plastic</a:t>
            </a:r>
            <a:r>
              <a:rPr lang="it-IT" b="0" i="0" dirty="0">
                <a:solidFill>
                  <a:srgbClr val="01244D"/>
                </a:solidFill>
                <a:effectLst/>
                <a:latin typeface="Titillium Web" panose="00000500000000000000" pitchFamily="2" charset="0"/>
              </a:rPr>
              <a:t> hubs), compresi i rifiuti di plastica in mare c.d. Marine </a:t>
            </a:r>
            <a:r>
              <a:rPr lang="it-IT" b="0" i="0" dirty="0" err="1">
                <a:solidFill>
                  <a:srgbClr val="01244D"/>
                </a:solidFill>
                <a:effectLst/>
                <a:latin typeface="Titillium Web" panose="00000500000000000000" pitchFamily="2" charset="0"/>
              </a:rPr>
              <a:t>litter</a:t>
            </a:r>
            <a:endParaRPr lang="it-IT" b="0" i="0" dirty="0">
              <a:solidFill>
                <a:srgbClr val="01244D"/>
              </a:solidFill>
              <a:effectLst/>
              <a:latin typeface="Titillium Web" panose="00000500000000000000" pitchFamily="2" charset="0"/>
            </a:endParaRPr>
          </a:p>
          <a:p>
            <a:pPr marL="342900" marR="0" lvl="0" indent="-342900" algn="just" defTabSz="914400" rtl="0" eaLnBrk="1" fontAlgn="auto" latinLnBrk="0" hangingPunct="1">
              <a:lnSpc>
                <a:spcPct val="150000"/>
              </a:lnSpc>
              <a:spcBef>
                <a:spcPts val="0"/>
              </a:spcBef>
              <a:spcAft>
                <a:spcPts val="0"/>
              </a:spcAft>
              <a:buClrTx/>
              <a:buSzTx/>
              <a:buFont typeface="Symbol" panose="05050102010706020507" pitchFamily="18" charset="2"/>
              <a:buChar char=""/>
              <a:tabLst/>
              <a:defRPr/>
            </a:pPr>
            <a:r>
              <a:rPr lang="it-IT" dirty="0"/>
              <a:t>1.2.</a:t>
            </a:r>
            <a:r>
              <a:rPr lang="it-IT" b="0" i="0" dirty="0">
                <a:solidFill>
                  <a:srgbClr val="01244D"/>
                </a:solidFill>
                <a:effectLst/>
                <a:latin typeface="Titillium Web" panose="00000500000000000000" pitchFamily="2" charset="0"/>
              </a:rPr>
              <a:t>D - Infrastrutturazione della raccolta delle frazioni di tessili </a:t>
            </a:r>
            <a:r>
              <a:rPr lang="it-IT" b="0" i="0" dirty="0" err="1">
                <a:solidFill>
                  <a:srgbClr val="01244D"/>
                </a:solidFill>
                <a:effectLst/>
                <a:latin typeface="Titillium Web" panose="00000500000000000000" pitchFamily="2" charset="0"/>
              </a:rPr>
              <a:t>pre</a:t>
            </a:r>
            <a:r>
              <a:rPr lang="it-IT" b="0" i="0" dirty="0">
                <a:solidFill>
                  <a:srgbClr val="01244D"/>
                </a:solidFill>
                <a:effectLst/>
                <a:latin typeface="Titillium Web" panose="00000500000000000000" pitchFamily="2" charset="0"/>
              </a:rPr>
              <a:t>-consumo e post consumo, ammodernamento dell’impiantistica e realizzazione di nuovi impianti di riciclo delle frazioni tessili in ottica sistemica cd. “</a:t>
            </a:r>
            <a:r>
              <a:rPr lang="it-IT" b="0" i="0" dirty="0" err="1">
                <a:solidFill>
                  <a:srgbClr val="01244D"/>
                </a:solidFill>
                <a:effectLst/>
                <a:latin typeface="Titillium Web" panose="00000500000000000000" pitchFamily="2" charset="0"/>
              </a:rPr>
              <a:t>Textile</a:t>
            </a:r>
            <a:r>
              <a:rPr lang="it-IT" b="0" i="0" dirty="0">
                <a:solidFill>
                  <a:srgbClr val="01244D"/>
                </a:solidFill>
                <a:effectLst/>
                <a:latin typeface="Titillium Web" panose="00000500000000000000" pitchFamily="2" charset="0"/>
              </a:rPr>
              <a:t> Hubs"</a:t>
            </a:r>
          </a:p>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356E1E12-DEB9-CED1-6B09-42B6DD5DBFC7}"/>
              </a:ext>
            </a:extLst>
          </p:cNvPr>
          <p:cNvSpPr>
            <a:spLocks noGrp="1"/>
          </p:cNvSpPr>
          <p:nvPr>
            <p:ph type="sldNum" sz="quarter" idx="5"/>
          </p:nvPr>
        </p:nvSpPr>
        <p:spPr/>
        <p:txBody>
          <a:bodyPr/>
          <a:lstStyle/>
          <a:p>
            <a:fld id="{5EDF098D-3C61-47CF-B7C7-C2F73CC2B11B}" type="slidenum">
              <a:rPr lang="it-IT" smtClean="0"/>
              <a:t>8</a:t>
            </a:fld>
            <a:endParaRPr lang="it-IT"/>
          </a:p>
        </p:txBody>
      </p:sp>
    </p:spTree>
    <p:extLst>
      <p:ext uri="{BB962C8B-B14F-4D97-AF65-F5344CB8AC3E}">
        <p14:creationId xmlns:p14="http://schemas.microsoft.com/office/powerpoint/2010/main" val="35240721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514B0-B14A-2C0A-323D-13119321B96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791E2E1-061E-5071-DA71-6EB4FC0EE23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C2C0377-0F0A-6DAE-11E3-728B9F4EC821}"/>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154236AD-502E-F2B0-6FB3-6C639ADF6C58}"/>
              </a:ext>
            </a:extLst>
          </p:cNvPr>
          <p:cNvSpPr>
            <a:spLocks noGrp="1"/>
          </p:cNvSpPr>
          <p:nvPr>
            <p:ph type="sldNum" sz="quarter" idx="5"/>
          </p:nvPr>
        </p:nvSpPr>
        <p:spPr/>
        <p:txBody>
          <a:bodyPr/>
          <a:lstStyle/>
          <a:p>
            <a:fld id="{5EDF098D-3C61-47CF-B7C7-C2F73CC2B11B}" type="slidenum">
              <a:rPr lang="it-IT" smtClean="0"/>
              <a:t>9</a:t>
            </a:fld>
            <a:endParaRPr lang="it-IT"/>
          </a:p>
        </p:txBody>
      </p:sp>
    </p:spTree>
    <p:extLst>
      <p:ext uri="{BB962C8B-B14F-4D97-AF65-F5344CB8AC3E}">
        <p14:creationId xmlns:p14="http://schemas.microsoft.com/office/powerpoint/2010/main" val="1212768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1C2FE-57F6-098C-D00F-D46C5F20F09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86B508E-931A-B1F4-8E0A-DD2AC51FDA5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423A0FA-E318-0444-98EC-771B748E0A7D}"/>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981B633E-2742-EEA8-8757-CA26143FDE00}"/>
              </a:ext>
            </a:extLst>
          </p:cNvPr>
          <p:cNvSpPr>
            <a:spLocks noGrp="1"/>
          </p:cNvSpPr>
          <p:nvPr>
            <p:ph type="sldNum" sz="quarter" idx="5"/>
          </p:nvPr>
        </p:nvSpPr>
        <p:spPr/>
        <p:txBody>
          <a:bodyPr/>
          <a:lstStyle/>
          <a:p>
            <a:fld id="{5EDF098D-3C61-47CF-B7C7-C2F73CC2B11B}" type="slidenum">
              <a:rPr lang="it-IT" smtClean="0"/>
              <a:t>10</a:t>
            </a:fld>
            <a:endParaRPr lang="it-IT"/>
          </a:p>
        </p:txBody>
      </p:sp>
    </p:spTree>
    <p:extLst>
      <p:ext uri="{BB962C8B-B14F-4D97-AF65-F5344CB8AC3E}">
        <p14:creationId xmlns:p14="http://schemas.microsoft.com/office/powerpoint/2010/main" val="2686255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1C2FE-57F6-098C-D00F-D46C5F20F09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86B508E-931A-B1F4-8E0A-DD2AC51FDA5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423A0FA-E318-0444-98EC-771B748E0A7D}"/>
              </a:ext>
            </a:extLst>
          </p:cNvPr>
          <p:cNvSpPr>
            <a:spLocks noGrp="1"/>
          </p:cNvSpPr>
          <p:nvPr>
            <p:ph type="body" idx="1"/>
          </p:nvPr>
        </p:nvSpPr>
        <p:spPr/>
        <p:txBody>
          <a:bodyPr/>
          <a:lstStyle/>
          <a:p>
            <a:pPr marL="342900" lvl="0" indent="-342900" algn="just">
              <a:lnSpc>
                <a:spcPct val="150000"/>
              </a:lnSpc>
              <a:buFont typeface="Symbol" panose="05050102010706020507" pitchFamily="18" charset="2"/>
              <a:buChar char=""/>
            </a:pPr>
            <a:endParaRPr lang="it-IT" dirty="0"/>
          </a:p>
        </p:txBody>
      </p:sp>
      <p:sp>
        <p:nvSpPr>
          <p:cNvPr id="4" name="Segnaposto numero diapositiva 3">
            <a:extLst>
              <a:ext uri="{FF2B5EF4-FFF2-40B4-BE49-F238E27FC236}">
                <a16:creationId xmlns:a16="http://schemas.microsoft.com/office/drawing/2014/main" id="{981B633E-2742-EEA8-8757-CA26143FDE00}"/>
              </a:ext>
            </a:extLst>
          </p:cNvPr>
          <p:cNvSpPr>
            <a:spLocks noGrp="1"/>
          </p:cNvSpPr>
          <p:nvPr>
            <p:ph type="sldNum" sz="quarter" idx="5"/>
          </p:nvPr>
        </p:nvSpPr>
        <p:spPr/>
        <p:txBody>
          <a:bodyPr/>
          <a:lstStyle/>
          <a:p>
            <a:fld id="{5EDF098D-3C61-47CF-B7C7-C2F73CC2B11B}" type="slidenum">
              <a:rPr lang="it-IT" smtClean="0"/>
              <a:t>11</a:t>
            </a:fld>
            <a:endParaRPr lang="it-IT"/>
          </a:p>
        </p:txBody>
      </p:sp>
    </p:spTree>
    <p:extLst>
      <p:ext uri="{BB962C8B-B14F-4D97-AF65-F5344CB8AC3E}">
        <p14:creationId xmlns:p14="http://schemas.microsoft.com/office/powerpoint/2010/main" val="4251988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DFC2D7-6AC6-48F2-AEC1-996368AD9D8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00206C2-EF4E-4A3A-9543-29AF5936F9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A80EEBBB-3803-44DA-859F-55C45159D527}"/>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5" name="Segnaposto piè di pagina 4">
            <a:extLst>
              <a:ext uri="{FF2B5EF4-FFF2-40B4-BE49-F238E27FC236}">
                <a16:creationId xmlns:a16="http://schemas.microsoft.com/office/drawing/2014/main" id="{5CEEBC3F-50AB-4139-8BD2-12A8795C285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71D3529-2DAA-49EA-85F9-910FC9D777D9}"/>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2329889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7472A2-9852-4B92-8AE8-D49A0809F9B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FC06020-363B-4593-AF4B-80568D486CE2}"/>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FDD161C-6CBC-4462-B949-68B0982BD621}"/>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5" name="Segnaposto piè di pagina 4">
            <a:extLst>
              <a:ext uri="{FF2B5EF4-FFF2-40B4-BE49-F238E27FC236}">
                <a16:creationId xmlns:a16="http://schemas.microsoft.com/office/drawing/2014/main" id="{340DB36A-5842-47E1-972A-0D5AB4874A3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A382B51-6D3B-4D6E-A0DB-87ED74A32809}"/>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3423145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13FB65F-58AA-4120-A75F-2BFD53DB0DA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12825D6-75A6-467A-A91F-E25F0A1EA1C6}"/>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1D1F411-4B14-4884-B3B3-918723C53292}"/>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5" name="Segnaposto piè di pagina 4">
            <a:extLst>
              <a:ext uri="{FF2B5EF4-FFF2-40B4-BE49-F238E27FC236}">
                <a16:creationId xmlns:a16="http://schemas.microsoft.com/office/drawing/2014/main" id="{11AE9866-2114-4BD2-AD5D-A5734B433D5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210A404-6F65-4263-944F-71861645311D}"/>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176135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EF02E8-DC37-4B61-9487-ED18688901D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BD7C448-81A2-461A-AB8C-6DA256DBF392}"/>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E70F140-811D-47F3-9FFD-2CC3BB55B217}"/>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5" name="Segnaposto piè di pagina 4">
            <a:extLst>
              <a:ext uri="{FF2B5EF4-FFF2-40B4-BE49-F238E27FC236}">
                <a16:creationId xmlns:a16="http://schemas.microsoft.com/office/drawing/2014/main" id="{DA786684-5DB0-44AB-8AD9-CFE4018611D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F4FCDCC-2900-4B6C-A23E-780F3EDAD13C}"/>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3901932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E5F4D3-C650-4817-9641-19C04151F20B}"/>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E46262D-9DB0-407F-BA25-98581EFB56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6052022D-BFF5-4185-983F-4C8F4F43418A}"/>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5" name="Segnaposto piè di pagina 4">
            <a:extLst>
              <a:ext uri="{FF2B5EF4-FFF2-40B4-BE49-F238E27FC236}">
                <a16:creationId xmlns:a16="http://schemas.microsoft.com/office/drawing/2014/main" id="{6E199236-49DE-4C4C-8393-71A31C8B9AF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88683E7-EF6F-4692-B795-39389A463E7C}"/>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3135588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2EE248-2D24-4A85-A39A-511FFACC92A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6396723-2B21-4B5F-BB07-C13DCC871490}"/>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908B1CF9-8347-499E-89C8-2AFBCD279C86}"/>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5451D4D4-5A89-44FD-B5A3-CB7E64CDDF45}"/>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6" name="Segnaposto piè di pagina 5">
            <a:extLst>
              <a:ext uri="{FF2B5EF4-FFF2-40B4-BE49-F238E27FC236}">
                <a16:creationId xmlns:a16="http://schemas.microsoft.com/office/drawing/2014/main" id="{FD46E3B5-7E57-4071-9447-46AC744279B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6E270CB-1399-43C5-AB86-37B95880B6F9}"/>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775192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736E7D-9D26-49B5-B98A-DCD07B21750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CEAF524-A74A-4156-B32B-D133CF7D28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AA51DF30-CC09-4B74-92AB-410907144B17}"/>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9A7B013-CA53-4235-B46C-A6E4DC5111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1C8581B5-F3D4-492E-BE57-04B6E97FD639}"/>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2967A06-A5C6-4D2F-B9E4-00DC9037730B}"/>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8" name="Segnaposto piè di pagina 7">
            <a:extLst>
              <a:ext uri="{FF2B5EF4-FFF2-40B4-BE49-F238E27FC236}">
                <a16:creationId xmlns:a16="http://schemas.microsoft.com/office/drawing/2014/main" id="{C5DADEAC-37A3-4D0E-B1FC-B5B6E2028F36}"/>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7664F77-7C32-4524-9327-7CFC36766C5A}"/>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3910421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B9A0CD-7D2B-43AC-8522-CB5C479A62C1}"/>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7994D89-D01C-49BA-AA6A-FAF1BCEDA687}"/>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4" name="Segnaposto piè di pagina 3">
            <a:extLst>
              <a:ext uri="{FF2B5EF4-FFF2-40B4-BE49-F238E27FC236}">
                <a16:creationId xmlns:a16="http://schemas.microsoft.com/office/drawing/2014/main" id="{B34F9442-BFBA-42F6-BFD3-90D02967FA6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E46AE0A-F6CE-411D-A711-600E6AF08746}"/>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223175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EC7426B-8B25-452B-BA67-3B829C81332D}"/>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3" name="Segnaposto piè di pagina 2">
            <a:extLst>
              <a:ext uri="{FF2B5EF4-FFF2-40B4-BE49-F238E27FC236}">
                <a16:creationId xmlns:a16="http://schemas.microsoft.com/office/drawing/2014/main" id="{9E2302B5-F906-41BD-ACE1-2818922283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9832CA-A508-4A88-B410-3B0B5CF31E83}"/>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3938940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65BC54-996B-449D-BEB7-F3AEE292EA0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982A144-DE3E-4CBF-8A5F-11D97F29B7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08FFC18-6858-43DD-8D94-1E2D3E1ECA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10823D73-5923-4D20-884E-65048F27BF0F}"/>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6" name="Segnaposto piè di pagina 5">
            <a:extLst>
              <a:ext uri="{FF2B5EF4-FFF2-40B4-BE49-F238E27FC236}">
                <a16:creationId xmlns:a16="http://schemas.microsoft.com/office/drawing/2014/main" id="{4FE0983E-4E60-4E96-A8A2-49FB9DDAE5D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3055E0E-9E42-4CD4-AD77-F7F9F6F98E3A}"/>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4074305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A9C4A8-B53A-4D88-B9D9-88FD0C3B08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3751552-C7D2-4E12-A980-1706B86D9F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5E51EDA-082D-482F-8FAF-6128F6D333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35B81ABB-7508-4207-8126-C0E027330A80}"/>
              </a:ext>
            </a:extLst>
          </p:cNvPr>
          <p:cNvSpPr>
            <a:spLocks noGrp="1"/>
          </p:cNvSpPr>
          <p:nvPr>
            <p:ph type="dt" sz="half" idx="10"/>
          </p:nvPr>
        </p:nvSpPr>
        <p:spPr/>
        <p:txBody>
          <a:bodyPr/>
          <a:lstStyle/>
          <a:p>
            <a:fld id="{EDD7224C-1E29-4505-A974-1B32C0B17781}" type="datetimeFigureOut">
              <a:rPr lang="it-IT" smtClean="0"/>
              <a:t>06/03/2024</a:t>
            </a:fld>
            <a:endParaRPr lang="it-IT"/>
          </a:p>
        </p:txBody>
      </p:sp>
      <p:sp>
        <p:nvSpPr>
          <p:cNvPr id="6" name="Segnaposto piè di pagina 5">
            <a:extLst>
              <a:ext uri="{FF2B5EF4-FFF2-40B4-BE49-F238E27FC236}">
                <a16:creationId xmlns:a16="http://schemas.microsoft.com/office/drawing/2014/main" id="{EAF60192-E737-475E-B36C-4F9AE6B3485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B56AB54-E113-4439-AC8E-26EB812E197D}"/>
              </a:ext>
            </a:extLst>
          </p:cNvPr>
          <p:cNvSpPr>
            <a:spLocks noGrp="1"/>
          </p:cNvSpPr>
          <p:nvPr>
            <p:ph type="sldNum" sz="quarter" idx="12"/>
          </p:nvPr>
        </p:nvSpPr>
        <p:spPr/>
        <p:txBody>
          <a:bodyPr/>
          <a:lstStyle/>
          <a:p>
            <a:fld id="{B5BBDDE4-550A-4FCF-BF2C-336220CD913F}" type="slidenum">
              <a:rPr lang="it-IT" smtClean="0"/>
              <a:t>‹N›</a:t>
            </a:fld>
            <a:endParaRPr lang="it-IT"/>
          </a:p>
        </p:txBody>
      </p:sp>
    </p:spTree>
    <p:extLst>
      <p:ext uri="{BB962C8B-B14F-4D97-AF65-F5344CB8AC3E}">
        <p14:creationId xmlns:p14="http://schemas.microsoft.com/office/powerpoint/2010/main" val="1432005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B1564A8-6F9D-4EA9-89F1-B68F331232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798F98F-9945-4082-975D-2B2124B710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314A384-05B8-4513-BC9D-3C1E111C8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D7224C-1E29-4505-A974-1B32C0B17781}" type="datetimeFigureOut">
              <a:rPr lang="it-IT" smtClean="0"/>
              <a:t>06/03/2024</a:t>
            </a:fld>
            <a:endParaRPr lang="it-IT"/>
          </a:p>
        </p:txBody>
      </p:sp>
      <p:sp>
        <p:nvSpPr>
          <p:cNvPr id="5" name="Segnaposto piè di pagina 4">
            <a:extLst>
              <a:ext uri="{FF2B5EF4-FFF2-40B4-BE49-F238E27FC236}">
                <a16:creationId xmlns:a16="http://schemas.microsoft.com/office/drawing/2014/main" id="{0CF8CDBA-FEBA-49A3-BE0C-D687699FAF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C56F17E3-FD24-4F7F-B54E-7D176243B4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BBDDE4-550A-4FCF-BF2C-336220CD913F}" type="slidenum">
              <a:rPr lang="it-IT" smtClean="0"/>
              <a:t>‹N›</a:t>
            </a:fld>
            <a:endParaRPr lang="it-IT"/>
          </a:p>
        </p:txBody>
      </p:sp>
    </p:spTree>
    <p:extLst>
      <p:ext uri="{BB962C8B-B14F-4D97-AF65-F5344CB8AC3E}">
        <p14:creationId xmlns:p14="http://schemas.microsoft.com/office/powerpoint/2010/main" val="2361057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2ADE276E-D28C-427E-A7EC-2FE9D17A59F8}"/>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EE5AE3A9-D378-42C7-A584-1A6D76B71E99}"/>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16EB8C55-C563-4886-B41A-E73E7F602745}"/>
              </a:ext>
            </a:extLst>
          </p:cNvPr>
          <p:cNvSpPr txBox="1">
            <a:spLocks noChangeArrowheads="1"/>
          </p:cNvSpPr>
          <p:nvPr/>
        </p:nvSpPr>
        <p:spPr bwMode="auto">
          <a:xfrm>
            <a:off x="734146" y="1576385"/>
            <a:ext cx="10723707" cy="13256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algn="ctr">
              <a:lnSpc>
                <a:spcPct val="100000"/>
              </a:lnSpc>
              <a:spcBef>
                <a:spcPct val="0"/>
              </a:spcBef>
            </a:pPr>
            <a:r>
              <a:rPr lang="it-IT" sz="4000" b="1" dirty="0">
                <a:solidFill>
                  <a:srgbClr val="003399"/>
                </a:solidFill>
                <a:latin typeface="Titillium Web"/>
                <a:ea typeface="Calibri"/>
                <a:cs typeface="Calibri"/>
              </a:rPr>
              <a:t>I Servizi Pubblici Locali e il mito della dimensione territoriale ottimale</a:t>
            </a:r>
            <a:endParaRPr lang="en-US" b="1">
              <a:latin typeface="Titillium Web"/>
              <a:cs typeface="Calibri"/>
            </a:endParaRPr>
          </a:p>
        </p:txBody>
      </p:sp>
      <p:sp>
        <p:nvSpPr>
          <p:cNvPr id="11" name="Text Box 2">
            <a:extLst>
              <a:ext uri="{FF2B5EF4-FFF2-40B4-BE49-F238E27FC236}">
                <a16:creationId xmlns:a16="http://schemas.microsoft.com/office/drawing/2014/main" id="{D4533403-7125-4BBA-9EA0-CCDB4122BFD1}"/>
              </a:ext>
            </a:extLst>
          </p:cNvPr>
          <p:cNvSpPr txBox="1">
            <a:spLocks noChangeArrowheads="1"/>
          </p:cNvSpPr>
          <p:nvPr/>
        </p:nvSpPr>
        <p:spPr bwMode="auto">
          <a:xfrm>
            <a:off x="1828729" y="3018790"/>
            <a:ext cx="8281988" cy="34185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algn="ctr">
              <a:lnSpc>
                <a:spcPct val="100000"/>
              </a:lnSpc>
              <a:spcBef>
                <a:spcPct val="0"/>
              </a:spcBef>
            </a:pPr>
            <a:r>
              <a:rPr lang="it-IT" sz="1600" b="1" dirty="0">
                <a:solidFill>
                  <a:srgbClr val="002060"/>
                </a:solidFill>
                <a:latin typeface="Titillium Web"/>
                <a:ea typeface="Calibri"/>
                <a:cs typeface="Calibri"/>
              </a:rPr>
              <a:t>Tra filiere industriali e capacità tecnico-amministrative degli Enti Locali nelle analisi di REOPEN SPL e nel progetto ITALIAE</a:t>
            </a:r>
            <a:endParaRPr lang="en-US" dirty="0">
              <a:solidFill>
                <a:srgbClr val="002060"/>
              </a:solidFill>
              <a:latin typeface="Titillium Web"/>
              <a:cs typeface="Calibri"/>
            </a:endParaRPr>
          </a:p>
          <a:p>
            <a:pPr algn="ctr">
              <a:lnSpc>
                <a:spcPct val="100000"/>
              </a:lnSpc>
              <a:spcBef>
                <a:spcPct val="0"/>
              </a:spcBef>
              <a:buClrTx/>
              <a:buSzTx/>
            </a:pPr>
            <a:endParaRPr lang="it-IT" altLang="it-IT" sz="1400" dirty="0">
              <a:solidFill>
                <a:srgbClr val="002060"/>
              </a:solidFill>
              <a:latin typeface="Titillium Web" panose="00000500000000000000" pitchFamily="2" charset="0"/>
            </a:endParaRPr>
          </a:p>
          <a:p>
            <a:pPr algn="ctr">
              <a:lnSpc>
                <a:spcPct val="100000"/>
              </a:lnSpc>
              <a:spcBef>
                <a:spcPct val="0"/>
              </a:spcBef>
              <a:buClrTx/>
              <a:buSzTx/>
            </a:pPr>
            <a:r>
              <a:rPr lang="it-IT" altLang="it-IT" sz="1400" dirty="0">
                <a:solidFill>
                  <a:srgbClr val="002060"/>
                </a:solidFill>
                <a:latin typeface="Titillium Web"/>
                <a:ea typeface="Microsoft YaHei"/>
              </a:rPr>
              <a:t>     </a:t>
            </a:r>
            <a:endParaRPr lang="it-IT" altLang="it-IT" sz="1400" dirty="0">
              <a:solidFill>
                <a:srgbClr val="002060"/>
              </a:solidFill>
              <a:latin typeface="Titillium Web" panose="00000500000000000000" pitchFamily="2" charset="0"/>
            </a:endParaRPr>
          </a:p>
          <a:p>
            <a:pPr algn="ctr">
              <a:lnSpc>
                <a:spcPct val="100000"/>
              </a:lnSpc>
              <a:spcBef>
                <a:spcPct val="0"/>
              </a:spcBef>
              <a:buClrTx/>
              <a:buSzTx/>
            </a:pPr>
            <a:r>
              <a:rPr lang="it-IT" altLang="it-IT" sz="1400" b="1" dirty="0">
                <a:solidFill>
                  <a:srgbClr val="002060"/>
                </a:solidFill>
                <a:latin typeface="Titillium Web"/>
                <a:ea typeface="Microsoft YaHei"/>
              </a:rPr>
              <a:t>Prof. Matteo Caroli - Libera Università Internazionale degli Studi Sociali Guido Carli</a:t>
            </a:r>
          </a:p>
          <a:p>
            <a:pPr algn="ctr">
              <a:lnSpc>
                <a:spcPct val="100000"/>
              </a:lnSpc>
              <a:spcBef>
                <a:spcPct val="0"/>
              </a:spcBef>
              <a:buClrTx/>
              <a:buSzTx/>
            </a:pPr>
            <a:endParaRPr lang="it-IT" altLang="it-IT" sz="600" b="1" dirty="0">
              <a:solidFill>
                <a:srgbClr val="002060"/>
              </a:solidFill>
              <a:latin typeface="Titillium Web"/>
              <a:ea typeface="Microsoft YaHei"/>
            </a:endParaRPr>
          </a:p>
          <a:p>
            <a:pPr algn="ctr">
              <a:lnSpc>
                <a:spcPct val="100000"/>
              </a:lnSpc>
              <a:spcBef>
                <a:spcPct val="0"/>
              </a:spcBef>
              <a:buClrTx/>
              <a:buSzTx/>
            </a:pPr>
            <a:r>
              <a:rPr lang="it-IT" altLang="it-IT" sz="2000" b="1" dirty="0">
                <a:solidFill>
                  <a:srgbClr val="002060"/>
                </a:solidFill>
                <a:latin typeface="Titillium Web"/>
                <a:ea typeface="Microsoft YaHei"/>
              </a:rPr>
              <a:t>Lo stato dell’arte nel ciclo dei rifiuti</a:t>
            </a:r>
          </a:p>
          <a:p>
            <a:pPr algn="ctr">
              <a:lnSpc>
                <a:spcPct val="100000"/>
              </a:lnSpc>
              <a:spcBef>
                <a:spcPct val="0"/>
              </a:spcBef>
              <a:buClrTx/>
              <a:buSzTx/>
            </a:pPr>
            <a:r>
              <a:rPr lang="it-IT" altLang="it-IT" sz="1200" dirty="0">
                <a:solidFill>
                  <a:srgbClr val="002060"/>
                </a:solidFill>
                <a:latin typeface="Titillium Web"/>
                <a:ea typeface="Microsoft YaHei"/>
              </a:rPr>
              <a:t>Il ruolo della gestione della materia rispetto all’investimento nel settore dell’economia circolare, forme e potenziali impatti anche alla luce dei finanziamenti del Piano Nazionale di Ripresa e Resilienza (“PNRR”)</a:t>
            </a:r>
            <a:endParaRPr lang="it-IT" altLang="it-IT" sz="1400" dirty="0">
              <a:solidFill>
                <a:srgbClr val="002060"/>
              </a:solidFill>
              <a:latin typeface="Titillium Web"/>
              <a:ea typeface="Microsoft YaHei"/>
            </a:endParaRPr>
          </a:p>
          <a:p>
            <a:pPr algn="ctr">
              <a:lnSpc>
                <a:spcPct val="100000"/>
              </a:lnSpc>
              <a:spcBef>
                <a:spcPct val="0"/>
              </a:spcBef>
              <a:buClrTx/>
              <a:buSzTx/>
            </a:pPr>
            <a:endParaRPr lang="it-IT" altLang="it-IT" sz="1400" b="1" dirty="0">
              <a:solidFill>
                <a:srgbClr val="002060"/>
              </a:solidFill>
              <a:latin typeface="Titillium Web" panose="00000500000000000000" pitchFamily="2" charset="0"/>
            </a:endParaRPr>
          </a:p>
          <a:p>
            <a:pPr algn="ctr">
              <a:lnSpc>
                <a:spcPct val="100000"/>
              </a:lnSpc>
              <a:spcBef>
                <a:spcPct val="0"/>
              </a:spcBef>
            </a:pPr>
            <a:r>
              <a:rPr lang="it-IT" altLang="it-IT" sz="1400" b="1" dirty="0">
                <a:solidFill>
                  <a:srgbClr val="002060"/>
                </a:solidFill>
                <a:latin typeface="Titillium Web"/>
                <a:ea typeface="Microsoft YaHei"/>
              </a:rPr>
              <a:t>SALA POLIFUNZIONALE – PRESIDENZA DEL CONSIGLIO DEI MINISTRI</a:t>
            </a:r>
            <a:endParaRPr lang="it-IT" dirty="0">
              <a:solidFill>
                <a:srgbClr val="002060"/>
              </a:solidFill>
              <a:latin typeface="Titillium Web"/>
              <a:cs typeface="Calibri"/>
            </a:endParaRPr>
          </a:p>
          <a:p>
            <a:pPr algn="ctr">
              <a:lnSpc>
                <a:spcPct val="100000"/>
              </a:lnSpc>
              <a:spcBef>
                <a:spcPct val="0"/>
              </a:spcBef>
              <a:buClrTx/>
              <a:buSzTx/>
            </a:pPr>
            <a:r>
              <a:rPr lang="it-IT" altLang="it-IT" sz="1400" b="1" dirty="0">
                <a:solidFill>
                  <a:srgbClr val="002060"/>
                </a:solidFill>
                <a:latin typeface="Titillium Web"/>
                <a:ea typeface="Microsoft YaHei"/>
              </a:rPr>
              <a:t>7 MARZO 2024 – ORE 11:00</a:t>
            </a:r>
            <a:endParaRPr lang="it-IT" altLang="it-IT" sz="1400" b="1" dirty="0">
              <a:solidFill>
                <a:srgbClr val="002060"/>
              </a:solidFill>
              <a:latin typeface="Titillium Web" panose="00000500000000000000" pitchFamily="2" charset="0"/>
            </a:endParaRPr>
          </a:p>
          <a:p>
            <a:pPr algn="ctr">
              <a:lnSpc>
                <a:spcPct val="100000"/>
              </a:lnSpc>
              <a:spcBef>
                <a:spcPct val="0"/>
              </a:spcBef>
              <a:buClrTx/>
              <a:buSzTx/>
            </a:pPr>
            <a:endParaRPr lang="it-IT" altLang="it-IT" sz="1600" b="1" dirty="0">
              <a:solidFill>
                <a:srgbClr val="0A51A1"/>
              </a:solidFill>
              <a:latin typeface="Titillium Web" panose="00000500000000000000" pitchFamily="2" charset="0"/>
            </a:endParaRPr>
          </a:p>
          <a:p>
            <a:pPr algn="ctr">
              <a:lnSpc>
                <a:spcPct val="100000"/>
              </a:lnSpc>
              <a:spcBef>
                <a:spcPct val="0"/>
              </a:spcBef>
              <a:buClrTx/>
              <a:buSzTx/>
            </a:pPr>
            <a:endParaRPr lang="it-IT" altLang="it-IT" sz="1600" b="1" dirty="0">
              <a:solidFill>
                <a:srgbClr val="0A51A1"/>
              </a:solidFill>
              <a:latin typeface="Titillium Web" panose="00000500000000000000" pitchFamily="2" charset="0"/>
            </a:endParaRPr>
          </a:p>
          <a:p>
            <a:pPr algn="ctr">
              <a:lnSpc>
                <a:spcPct val="100000"/>
              </a:lnSpc>
              <a:spcBef>
                <a:spcPct val="0"/>
              </a:spcBef>
              <a:buClrTx/>
              <a:buSzTx/>
            </a:pPr>
            <a:endParaRPr lang="it-IT" altLang="it-IT" sz="1600" dirty="0">
              <a:solidFill>
                <a:srgbClr val="0A51A1"/>
              </a:solidFill>
              <a:latin typeface="Titillium Web" panose="00000500000000000000" pitchFamily="2" charset="0"/>
            </a:endParaRPr>
          </a:p>
        </p:txBody>
      </p:sp>
      <p:pic>
        <p:nvPicPr>
          <p:cNvPr id="2" name="Picture 1">
            <a:extLst>
              <a:ext uri="{FF2B5EF4-FFF2-40B4-BE49-F238E27FC236}">
                <a16:creationId xmlns:a16="http://schemas.microsoft.com/office/drawing/2014/main" id="{51A232C8-B733-D413-D465-0EE28A30220A}"/>
              </a:ext>
            </a:extLst>
          </p:cNvPr>
          <p:cNvPicPr>
            <a:picLocks noChangeAspect="1"/>
          </p:cNvPicPr>
          <p:nvPr/>
        </p:nvPicPr>
        <p:blipFill rotWithShape="1">
          <a:blip r:embed="rId2"/>
          <a:srcRect r="-76" b="6557"/>
          <a:stretch/>
        </p:blipFill>
        <p:spPr>
          <a:xfrm>
            <a:off x="0" y="233570"/>
            <a:ext cx="12201302" cy="536025"/>
          </a:xfrm>
          <a:prstGeom prst="rect">
            <a:avLst/>
          </a:prstGeom>
        </p:spPr>
      </p:pic>
      <p:pic>
        <p:nvPicPr>
          <p:cNvPr id="3" name="Picture 2">
            <a:extLst>
              <a:ext uri="{FF2B5EF4-FFF2-40B4-BE49-F238E27FC236}">
                <a16:creationId xmlns:a16="http://schemas.microsoft.com/office/drawing/2014/main" id="{249605F2-B910-B44D-8066-352403543B52}"/>
              </a:ext>
            </a:extLst>
          </p:cNvPr>
          <p:cNvPicPr>
            <a:picLocks noChangeAspect="1"/>
          </p:cNvPicPr>
          <p:nvPr/>
        </p:nvPicPr>
        <p:blipFill rotWithShape="1">
          <a:blip r:embed="rId3"/>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3294998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B136C-DDBB-7A65-AFFA-F4AAECDB7C41}"/>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16121B78-4241-8479-B58F-358ED45C00F1}"/>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96930DF8-ADB7-DB0A-7C3F-1A27C339552B}"/>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3C9704FE-E699-7CED-910E-B2E26A7327F3}"/>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La necessità di un approccio olistico alla GFVM</a:t>
            </a:r>
          </a:p>
        </p:txBody>
      </p:sp>
      <p:pic>
        <p:nvPicPr>
          <p:cNvPr id="3" name="Picture 2">
            <a:extLst>
              <a:ext uri="{FF2B5EF4-FFF2-40B4-BE49-F238E27FC236}">
                <a16:creationId xmlns:a16="http://schemas.microsoft.com/office/drawing/2014/main" id="{2AD752D4-FBB8-C3A6-9E2E-5ECB2CBC58A4}"/>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31E97A37-EBAB-2C61-54CA-7E82CEC50EE4}"/>
              </a:ext>
            </a:extLst>
          </p:cNvPr>
          <p:cNvPicPr>
            <a:picLocks noChangeAspect="1"/>
          </p:cNvPicPr>
          <p:nvPr/>
        </p:nvPicPr>
        <p:blipFill rotWithShape="1">
          <a:blip r:embed="rId4"/>
          <a:srcRect r="311" b="1075"/>
          <a:stretch/>
        </p:blipFill>
        <p:spPr>
          <a:xfrm>
            <a:off x="151471" y="5946155"/>
            <a:ext cx="11926219" cy="848034"/>
          </a:xfrm>
          <a:prstGeom prst="rect">
            <a:avLst/>
          </a:prstGeom>
        </p:spPr>
      </p:pic>
      <p:sp>
        <p:nvSpPr>
          <p:cNvPr id="12" name="CasellaDiTesto 11">
            <a:extLst>
              <a:ext uri="{FF2B5EF4-FFF2-40B4-BE49-F238E27FC236}">
                <a16:creationId xmlns:a16="http://schemas.microsoft.com/office/drawing/2014/main" id="{04ED98EB-CE30-4160-AC51-E62221681432}"/>
              </a:ext>
            </a:extLst>
          </p:cNvPr>
          <p:cNvSpPr txBox="1"/>
          <p:nvPr/>
        </p:nvSpPr>
        <p:spPr>
          <a:xfrm>
            <a:off x="424650" y="1753835"/>
            <a:ext cx="11653039" cy="1077218"/>
          </a:xfrm>
          <a:prstGeom prst="rect">
            <a:avLst/>
          </a:prstGeom>
          <a:noFill/>
        </p:spPr>
        <p:txBody>
          <a:bodyPr wrap="square">
            <a:spAutoFit/>
          </a:bodyPr>
          <a:lstStyle/>
          <a:p>
            <a:pPr marL="285750" indent="-285750" algn="just">
              <a:spcBef>
                <a:spcPct val="0"/>
              </a:spcBef>
              <a:buFont typeface="Wingdings" panose="05000000000000000000" pitchFamily="2" charset="2"/>
              <a:buChar char="Ø"/>
            </a:pPr>
            <a:r>
              <a:rPr lang="it-IT" sz="1600" dirty="0">
                <a:solidFill>
                  <a:srgbClr val="002060"/>
                </a:solidFill>
                <a:latin typeface="Titillium Web"/>
                <a:ea typeface="Microsoft YaHei"/>
              </a:rPr>
              <a:t>L’attuazione è resa intrinsecamente complessa da almeno i seguenti fattori rilevanti: il </a:t>
            </a:r>
            <a:r>
              <a:rPr lang="it-IT" sz="1600" b="1" dirty="0">
                <a:solidFill>
                  <a:srgbClr val="002060"/>
                </a:solidFill>
                <a:latin typeface="Titillium Web"/>
                <a:ea typeface="Microsoft YaHei"/>
              </a:rPr>
              <a:t>coinvolgimento di stakeholders </a:t>
            </a:r>
            <a:r>
              <a:rPr lang="it-IT" sz="1600" dirty="0">
                <a:solidFill>
                  <a:srgbClr val="002060"/>
                </a:solidFill>
                <a:latin typeface="Titillium Web"/>
                <a:ea typeface="Microsoft YaHei"/>
              </a:rPr>
              <a:t>molto diversi tra loro </a:t>
            </a:r>
            <a:r>
              <a:rPr lang="it-IT" sz="1600" i="1" dirty="0">
                <a:solidFill>
                  <a:srgbClr val="002060"/>
                </a:solidFill>
                <a:latin typeface="Titillium Web"/>
                <a:ea typeface="Microsoft YaHei"/>
              </a:rPr>
              <a:t> </a:t>
            </a:r>
            <a:r>
              <a:rPr lang="it-IT" sz="1600" dirty="0">
                <a:solidFill>
                  <a:srgbClr val="002060"/>
                </a:solidFill>
                <a:latin typeface="Titillium Web"/>
                <a:ea typeface="Microsoft YaHei"/>
              </a:rPr>
              <a:t>la notevole </a:t>
            </a:r>
            <a:r>
              <a:rPr lang="it-IT" sz="1600" b="1" dirty="0">
                <a:solidFill>
                  <a:srgbClr val="002060"/>
                </a:solidFill>
                <a:latin typeface="Titillium Web"/>
                <a:ea typeface="Microsoft YaHei"/>
              </a:rPr>
              <a:t>eterogeneità dei materiali, </a:t>
            </a:r>
            <a:r>
              <a:rPr lang="it-IT" sz="1600" dirty="0">
                <a:solidFill>
                  <a:srgbClr val="002060"/>
                </a:solidFill>
                <a:latin typeface="Titillium Web"/>
                <a:ea typeface="Microsoft YaHei"/>
              </a:rPr>
              <a:t>la conseguente </a:t>
            </a:r>
            <a:r>
              <a:rPr lang="it-IT" sz="1600" b="1" dirty="0">
                <a:solidFill>
                  <a:srgbClr val="002060"/>
                </a:solidFill>
                <a:latin typeface="Titillium Web"/>
                <a:ea typeface="Microsoft YaHei"/>
              </a:rPr>
              <a:t>diversità di vantaggi e vincoli delle opportunità </a:t>
            </a:r>
            <a:r>
              <a:rPr lang="it-IT" sz="1600" dirty="0">
                <a:solidFill>
                  <a:srgbClr val="002060"/>
                </a:solidFill>
                <a:latin typeface="Titillium Web"/>
                <a:ea typeface="Microsoft YaHei"/>
              </a:rPr>
              <a:t>di gestione di tali materiali</a:t>
            </a:r>
            <a:r>
              <a:rPr lang="it-IT" sz="1600" i="1" dirty="0">
                <a:solidFill>
                  <a:srgbClr val="002060"/>
                </a:solidFill>
                <a:latin typeface="Titillium Web"/>
                <a:ea typeface="Microsoft YaHei"/>
              </a:rPr>
              <a:t>,  </a:t>
            </a:r>
            <a:r>
              <a:rPr lang="it-IT" sz="1600" dirty="0">
                <a:solidFill>
                  <a:srgbClr val="002060"/>
                </a:solidFill>
                <a:latin typeface="Titillium Web"/>
                <a:ea typeface="Microsoft YaHei"/>
              </a:rPr>
              <a:t>il </a:t>
            </a:r>
            <a:r>
              <a:rPr lang="it-IT" sz="1600" b="1" dirty="0">
                <a:solidFill>
                  <a:srgbClr val="002060"/>
                </a:solidFill>
                <a:latin typeface="Titillium Web"/>
                <a:ea typeface="Microsoft YaHei"/>
              </a:rPr>
              <a:t>diverso avanzamento delle tecnologie disponibili e dei “business model” </a:t>
            </a:r>
            <a:r>
              <a:rPr lang="it-IT" sz="1600" dirty="0">
                <a:solidFill>
                  <a:srgbClr val="002060"/>
                </a:solidFill>
                <a:latin typeface="Titillium Web"/>
                <a:ea typeface="Microsoft YaHei"/>
              </a:rPr>
              <a:t>di gestione dei materiali nella prospettiva dell’economia circolare. </a:t>
            </a:r>
          </a:p>
        </p:txBody>
      </p:sp>
      <p:sp>
        <p:nvSpPr>
          <p:cNvPr id="14" name="CasellaDiTesto 13">
            <a:extLst>
              <a:ext uri="{FF2B5EF4-FFF2-40B4-BE49-F238E27FC236}">
                <a16:creationId xmlns:a16="http://schemas.microsoft.com/office/drawing/2014/main" id="{C260B3B8-017E-4DB1-B0C8-3A754F6052E2}"/>
              </a:ext>
            </a:extLst>
          </p:cNvPr>
          <p:cNvSpPr txBox="1"/>
          <p:nvPr/>
        </p:nvSpPr>
        <p:spPr>
          <a:xfrm>
            <a:off x="151471" y="2907499"/>
            <a:ext cx="11522707" cy="2862322"/>
          </a:xfrm>
          <a:prstGeom prst="rect">
            <a:avLst/>
          </a:prstGeom>
          <a:noFill/>
        </p:spPr>
        <p:txBody>
          <a:bodyPr wrap="square">
            <a:spAutoFit/>
          </a:bodyPr>
          <a:lstStyle/>
          <a:p>
            <a:pPr lvl="1">
              <a:spcBef>
                <a:spcPct val="0"/>
              </a:spcBef>
            </a:pPr>
            <a:r>
              <a:rPr lang="it-IT" sz="1800" dirty="0">
                <a:solidFill>
                  <a:srgbClr val="002060"/>
                </a:solidFill>
                <a:effectLst/>
                <a:latin typeface="Titillium Web" panose="00000500000000000000" pitchFamily="2" charset="0"/>
                <a:ea typeface="Arial" panose="020B0604020202020204" pitchFamily="34" charset="0"/>
              </a:rPr>
              <a:t>GFVM </a:t>
            </a:r>
            <a:r>
              <a:rPr lang="it-IT" dirty="0">
                <a:solidFill>
                  <a:srgbClr val="002060"/>
                </a:solidFill>
                <a:latin typeface="Titillium Web" panose="00000500000000000000" pitchFamily="2" charset="0"/>
                <a:ea typeface="Arial" panose="020B0604020202020204" pitchFamily="34" charset="0"/>
              </a:rPr>
              <a:t>deve essere</a:t>
            </a:r>
            <a:r>
              <a:rPr lang="it-IT" sz="1800" dirty="0">
                <a:solidFill>
                  <a:srgbClr val="002060"/>
                </a:solidFill>
                <a:effectLst/>
                <a:latin typeface="Titillium Web" panose="00000500000000000000" pitchFamily="2" charset="0"/>
                <a:ea typeface="Arial" panose="020B0604020202020204" pitchFamily="34" charset="0"/>
              </a:rPr>
              <a:t> fortemente “olistica”, nel senso di:</a:t>
            </a:r>
          </a:p>
          <a:p>
            <a:pPr lvl="1">
              <a:spcBef>
                <a:spcPct val="0"/>
              </a:spcBef>
            </a:pPr>
            <a:endParaRPr lang="it-IT" sz="1800" dirty="0">
              <a:solidFill>
                <a:srgbClr val="002060"/>
              </a:solidFill>
              <a:effectLst/>
              <a:latin typeface="Titillium Web" panose="00000500000000000000" pitchFamily="2" charset="0"/>
              <a:ea typeface="Arial" panose="020B0604020202020204" pitchFamily="34" charset="0"/>
            </a:endParaRPr>
          </a:p>
          <a:p>
            <a:pPr marL="742950" lvl="1" indent="-285750">
              <a:spcBef>
                <a:spcPct val="0"/>
              </a:spcBef>
              <a:buFont typeface="Arial" panose="020B0604020202020204" pitchFamily="34" charset="0"/>
              <a:buChar char="•"/>
            </a:pPr>
            <a:r>
              <a:rPr lang="it-IT" sz="1800" dirty="0">
                <a:solidFill>
                  <a:srgbClr val="002060"/>
                </a:solidFill>
                <a:effectLst/>
                <a:latin typeface="Titillium Web" panose="00000500000000000000" pitchFamily="2" charset="0"/>
                <a:ea typeface="Arial" panose="020B0604020202020204" pitchFamily="34" charset="0"/>
              </a:rPr>
              <a:t>essere tale da favorire l’evoluzione integrata dei comportamenti di tutti i soggetti coinvolti, nelle diverse modalità di gestione dei rifiuti (minor produzione e immissione; riciclo; </a:t>
            </a:r>
            <a:r>
              <a:rPr lang="it-IT" sz="1800" dirty="0" err="1">
                <a:solidFill>
                  <a:srgbClr val="002060"/>
                </a:solidFill>
                <a:effectLst/>
                <a:latin typeface="Titillium Web" panose="00000500000000000000" pitchFamily="2" charset="0"/>
                <a:ea typeface="Arial" panose="020B0604020202020204" pitchFamily="34" charset="0"/>
              </a:rPr>
              <a:t>ri</a:t>
            </a:r>
            <a:r>
              <a:rPr lang="it-IT" sz="1800" dirty="0">
                <a:solidFill>
                  <a:srgbClr val="002060"/>
                </a:solidFill>
                <a:effectLst/>
                <a:latin typeface="Titillium Web" panose="00000500000000000000" pitchFamily="2" charset="0"/>
                <a:ea typeface="Arial" panose="020B0604020202020204" pitchFamily="34" charset="0"/>
              </a:rPr>
              <a:t>-utilizzo;</a:t>
            </a:r>
          </a:p>
          <a:p>
            <a:pPr marL="742950" lvl="1" indent="-285750">
              <a:spcBef>
                <a:spcPct val="0"/>
              </a:spcBef>
              <a:buFont typeface="Arial" panose="020B0604020202020204" pitchFamily="34" charset="0"/>
              <a:buChar char="•"/>
            </a:pPr>
            <a:r>
              <a:rPr lang="it-IT" sz="1800" dirty="0">
                <a:solidFill>
                  <a:srgbClr val="002060"/>
                </a:solidFill>
                <a:effectLst/>
                <a:latin typeface="Titillium Web" panose="00000500000000000000" pitchFamily="2" charset="0"/>
                <a:ea typeface="Arial" panose="020B0604020202020204" pitchFamily="34" charset="0"/>
              </a:rPr>
              <a:t>tenere conto delle sfide e le opportunità del fine vita dei materiali nelle quattro fondamentali dimensioni: socio-culturale; normativo-regolatorio; economico e di mercato; tecnologico;</a:t>
            </a:r>
          </a:p>
          <a:p>
            <a:pPr marL="742950" lvl="1" indent="-285750">
              <a:spcBef>
                <a:spcPct val="0"/>
              </a:spcBef>
              <a:buFont typeface="Arial" panose="020B0604020202020204" pitchFamily="34" charset="0"/>
              <a:buChar char="•"/>
            </a:pPr>
            <a:r>
              <a:rPr lang="it-IT" sz="1800" dirty="0">
                <a:solidFill>
                  <a:srgbClr val="002060"/>
                </a:solidFill>
                <a:effectLst/>
                <a:latin typeface="Titillium Web" panose="00000500000000000000" pitchFamily="2" charset="0"/>
                <a:ea typeface="Arial" panose="020B0604020202020204" pitchFamily="34" charset="0"/>
              </a:rPr>
              <a:t>di conseguenza, essere articolato in un sistema robusto e sufficientemente ampio di interventi così da tenere conto delle interdipendenze tra gli attori coinvolti;</a:t>
            </a:r>
          </a:p>
          <a:p>
            <a:pPr marL="742950" lvl="1" indent="-285750">
              <a:spcBef>
                <a:spcPct val="0"/>
              </a:spcBef>
              <a:buFont typeface="Arial" panose="020B0604020202020204" pitchFamily="34" charset="0"/>
              <a:buChar char="•"/>
            </a:pPr>
            <a:r>
              <a:rPr lang="it-IT" sz="1800" dirty="0">
                <a:solidFill>
                  <a:srgbClr val="002060"/>
                </a:solidFill>
                <a:effectLst/>
                <a:latin typeface="Titillium Web" panose="00000500000000000000" pitchFamily="2" charset="0"/>
                <a:ea typeface="Arial" panose="020B0604020202020204" pitchFamily="34" charset="0"/>
              </a:rPr>
              <a:t>prevedere misure di cui siano state misurate in anticipo le implicazioni “sistemiche” (quindi, per tutti gli attori coinvolti) e verificata la convenienza complessiva.</a:t>
            </a:r>
            <a:endParaRPr lang="en-US" sz="1800" dirty="0">
              <a:solidFill>
                <a:srgbClr val="002060"/>
              </a:solidFill>
              <a:effectLst/>
              <a:latin typeface="Titillium Web" panose="00000500000000000000" pitchFamily="2" charset="0"/>
              <a:ea typeface="Arial" panose="020B0604020202020204" pitchFamily="34" charset="0"/>
            </a:endParaRPr>
          </a:p>
        </p:txBody>
      </p:sp>
    </p:spTree>
    <p:extLst>
      <p:ext uri="{BB962C8B-B14F-4D97-AF65-F5344CB8AC3E}">
        <p14:creationId xmlns:p14="http://schemas.microsoft.com/office/powerpoint/2010/main" val="3386952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B136C-DDBB-7A65-AFFA-F4AAECDB7C41}"/>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16121B78-4241-8479-B58F-358ED45C00F1}"/>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96930DF8-ADB7-DB0A-7C3F-1A27C339552B}"/>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3C9704FE-E699-7CED-910E-B2E26A7327F3}"/>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La necessità di un approccio olistico alla GFVM</a:t>
            </a:r>
          </a:p>
        </p:txBody>
      </p:sp>
      <p:pic>
        <p:nvPicPr>
          <p:cNvPr id="3" name="Picture 2">
            <a:extLst>
              <a:ext uri="{FF2B5EF4-FFF2-40B4-BE49-F238E27FC236}">
                <a16:creationId xmlns:a16="http://schemas.microsoft.com/office/drawing/2014/main" id="{2AD752D4-FBB8-C3A6-9E2E-5ECB2CBC58A4}"/>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31E97A37-EBAB-2C61-54CA-7E82CEC50EE4}"/>
              </a:ext>
            </a:extLst>
          </p:cNvPr>
          <p:cNvPicPr>
            <a:picLocks noChangeAspect="1"/>
          </p:cNvPicPr>
          <p:nvPr/>
        </p:nvPicPr>
        <p:blipFill rotWithShape="1">
          <a:blip r:embed="rId4"/>
          <a:srcRect r="311" b="1075"/>
          <a:stretch/>
        </p:blipFill>
        <p:spPr>
          <a:xfrm>
            <a:off x="151471" y="5946155"/>
            <a:ext cx="11926219" cy="848034"/>
          </a:xfrm>
          <a:prstGeom prst="rect">
            <a:avLst/>
          </a:prstGeom>
        </p:spPr>
      </p:pic>
      <p:sp>
        <p:nvSpPr>
          <p:cNvPr id="14" name="CasellaDiTesto 13">
            <a:extLst>
              <a:ext uri="{FF2B5EF4-FFF2-40B4-BE49-F238E27FC236}">
                <a16:creationId xmlns:a16="http://schemas.microsoft.com/office/drawing/2014/main" id="{C260B3B8-017E-4DB1-B0C8-3A754F6052E2}"/>
              </a:ext>
            </a:extLst>
          </p:cNvPr>
          <p:cNvSpPr txBox="1"/>
          <p:nvPr/>
        </p:nvSpPr>
        <p:spPr>
          <a:xfrm>
            <a:off x="334646" y="1798594"/>
            <a:ext cx="11522707" cy="3899529"/>
          </a:xfrm>
          <a:prstGeom prst="rect">
            <a:avLst/>
          </a:prstGeom>
          <a:noFill/>
        </p:spPr>
        <p:txBody>
          <a:bodyPr wrap="square">
            <a:spAutoFit/>
          </a:bodyPr>
          <a:lstStyle/>
          <a:p>
            <a:pPr algn="just">
              <a:lnSpc>
                <a:spcPct val="150000"/>
              </a:lnSpc>
              <a:spcAft>
                <a:spcPts val="1800"/>
              </a:spcAft>
            </a:pPr>
            <a:r>
              <a:rPr lang="it-IT" sz="1800" dirty="0">
                <a:solidFill>
                  <a:srgbClr val="002060"/>
                </a:solidFill>
                <a:effectLst/>
                <a:latin typeface="Titillium Web" panose="00000500000000000000" pitchFamily="2" charset="0"/>
                <a:ea typeface="Arial" panose="020B0604020202020204" pitchFamily="34" charset="0"/>
              </a:rPr>
              <a:t>Nella prospettiva “olistica” adottata, per una efficace GFVM, devono sussistere le seguenti tre condizioni:</a:t>
            </a:r>
            <a:endParaRPr lang="en-US" sz="1800" dirty="0">
              <a:solidFill>
                <a:srgbClr val="002060"/>
              </a:solidFill>
              <a:effectLst/>
              <a:latin typeface="Titillium Web" panose="00000500000000000000" pitchFamily="2" charset="0"/>
              <a:ea typeface="Arial" panose="020B0604020202020204" pitchFamily="34" charset="0"/>
            </a:endParaRPr>
          </a:p>
          <a:p>
            <a:pPr marL="342900" lvl="0" indent="-342900" algn="just">
              <a:lnSpc>
                <a:spcPct val="107000"/>
              </a:lnSpc>
              <a:spcAft>
                <a:spcPts val="800"/>
              </a:spcAft>
              <a:buFont typeface="+mj-lt"/>
              <a:buAutoNum type="romanLcPeriod"/>
            </a:pPr>
            <a:r>
              <a:rPr lang="it-IT" sz="1800" dirty="0">
                <a:solidFill>
                  <a:srgbClr val="002060"/>
                </a:solidFill>
                <a:effectLst/>
                <a:latin typeface="Titillium Web" panose="00000500000000000000" pitchFamily="2" charset="0"/>
                <a:ea typeface="Arial" panose="020B0604020202020204" pitchFamily="34" charset="0"/>
              </a:rPr>
              <a:t> aumento della disponibilità di offerta di input produttivi/servizi “circolari” al livello necessario per compensare la riduzione dell’offerta di input/servizi “lineari”;</a:t>
            </a:r>
          </a:p>
          <a:p>
            <a:pPr marL="342900" lvl="0" indent="-342900" algn="just">
              <a:lnSpc>
                <a:spcPct val="107000"/>
              </a:lnSpc>
              <a:spcAft>
                <a:spcPts val="800"/>
              </a:spcAft>
              <a:buFont typeface="+mj-lt"/>
              <a:buAutoNum type="romanLcPeriod"/>
            </a:pPr>
            <a:endParaRPr lang="en-US" sz="1800" dirty="0">
              <a:solidFill>
                <a:srgbClr val="002060"/>
              </a:solidFill>
              <a:effectLst/>
              <a:latin typeface="Titillium Web" panose="00000500000000000000" pitchFamily="2" charset="0"/>
              <a:ea typeface="Arial" panose="020B0604020202020204" pitchFamily="34" charset="0"/>
            </a:endParaRPr>
          </a:p>
          <a:p>
            <a:pPr marL="342900" lvl="0" indent="-342900" algn="just">
              <a:lnSpc>
                <a:spcPct val="107000"/>
              </a:lnSpc>
              <a:spcAft>
                <a:spcPts val="800"/>
              </a:spcAft>
              <a:buFont typeface="+mj-lt"/>
              <a:buAutoNum type="romanLcPeriod"/>
            </a:pPr>
            <a:r>
              <a:rPr lang="it-IT" sz="1800" dirty="0">
                <a:solidFill>
                  <a:srgbClr val="002060"/>
                </a:solidFill>
                <a:effectLst/>
                <a:latin typeface="Titillium Web" panose="00000500000000000000" pitchFamily="2" charset="0"/>
                <a:ea typeface="Arial" panose="020B0604020202020204" pitchFamily="34" charset="0"/>
              </a:rPr>
              <a:t>riduzione del costo di produzione, distribuzione e utilizzo di input produttivi/servizi “circolari” almeno al livello di quelli “lineari”;</a:t>
            </a:r>
          </a:p>
          <a:p>
            <a:pPr marL="342900" lvl="0" indent="-342900" algn="just">
              <a:lnSpc>
                <a:spcPct val="107000"/>
              </a:lnSpc>
              <a:spcAft>
                <a:spcPts val="800"/>
              </a:spcAft>
              <a:buFont typeface="+mj-lt"/>
              <a:buAutoNum type="romanLcPeriod"/>
            </a:pPr>
            <a:endParaRPr lang="it-IT" dirty="0">
              <a:solidFill>
                <a:srgbClr val="002060"/>
              </a:solidFill>
              <a:latin typeface="Titillium Web" panose="00000500000000000000" pitchFamily="2" charset="0"/>
              <a:ea typeface="Arial" panose="020B0604020202020204" pitchFamily="34" charset="0"/>
            </a:endParaRPr>
          </a:p>
          <a:p>
            <a:pPr marL="342900" lvl="0" indent="-342900" algn="just">
              <a:lnSpc>
                <a:spcPct val="107000"/>
              </a:lnSpc>
              <a:spcAft>
                <a:spcPts val="800"/>
              </a:spcAft>
              <a:buFont typeface="+mj-lt"/>
              <a:buAutoNum type="romanLcPeriod"/>
            </a:pPr>
            <a:r>
              <a:rPr lang="it-IT" sz="1800" dirty="0">
                <a:solidFill>
                  <a:srgbClr val="002060"/>
                </a:solidFill>
                <a:effectLst/>
                <a:latin typeface="Titillium Web" panose="00000500000000000000" pitchFamily="2" charset="0"/>
                <a:ea typeface="Arial" panose="020B0604020202020204" pitchFamily="34" charset="0"/>
              </a:rPr>
              <a:t>creazione di condizioni affinché i clienti siano “disposti a pagare” per i prodotti/servizi circolari (per la qualità ambientale e maggior durata/riciclabilità).</a:t>
            </a:r>
            <a:endParaRPr lang="en-US" sz="1800" dirty="0">
              <a:solidFill>
                <a:srgbClr val="002060"/>
              </a:solidFill>
              <a:effectLst/>
              <a:latin typeface="Titillium Web" panose="00000500000000000000" pitchFamily="2" charset="0"/>
              <a:ea typeface="Arial" panose="020B0604020202020204" pitchFamily="34" charset="0"/>
            </a:endParaRPr>
          </a:p>
          <a:p>
            <a:pPr lvl="1">
              <a:spcBef>
                <a:spcPct val="0"/>
              </a:spcBef>
            </a:pPr>
            <a:endParaRPr lang="en-US" sz="1800" dirty="0">
              <a:solidFill>
                <a:srgbClr val="002060"/>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347396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B136C-DDBB-7A65-AFFA-F4AAECDB7C41}"/>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16121B78-4241-8479-B58F-358ED45C00F1}"/>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96930DF8-ADB7-DB0A-7C3F-1A27C339552B}"/>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3C9704FE-E699-7CED-910E-B2E26A7327F3}"/>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L’importanza di un efficace sistema incentivante</a:t>
            </a:r>
          </a:p>
        </p:txBody>
      </p:sp>
      <p:sp>
        <p:nvSpPr>
          <p:cNvPr id="11" name="Text Box 2">
            <a:extLst>
              <a:ext uri="{FF2B5EF4-FFF2-40B4-BE49-F238E27FC236}">
                <a16:creationId xmlns:a16="http://schemas.microsoft.com/office/drawing/2014/main" id="{CC864A52-CA6A-03CE-FF91-B923F8945D73}"/>
              </a:ext>
            </a:extLst>
          </p:cNvPr>
          <p:cNvSpPr txBox="1">
            <a:spLocks noChangeArrowheads="1"/>
          </p:cNvSpPr>
          <p:nvPr/>
        </p:nvSpPr>
        <p:spPr bwMode="auto">
          <a:xfrm>
            <a:off x="401241" y="1679433"/>
            <a:ext cx="11389517" cy="39109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algn="just">
              <a:buFont typeface="Wingdings" panose="05000000000000000000" pitchFamily="2" charset="2"/>
              <a:buChar char="Ø"/>
            </a:pPr>
            <a:r>
              <a:rPr lang="it-IT" sz="1800" dirty="0">
                <a:effectLst/>
                <a:latin typeface="Titillium Web" panose="00000500000000000000" pitchFamily="2" charset="0"/>
                <a:ea typeface="Arial" panose="020B0604020202020204" pitchFamily="34" charset="0"/>
                <a:cs typeface="Arial" panose="020B0604020202020204" pitchFamily="34" charset="0"/>
              </a:rPr>
              <a:t>Una politica olistica è centrata su un sistema incentivante organico e su alcune linee di azione strategica finalizzate al miglior funzionamento del sistema incentivante.</a:t>
            </a:r>
          </a:p>
          <a:p>
            <a:pPr marL="285750" indent="-285750" algn="just">
              <a:buFont typeface="Wingdings" panose="05000000000000000000" pitchFamily="2" charset="2"/>
              <a:buChar char="Ø"/>
            </a:pPr>
            <a:endParaRPr lang="en-US" sz="1800" dirty="0">
              <a:effectLst/>
              <a:latin typeface="Titillium Web" panose="00000500000000000000" pitchFamily="2" charset="0"/>
              <a:ea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it-IT" sz="1800" dirty="0">
                <a:effectLst/>
                <a:latin typeface="Titillium Web" panose="00000500000000000000" pitchFamily="2" charset="0"/>
                <a:ea typeface="Arial" panose="020B0604020202020204" pitchFamily="34" charset="0"/>
              </a:rPr>
              <a:t>Il sistema incentivante non deve limitarsi alla allocazione di risorse finanziarie pubbliche a fronte dell’attuazione di determinate scelte produttive, distributive e di gestione del fine vita. Deve piuttosto attivare un complesso di leve in grado di mobilitare determinati comportamenti in tutti gli attori (e quindi rendere per ciascuno di essi conveniente e fattibile) verso determinati obiettivi di GFVM. Vanno considerate tanto le leve che “premiano” o quantomeno “supportano” gli attori target nell’attuare determinati comportamenti (incentivi in senso stretto), quanto quelle che li “costringono” ad agire in un certo modo.</a:t>
            </a:r>
            <a:endParaRPr lang="it-IT" altLang="it-IT" sz="1800" dirty="0">
              <a:latin typeface="Titillium Web" panose="00000500000000000000" pitchFamily="2" charset="0"/>
              <a:cs typeface="Arial" panose="020B0604020202020204" pitchFamily="34" charset="0"/>
            </a:endParaRPr>
          </a:p>
          <a:p>
            <a:pPr marL="285750" indent="-285750" algn="just">
              <a:buFont typeface="Wingdings" panose="05000000000000000000" pitchFamily="2" charset="2"/>
              <a:buChar char="Ø"/>
            </a:pPr>
            <a:endParaRPr lang="it-IT" altLang="it-IT" sz="1800" dirty="0">
              <a:latin typeface="Titillium Web" panose="00000500000000000000" pitchFamily="2" charset="0"/>
              <a:cs typeface="Arial" panose="020B0604020202020204" pitchFamily="34" charset="0"/>
            </a:endParaRPr>
          </a:p>
          <a:p>
            <a:pPr marL="285750" indent="-285750" algn="just">
              <a:buFont typeface="Wingdings" panose="05000000000000000000" pitchFamily="2" charset="2"/>
              <a:buChar char="Ø"/>
            </a:pPr>
            <a:r>
              <a:rPr lang="it-IT" altLang="it-IT" sz="1800" dirty="0">
                <a:latin typeface="Titillium Web" panose="00000500000000000000" pitchFamily="2" charset="0"/>
                <a:cs typeface="Arial" panose="020B0604020202020204" pitchFamily="34" charset="0"/>
              </a:rPr>
              <a:t>Occorre un “sistema di incentivi” che spinga in modo organico tutti gli attori rilevanti ad adottare </a:t>
            </a:r>
            <a:r>
              <a:rPr lang="it-IT" altLang="it-IT" sz="1800" b="1" dirty="0">
                <a:latin typeface="Titillium Web" panose="00000500000000000000" pitchFamily="2" charset="0"/>
                <a:cs typeface="Arial" panose="020B0604020202020204" pitchFamily="34" charset="0"/>
              </a:rPr>
              <a:t>comportamenti sinergici e funzionali </a:t>
            </a:r>
            <a:r>
              <a:rPr lang="it-IT" altLang="it-IT" sz="1800" dirty="0">
                <a:latin typeface="Titillium Web" panose="00000500000000000000" pitchFamily="2" charset="0"/>
                <a:cs typeface="Arial" panose="020B0604020202020204" pitchFamily="34" charset="0"/>
              </a:rPr>
              <a:t>all’ottenimento del comportamento sociale ricercato, che nel suo insieme porti ad una </a:t>
            </a:r>
            <a:r>
              <a:rPr lang="it-IT" altLang="it-IT" sz="1800" b="1" dirty="0">
                <a:latin typeface="Titillium Web" panose="00000500000000000000" pitchFamily="2" charset="0"/>
                <a:cs typeface="Arial" panose="020B0604020202020204" pitchFamily="34" charset="0"/>
              </a:rPr>
              <a:t>situazione “</a:t>
            </a:r>
            <a:r>
              <a:rPr lang="it-IT" altLang="it-IT" sz="1800" b="1" dirty="0" err="1">
                <a:latin typeface="Titillium Web" panose="00000500000000000000" pitchFamily="2" charset="0"/>
                <a:cs typeface="Arial" panose="020B0604020202020204" pitchFamily="34" charset="0"/>
              </a:rPr>
              <a:t>win</a:t>
            </a:r>
            <a:r>
              <a:rPr lang="it-IT" altLang="it-IT" sz="1800" b="1" dirty="0">
                <a:latin typeface="Titillium Web" panose="00000500000000000000" pitchFamily="2" charset="0"/>
                <a:cs typeface="Arial" panose="020B0604020202020204" pitchFamily="34" charset="0"/>
              </a:rPr>
              <a:t> </a:t>
            </a:r>
            <a:r>
              <a:rPr lang="it-IT" altLang="it-IT" sz="1800" b="1" dirty="0" err="1">
                <a:latin typeface="Titillium Web" panose="00000500000000000000" pitchFamily="2" charset="0"/>
                <a:cs typeface="Arial" panose="020B0604020202020204" pitchFamily="34" charset="0"/>
              </a:rPr>
              <a:t>win</a:t>
            </a:r>
            <a:r>
              <a:rPr lang="it-IT" altLang="it-IT" sz="1800" dirty="0">
                <a:latin typeface="Titillium Web" panose="00000500000000000000" pitchFamily="2" charset="0"/>
                <a:cs typeface="Arial" panose="020B0604020202020204" pitchFamily="34" charset="0"/>
              </a:rPr>
              <a:t>”.</a:t>
            </a:r>
            <a:endParaRPr lang="it-IT" altLang="it-IT" sz="1800" dirty="0">
              <a:solidFill>
                <a:srgbClr val="002060"/>
              </a:solidFill>
              <a:latin typeface="Titillium Web" panose="00000500000000000000" pitchFamily="2" charset="0"/>
              <a:cs typeface="Arial" panose="020B0604020202020204" pitchFamily="34" charset="0"/>
            </a:endParaRPr>
          </a:p>
          <a:p>
            <a:pPr marL="285750" indent="-285750">
              <a:buFont typeface="Wingdings" panose="05000000000000000000" pitchFamily="2" charset="2"/>
              <a:buChar char="Ø"/>
            </a:pPr>
            <a:endParaRPr lang="it-IT" altLang="it-IT" dirty="0"/>
          </a:p>
        </p:txBody>
      </p:sp>
      <p:pic>
        <p:nvPicPr>
          <p:cNvPr id="3" name="Picture 2">
            <a:extLst>
              <a:ext uri="{FF2B5EF4-FFF2-40B4-BE49-F238E27FC236}">
                <a16:creationId xmlns:a16="http://schemas.microsoft.com/office/drawing/2014/main" id="{2AD752D4-FBB8-C3A6-9E2E-5ECB2CBC58A4}"/>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31E97A37-EBAB-2C61-54CA-7E82CEC50EE4}"/>
              </a:ext>
            </a:extLst>
          </p:cNvPr>
          <p:cNvPicPr>
            <a:picLocks noChangeAspect="1"/>
          </p:cNvPicPr>
          <p:nvPr/>
        </p:nvPicPr>
        <p:blipFill rotWithShape="1">
          <a:blip r:embed="rId4"/>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795768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B136C-DDBB-7A65-AFFA-F4AAECDB7C41}"/>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16121B78-4241-8479-B58F-358ED45C00F1}"/>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96930DF8-ADB7-DB0A-7C3F-1A27C339552B}"/>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3C9704FE-E699-7CED-910E-B2E26A7327F3}"/>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L’importanza di </a:t>
            </a:r>
            <a:r>
              <a:rPr lang="it-IT" altLang="it-IT" sz="2400">
                <a:solidFill>
                  <a:srgbClr val="0A51A1"/>
                </a:solidFill>
                <a:latin typeface="Titillium Web Black"/>
                <a:ea typeface="Microsoft YaHei"/>
              </a:rPr>
              <a:t>un efficace </a:t>
            </a:r>
            <a:r>
              <a:rPr lang="it-IT" altLang="it-IT" sz="2400" dirty="0">
                <a:solidFill>
                  <a:srgbClr val="0A51A1"/>
                </a:solidFill>
                <a:latin typeface="Titillium Web Black"/>
                <a:ea typeface="Microsoft YaHei"/>
              </a:rPr>
              <a:t>sistema incentivante</a:t>
            </a:r>
          </a:p>
        </p:txBody>
      </p:sp>
      <p:sp>
        <p:nvSpPr>
          <p:cNvPr id="11" name="Text Box 2">
            <a:extLst>
              <a:ext uri="{FF2B5EF4-FFF2-40B4-BE49-F238E27FC236}">
                <a16:creationId xmlns:a16="http://schemas.microsoft.com/office/drawing/2014/main" id="{CC864A52-CA6A-03CE-FF91-B923F8945D73}"/>
              </a:ext>
            </a:extLst>
          </p:cNvPr>
          <p:cNvSpPr txBox="1">
            <a:spLocks noChangeArrowheads="1"/>
          </p:cNvSpPr>
          <p:nvPr/>
        </p:nvSpPr>
        <p:spPr bwMode="auto">
          <a:xfrm>
            <a:off x="509714" y="1737609"/>
            <a:ext cx="11389517" cy="39109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r>
              <a:rPr lang="it-IT" altLang="it-IT" sz="1800" dirty="0"/>
              <a:t>Il sistema incentivante all’interno della filiera del riciclo e riutilizzo deve favorire:</a:t>
            </a:r>
          </a:p>
          <a:p>
            <a:endParaRPr lang="it-IT" altLang="it-IT" sz="1800" dirty="0"/>
          </a:p>
          <a:p>
            <a:pPr marL="742950" lvl="1" indent="-285750">
              <a:spcBef>
                <a:spcPct val="0"/>
              </a:spcBef>
              <a:buFont typeface="Courier New" panose="02070309020205020404" pitchFamily="49" charset="0"/>
              <a:buChar char="o"/>
            </a:pPr>
            <a:r>
              <a:rPr lang="it-IT" altLang="it-IT" sz="1800" dirty="0">
                <a:solidFill>
                  <a:srgbClr val="002060"/>
                </a:solidFill>
                <a:latin typeface="Titillium Web"/>
                <a:ea typeface="Microsoft YaHei"/>
              </a:rPr>
              <a:t>il tiraggio di materiali delle fasi a valle che rende conveniente la realizzazione delle attività a monte (modello “pull”);</a:t>
            </a:r>
          </a:p>
          <a:p>
            <a:pPr marL="742950" lvl="1" indent="-285750">
              <a:spcBef>
                <a:spcPct val="0"/>
              </a:spcBef>
              <a:buFont typeface="Courier New" panose="02070309020205020404" pitchFamily="49" charset="0"/>
              <a:buChar char="o"/>
            </a:pPr>
            <a:endParaRPr lang="it-IT" altLang="it-IT" sz="1800" dirty="0">
              <a:solidFill>
                <a:srgbClr val="002060"/>
              </a:solidFill>
              <a:latin typeface="Titillium Web"/>
              <a:ea typeface="Microsoft YaHei"/>
            </a:endParaRPr>
          </a:p>
          <a:p>
            <a:pPr marL="742950" lvl="1" indent="-285750">
              <a:spcBef>
                <a:spcPct val="0"/>
              </a:spcBef>
              <a:buFont typeface="Courier New" panose="02070309020205020404" pitchFamily="49" charset="0"/>
              <a:buChar char="o"/>
            </a:pPr>
            <a:r>
              <a:rPr lang="it-IT" altLang="it-IT" sz="1800" dirty="0">
                <a:solidFill>
                  <a:srgbClr val="002060"/>
                </a:solidFill>
                <a:latin typeface="Titillium Web"/>
                <a:ea typeface="Microsoft YaHei"/>
              </a:rPr>
              <a:t>la stabilizzazione dei flussi di materiali che favorisce, la previsione della capacità produttiva necessaria e la conseguente pianificazione degli investimenti, nonché la previsione dei flussi di cassa;</a:t>
            </a:r>
          </a:p>
          <a:p>
            <a:pPr marL="742950" lvl="1" indent="-285750">
              <a:spcBef>
                <a:spcPct val="0"/>
              </a:spcBef>
              <a:buFont typeface="Courier New" panose="02070309020205020404" pitchFamily="49" charset="0"/>
              <a:buChar char="o"/>
            </a:pPr>
            <a:endParaRPr lang="it-IT" altLang="it-IT" sz="1800" dirty="0">
              <a:solidFill>
                <a:srgbClr val="002060"/>
              </a:solidFill>
              <a:latin typeface="Titillium Web"/>
              <a:ea typeface="Microsoft YaHei"/>
            </a:endParaRPr>
          </a:p>
          <a:p>
            <a:pPr marL="742950" lvl="1" indent="-285750">
              <a:spcBef>
                <a:spcPct val="0"/>
              </a:spcBef>
              <a:buFont typeface="Courier New" panose="02070309020205020404" pitchFamily="49" charset="0"/>
              <a:buChar char="o"/>
            </a:pPr>
            <a:r>
              <a:rPr lang="it-IT" altLang="it-IT" sz="1800" dirty="0">
                <a:solidFill>
                  <a:srgbClr val="002060"/>
                </a:solidFill>
                <a:latin typeface="Titillium Web"/>
                <a:ea typeface="Microsoft YaHei"/>
              </a:rPr>
              <a:t>anche a seguito della stabilizzazione dei flussi di materiali, la riduzione del rischio operativo e di mercato;</a:t>
            </a:r>
          </a:p>
          <a:p>
            <a:pPr marL="742950" lvl="1" indent="-285750">
              <a:spcBef>
                <a:spcPct val="0"/>
              </a:spcBef>
              <a:buFont typeface="Courier New" panose="02070309020205020404" pitchFamily="49" charset="0"/>
              <a:buChar char="o"/>
            </a:pPr>
            <a:endParaRPr lang="it-IT" altLang="it-IT" sz="1800" dirty="0">
              <a:solidFill>
                <a:srgbClr val="002060"/>
              </a:solidFill>
              <a:latin typeface="Titillium Web"/>
              <a:ea typeface="Microsoft YaHei"/>
            </a:endParaRPr>
          </a:p>
          <a:p>
            <a:pPr marL="742950" lvl="1" indent="-285750">
              <a:spcBef>
                <a:spcPct val="0"/>
              </a:spcBef>
              <a:buFont typeface="Courier New" panose="02070309020205020404" pitchFamily="49" charset="0"/>
              <a:buChar char="o"/>
            </a:pPr>
            <a:r>
              <a:rPr lang="it-IT" altLang="it-IT" sz="1800" dirty="0">
                <a:solidFill>
                  <a:srgbClr val="002060"/>
                </a:solidFill>
                <a:latin typeface="Titillium Web"/>
                <a:ea typeface="Microsoft YaHei"/>
              </a:rPr>
              <a:t>una ripartizione equa del valore economico complessivamente creato tra gli attori coinvolti, anche in relazione alla rischiosità del business model di ciascuno degli investimenti realizzati.</a:t>
            </a:r>
          </a:p>
          <a:p>
            <a:endParaRPr lang="it-IT" altLang="it-IT" sz="1800" dirty="0"/>
          </a:p>
          <a:p>
            <a:r>
              <a:rPr lang="it-IT" altLang="it-IT" sz="1800" dirty="0"/>
              <a:t>Essenziale tenere conto delle specificità territoriali.</a:t>
            </a:r>
          </a:p>
          <a:p>
            <a:pPr marL="285750" indent="-285750">
              <a:buFont typeface="Wingdings" panose="05000000000000000000" pitchFamily="2" charset="2"/>
              <a:buChar char="Ø"/>
            </a:pPr>
            <a:endParaRPr lang="it-IT" altLang="it-IT" dirty="0"/>
          </a:p>
        </p:txBody>
      </p:sp>
      <p:pic>
        <p:nvPicPr>
          <p:cNvPr id="3" name="Picture 2">
            <a:extLst>
              <a:ext uri="{FF2B5EF4-FFF2-40B4-BE49-F238E27FC236}">
                <a16:creationId xmlns:a16="http://schemas.microsoft.com/office/drawing/2014/main" id="{2AD752D4-FBB8-C3A6-9E2E-5ECB2CBC58A4}"/>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31E97A37-EBAB-2C61-54CA-7E82CEC50EE4}"/>
              </a:ext>
            </a:extLst>
          </p:cNvPr>
          <p:cNvPicPr>
            <a:picLocks noChangeAspect="1"/>
          </p:cNvPicPr>
          <p:nvPr/>
        </p:nvPicPr>
        <p:blipFill rotWithShape="1">
          <a:blip r:embed="rId4"/>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679673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A5A65-A155-7700-BCE4-61B0628723A1}"/>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ED431846-8C70-D7A8-7E08-FC42A9A78FF1}"/>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8BE9750-0DC9-745C-5119-6F7CF151913C}"/>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09F99CBD-E8F6-61A0-B98E-244DBE2D401C}"/>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Linee di azione</a:t>
            </a:r>
          </a:p>
        </p:txBody>
      </p:sp>
      <p:sp>
        <p:nvSpPr>
          <p:cNvPr id="11" name="Text Box 2">
            <a:extLst>
              <a:ext uri="{FF2B5EF4-FFF2-40B4-BE49-F238E27FC236}">
                <a16:creationId xmlns:a16="http://schemas.microsoft.com/office/drawing/2014/main" id="{8F88FCC4-AAD7-6BBD-287E-92816CA4EC5C}"/>
              </a:ext>
            </a:extLst>
          </p:cNvPr>
          <p:cNvSpPr txBox="1">
            <a:spLocks noChangeArrowheads="1"/>
          </p:cNvSpPr>
          <p:nvPr/>
        </p:nvSpPr>
        <p:spPr bwMode="auto">
          <a:xfrm>
            <a:off x="509714" y="1737609"/>
            <a:ext cx="11365453" cy="37284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endParaRPr lang="it-IT" altLang="it-IT" sz="1800" dirty="0">
              <a:latin typeface="Titillium Web" panose="00000500000000000000" pitchFamily="2" charset="0"/>
              <a:cs typeface="Arial" panose="020B0604020202020204" pitchFamily="34" charset="0"/>
            </a:endParaRPr>
          </a:p>
          <a:p>
            <a:r>
              <a:rPr lang="it-IT" altLang="it-IT" sz="1800" dirty="0">
                <a:latin typeface="Titillium Web" panose="00000500000000000000" pitchFamily="2" charset="0"/>
                <a:cs typeface="Arial" panose="020B0604020202020204" pitchFamily="34" charset="0"/>
              </a:rPr>
              <a:t>INVESTIMENTI:</a:t>
            </a:r>
          </a:p>
          <a:p>
            <a:endParaRPr lang="it-IT" altLang="it-IT" sz="1800" dirty="0">
              <a:latin typeface="Titillium Web" panose="00000500000000000000" pitchFamily="2" charset="0"/>
              <a:cs typeface="Arial" panose="020B0604020202020204" pitchFamily="34" charset="0"/>
            </a:endParaRPr>
          </a:p>
          <a:p>
            <a:pPr marL="342900" lvl="0" indent="-342900" algn="just">
              <a:lnSpc>
                <a:spcPct val="107000"/>
              </a:lnSpc>
              <a:spcAft>
                <a:spcPts val="800"/>
              </a:spcAft>
              <a:buFont typeface="+mj-lt"/>
              <a:buAutoNum type="romanLcParenR"/>
            </a:pPr>
            <a:r>
              <a:rPr lang="it-IT" sz="1800" dirty="0">
                <a:effectLst/>
                <a:latin typeface="Titillium Web" panose="00000500000000000000" pitchFamily="2" charset="0"/>
                <a:ea typeface="Arial" panose="020B0604020202020204" pitchFamily="34" charset="0"/>
              </a:rPr>
              <a:t>L’attivazione degli incentivi indicati sopra e nei casi necessari la creazione delle condizioni affinché i soggetti target possano concretamente beneficiarne;</a:t>
            </a:r>
          </a:p>
          <a:p>
            <a:pPr marL="342900" lvl="0" indent="-342900" algn="just">
              <a:lnSpc>
                <a:spcPct val="107000"/>
              </a:lnSpc>
              <a:spcAft>
                <a:spcPts val="800"/>
              </a:spcAft>
              <a:buFont typeface="+mj-lt"/>
              <a:buAutoNum type="romanLcParenR"/>
            </a:pPr>
            <a:endParaRPr lang="en-US" sz="1800" dirty="0">
              <a:effectLst/>
              <a:latin typeface="Titillium Web" panose="00000500000000000000" pitchFamily="2" charset="0"/>
              <a:ea typeface="Arial" panose="020B0604020202020204" pitchFamily="34" charset="0"/>
            </a:endParaRPr>
          </a:p>
          <a:p>
            <a:pPr marL="342900" lvl="0" indent="-342900" algn="just">
              <a:lnSpc>
                <a:spcPct val="107000"/>
              </a:lnSpc>
              <a:spcAft>
                <a:spcPts val="800"/>
              </a:spcAft>
              <a:buFont typeface="+mj-lt"/>
              <a:buAutoNum type="romanLcParenR"/>
            </a:pPr>
            <a:r>
              <a:rPr lang="it-IT" sz="1800" dirty="0">
                <a:effectLst/>
                <a:latin typeface="Titillium Web" panose="00000500000000000000" pitchFamily="2" charset="0"/>
                <a:ea typeface="Arial" panose="020B0604020202020204" pitchFamily="34" charset="0"/>
              </a:rPr>
              <a:t>L’adeguamento della capacità produttiva rispetto all’aumento dei materiali da processare ai fini del riciclo o del riutilizzo;</a:t>
            </a:r>
          </a:p>
          <a:p>
            <a:pPr lvl="0" algn="just">
              <a:lnSpc>
                <a:spcPct val="107000"/>
              </a:lnSpc>
              <a:spcAft>
                <a:spcPts val="800"/>
              </a:spcAft>
            </a:pPr>
            <a:endParaRPr lang="en-US" sz="1800" dirty="0">
              <a:effectLst/>
              <a:latin typeface="Titillium Web" panose="00000500000000000000" pitchFamily="2" charset="0"/>
              <a:ea typeface="Arial" panose="020B0604020202020204" pitchFamily="34" charset="0"/>
            </a:endParaRPr>
          </a:p>
          <a:p>
            <a:pPr marL="342900" lvl="0" indent="-342900" algn="just">
              <a:lnSpc>
                <a:spcPct val="107000"/>
              </a:lnSpc>
              <a:spcAft>
                <a:spcPts val="800"/>
              </a:spcAft>
              <a:buFont typeface="+mj-lt"/>
              <a:buAutoNum type="romanLcParenR"/>
            </a:pPr>
            <a:r>
              <a:rPr lang="it-IT" sz="1800" dirty="0">
                <a:effectLst/>
                <a:latin typeface="Titillium Web" panose="00000500000000000000" pitchFamily="2" charset="0"/>
                <a:ea typeface="Arial" panose="020B0604020202020204" pitchFamily="34" charset="0"/>
              </a:rPr>
              <a:t>L’innovazione tecnologica.</a:t>
            </a:r>
            <a:endParaRPr lang="en-US" sz="1800" dirty="0">
              <a:effectLst/>
              <a:latin typeface="Titillium Web" panose="00000500000000000000" pitchFamily="2" charset="0"/>
              <a:ea typeface="Arial" panose="020B0604020202020204" pitchFamily="34" charset="0"/>
            </a:endParaRPr>
          </a:p>
          <a:p>
            <a:pPr marL="285750" indent="-285750">
              <a:buFont typeface="Wingdings" panose="05000000000000000000" pitchFamily="2" charset="2"/>
              <a:buChar char="Ø"/>
            </a:pPr>
            <a:endParaRPr lang="it-IT" altLang="it-IT" dirty="0"/>
          </a:p>
        </p:txBody>
      </p:sp>
      <p:pic>
        <p:nvPicPr>
          <p:cNvPr id="3" name="Picture 2">
            <a:extLst>
              <a:ext uri="{FF2B5EF4-FFF2-40B4-BE49-F238E27FC236}">
                <a16:creationId xmlns:a16="http://schemas.microsoft.com/office/drawing/2014/main" id="{0AB84521-0845-42E2-034A-E30A39E75FD8}"/>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5B5426FE-8FCC-52AD-7FCE-C41128C62FB7}"/>
              </a:ext>
            </a:extLst>
          </p:cNvPr>
          <p:cNvPicPr>
            <a:picLocks noChangeAspect="1"/>
          </p:cNvPicPr>
          <p:nvPr/>
        </p:nvPicPr>
        <p:blipFill rotWithShape="1">
          <a:blip r:embed="rId4"/>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23262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A5A65-A155-7700-BCE4-61B0628723A1}"/>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ED431846-8C70-D7A8-7E08-FC42A9A78FF1}"/>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8BE9750-0DC9-745C-5119-6F7CF151913C}"/>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09F99CBD-E8F6-61A0-B98E-244DBE2D401C}"/>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Linee di azione</a:t>
            </a:r>
          </a:p>
        </p:txBody>
      </p:sp>
      <p:sp>
        <p:nvSpPr>
          <p:cNvPr id="11" name="Text Box 2">
            <a:extLst>
              <a:ext uri="{FF2B5EF4-FFF2-40B4-BE49-F238E27FC236}">
                <a16:creationId xmlns:a16="http://schemas.microsoft.com/office/drawing/2014/main" id="{8F88FCC4-AAD7-6BBD-287E-92816CA4EC5C}"/>
              </a:ext>
            </a:extLst>
          </p:cNvPr>
          <p:cNvSpPr txBox="1">
            <a:spLocks noChangeArrowheads="1"/>
          </p:cNvSpPr>
          <p:nvPr/>
        </p:nvSpPr>
        <p:spPr bwMode="auto">
          <a:xfrm>
            <a:off x="509714" y="1737609"/>
            <a:ext cx="11317327" cy="317228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a:buFont typeface="Wingdings" panose="05000000000000000000" pitchFamily="2" charset="2"/>
              <a:buChar char="Ø"/>
            </a:pPr>
            <a:endParaRPr lang="it-IT" altLang="it-IT" dirty="0"/>
          </a:p>
          <a:p>
            <a:pPr algn="just"/>
            <a:r>
              <a:rPr lang="it-IT" altLang="it-IT" sz="1800" dirty="0">
                <a:latin typeface="Titillium Web" panose="00000500000000000000" pitchFamily="2" charset="0"/>
                <a:cs typeface="Arial" panose="020B0604020202020204" pitchFamily="34" charset="0"/>
              </a:rPr>
              <a:t>APPROCCIO “OLISTICO” ALLA REGOLAMENTAZIONE</a:t>
            </a:r>
          </a:p>
          <a:p>
            <a:pPr algn="just"/>
            <a:endParaRPr lang="it-IT" altLang="it-IT" sz="1800" dirty="0">
              <a:latin typeface="Titillium Web" panose="00000500000000000000" pitchFamily="2" charset="0"/>
              <a:cs typeface="Arial" panose="020B0604020202020204" pitchFamily="34" charset="0"/>
            </a:endParaRPr>
          </a:p>
          <a:p>
            <a:pPr algn="just"/>
            <a:r>
              <a:rPr lang="it-IT" altLang="it-IT" sz="1800" dirty="0">
                <a:latin typeface="Titillium Web" panose="00000500000000000000" pitchFamily="2" charset="0"/>
                <a:cs typeface="Arial" panose="020B0604020202020204" pitchFamily="34" charset="0"/>
              </a:rPr>
              <a:t>Occorre adottare la regolamentazione insieme alle misure che creano il complesso di condizioni per cui essa sia effettivamente efficace e non generi distorsioni nei vantaggi/costi per i diversi attori coinvolti. </a:t>
            </a:r>
          </a:p>
          <a:p>
            <a:pPr algn="just"/>
            <a:endParaRPr lang="it-IT" altLang="it-IT" sz="1800" dirty="0">
              <a:latin typeface="Titillium Web" panose="00000500000000000000" pitchFamily="2" charset="0"/>
              <a:cs typeface="Arial" panose="020B0604020202020204" pitchFamily="34" charset="0"/>
            </a:endParaRPr>
          </a:p>
          <a:p>
            <a:pPr algn="just"/>
            <a:r>
              <a:rPr lang="it-IT" sz="1800" dirty="0">
                <a:latin typeface="Titillium Web" panose="00000500000000000000" pitchFamily="2" charset="0"/>
                <a:ea typeface="Arial" panose="020B0604020202020204" pitchFamily="34" charset="0"/>
                <a:cs typeface="Arial" panose="020B0604020202020204" pitchFamily="34" charset="0"/>
              </a:rPr>
              <a:t>S</a:t>
            </a:r>
            <a:r>
              <a:rPr lang="it-IT" sz="1800" dirty="0">
                <a:effectLst/>
                <a:latin typeface="Titillium Web" panose="00000500000000000000" pitchFamily="2" charset="0"/>
                <a:ea typeface="Arial" panose="020B0604020202020204" pitchFamily="34" charset="0"/>
                <a:cs typeface="Arial" panose="020B0604020202020204" pitchFamily="34" charset="0"/>
              </a:rPr>
              <a:t>istema di misurazione e rendicontazione degli output e del loro impatto (</a:t>
            </a:r>
            <a:r>
              <a:rPr lang="it-IT" sz="1800" i="1" dirty="0" err="1">
                <a:effectLst/>
                <a:latin typeface="Titillium Web" panose="00000500000000000000" pitchFamily="2" charset="0"/>
                <a:ea typeface="Arial" panose="020B0604020202020204" pitchFamily="34" charset="0"/>
                <a:cs typeface="Arial" panose="020B0604020202020204" pitchFamily="34" charset="0"/>
              </a:rPr>
              <a:t>outcome</a:t>
            </a:r>
            <a:r>
              <a:rPr lang="it-IT" sz="1800" dirty="0">
                <a:effectLst/>
                <a:latin typeface="Titillium Web" panose="00000500000000000000" pitchFamily="2" charset="0"/>
                <a:ea typeface="Arial" panose="020B0604020202020204" pitchFamily="34" charset="0"/>
                <a:cs typeface="Arial" panose="020B0604020202020204" pitchFamily="34" charset="0"/>
              </a:rPr>
              <a:t>) netto, che deve riguardare ovviamente gli effetti ambientali, ma insieme a quelli sociali ed economici. È essenziale tanto per verificare l’effetto sistemico tanto degli incentivi, quanto  degli interventi regolatori.</a:t>
            </a:r>
            <a:endParaRPr lang="it-IT" altLang="it-IT" dirty="0">
              <a:latin typeface="Titillium Web" panose="00000500000000000000" pitchFamily="2" charset="0"/>
            </a:endParaRPr>
          </a:p>
          <a:p>
            <a:pPr marL="285750" indent="-285750">
              <a:buFont typeface="Wingdings" panose="05000000000000000000" pitchFamily="2" charset="2"/>
              <a:buChar char="Ø"/>
            </a:pPr>
            <a:endParaRPr lang="it-IT" altLang="it-IT" dirty="0"/>
          </a:p>
          <a:p>
            <a:endParaRPr lang="it-IT" altLang="it-IT" dirty="0"/>
          </a:p>
          <a:p>
            <a:pPr marL="285750" indent="-285750">
              <a:buFont typeface="Wingdings" panose="05000000000000000000" pitchFamily="2" charset="2"/>
              <a:buChar char="Ø"/>
            </a:pPr>
            <a:endParaRPr lang="it-IT" altLang="it-IT" dirty="0"/>
          </a:p>
        </p:txBody>
      </p:sp>
      <p:pic>
        <p:nvPicPr>
          <p:cNvPr id="3" name="Picture 2">
            <a:extLst>
              <a:ext uri="{FF2B5EF4-FFF2-40B4-BE49-F238E27FC236}">
                <a16:creationId xmlns:a16="http://schemas.microsoft.com/office/drawing/2014/main" id="{0AB84521-0845-42E2-034A-E30A39E75FD8}"/>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5B5426FE-8FCC-52AD-7FCE-C41128C62FB7}"/>
              </a:ext>
            </a:extLst>
          </p:cNvPr>
          <p:cNvPicPr>
            <a:picLocks noChangeAspect="1"/>
          </p:cNvPicPr>
          <p:nvPr/>
        </p:nvPicPr>
        <p:blipFill rotWithShape="1">
          <a:blip r:embed="rId4"/>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652491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A5A65-A155-7700-BCE4-61B0628723A1}"/>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ED431846-8C70-D7A8-7E08-FC42A9A78FF1}"/>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8BE9750-0DC9-745C-5119-6F7CF151913C}"/>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09F99CBD-E8F6-61A0-B98E-244DBE2D401C}"/>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Linee di azione</a:t>
            </a:r>
          </a:p>
        </p:txBody>
      </p:sp>
      <p:sp>
        <p:nvSpPr>
          <p:cNvPr id="11" name="Text Box 2">
            <a:extLst>
              <a:ext uri="{FF2B5EF4-FFF2-40B4-BE49-F238E27FC236}">
                <a16:creationId xmlns:a16="http://schemas.microsoft.com/office/drawing/2014/main" id="{8F88FCC4-AAD7-6BBD-287E-92816CA4EC5C}"/>
              </a:ext>
            </a:extLst>
          </p:cNvPr>
          <p:cNvSpPr txBox="1">
            <a:spLocks noChangeArrowheads="1"/>
          </p:cNvSpPr>
          <p:nvPr/>
        </p:nvSpPr>
        <p:spPr bwMode="auto">
          <a:xfrm>
            <a:off x="151471" y="1679433"/>
            <a:ext cx="11615413" cy="41325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a:buFont typeface="Wingdings" panose="05000000000000000000" pitchFamily="2" charset="2"/>
              <a:buChar char="Ø"/>
            </a:pPr>
            <a:r>
              <a:rPr lang="it-IT" altLang="it-IT" sz="1800" dirty="0">
                <a:latin typeface="Titillium Web" panose="00000500000000000000" pitchFamily="2" charset="0"/>
                <a:cs typeface="Arial" panose="020B0604020202020204" pitchFamily="34" charset="0"/>
              </a:rPr>
              <a:t>ALCUNE RIFLESSIONI SULLE MODALITÀ DI FINANZIAMENTO DEGLI INVESTIMENTI PER LA GFVM:  </a:t>
            </a:r>
          </a:p>
          <a:p>
            <a:pPr marL="285750" indent="-285750">
              <a:buFont typeface="Wingdings" panose="05000000000000000000" pitchFamily="2" charset="2"/>
              <a:buChar char="Ø"/>
            </a:pPr>
            <a:endParaRPr lang="it-IT" altLang="it-IT" sz="1800" dirty="0">
              <a:latin typeface="Titillium Web" panose="00000500000000000000" pitchFamily="2" charset="0"/>
              <a:cs typeface="Arial" panose="020B0604020202020204" pitchFamily="34" charset="0"/>
            </a:endParaRPr>
          </a:p>
          <a:p>
            <a:pPr marL="742950" lvl="1" indent="-285750" algn="just">
              <a:spcBef>
                <a:spcPct val="0"/>
              </a:spcBef>
              <a:buFont typeface="Courier New" panose="02070309020205020404" pitchFamily="49" charset="0"/>
              <a:buChar char="o"/>
            </a:pPr>
            <a:r>
              <a:rPr lang="it-IT" altLang="it-IT" sz="1800" dirty="0">
                <a:solidFill>
                  <a:srgbClr val="002060"/>
                </a:solidFill>
                <a:latin typeface="Titillium Web" panose="00000500000000000000" pitchFamily="2" charset="0"/>
                <a:ea typeface="Microsoft YaHei"/>
                <a:cs typeface="Arial" panose="020B0604020202020204" pitchFamily="34" charset="0"/>
              </a:rPr>
              <a:t>Le risorse pubbliche devono essere utilizzate secondo gli schemi del “leverage pubblico”;</a:t>
            </a:r>
          </a:p>
          <a:p>
            <a:pPr marL="742950" lvl="1" indent="-285750" algn="just">
              <a:spcBef>
                <a:spcPct val="0"/>
              </a:spcBef>
              <a:buFont typeface="Courier New" panose="02070309020205020404" pitchFamily="49" charset="0"/>
              <a:buChar char="o"/>
            </a:pPr>
            <a:endParaRPr lang="it-IT" altLang="it-IT" sz="1800" dirty="0">
              <a:solidFill>
                <a:srgbClr val="002060"/>
              </a:solidFill>
              <a:latin typeface="Titillium Web" panose="00000500000000000000" pitchFamily="2" charset="0"/>
              <a:ea typeface="Microsoft YaHei"/>
              <a:cs typeface="Arial" panose="020B0604020202020204" pitchFamily="34" charset="0"/>
            </a:endParaRPr>
          </a:p>
          <a:p>
            <a:pPr marL="742950" lvl="1" indent="-285750" algn="just">
              <a:spcBef>
                <a:spcPct val="0"/>
              </a:spcBef>
              <a:buFont typeface="Courier New" panose="02070309020205020404" pitchFamily="49" charset="0"/>
              <a:buChar char="o"/>
            </a:pPr>
            <a:r>
              <a:rPr lang="it-IT" altLang="it-IT" sz="1800" dirty="0">
                <a:solidFill>
                  <a:srgbClr val="002060"/>
                </a:solidFill>
                <a:latin typeface="Titillium Web" panose="00000500000000000000" pitchFamily="2" charset="0"/>
                <a:ea typeface="Microsoft YaHei"/>
                <a:cs typeface="Arial" panose="020B0604020202020204" pitchFamily="34" charset="0"/>
              </a:rPr>
              <a:t>Il sostegno attraverso finanziamenti pubblici va accompagnato (o addirittura preceduto) da miglioramento del quadro normativo e dell’efficienza amministrativa;</a:t>
            </a:r>
          </a:p>
          <a:p>
            <a:pPr marL="742950" lvl="1" indent="-285750" algn="just">
              <a:spcBef>
                <a:spcPct val="0"/>
              </a:spcBef>
              <a:buFont typeface="Courier New" panose="02070309020205020404" pitchFamily="49" charset="0"/>
              <a:buChar char="o"/>
            </a:pPr>
            <a:endParaRPr lang="it-IT" altLang="it-IT" sz="1800" dirty="0">
              <a:solidFill>
                <a:srgbClr val="002060"/>
              </a:solidFill>
              <a:latin typeface="Titillium Web" panose="00000500000000000000" pitchFamily="2" charset="0"/>
              <a:ea typeface="Microsoft YaHei"/>
              <a:cs typeface="Arial" panose="020B0604020202020204" pitchFamily="34" charset="0"/>
            </a:endParaRPr>
          </a:p>
          <a:p>
            <a:pPr marL="742950" lvl="1" indent="-285750" algn="just">
              <a:spcBef>
                <a:spcPct val="0"/>
              </a:spcBef>
              <a:buFont typeface="Courier New" panose="02070309020205020404" pitchFamily="49" charset="0"/>
              <a:buChar char="o"/>
            </a:pPr>
            <a:r>
              <a:rPr lang="it-IT" altLang="it-IT" sz="1800" dirty="0">
                <a:solidFill>
                  <a:srgbClr val="002060"/>
                </a:solidFill>
                <a:latin typeface="Titillium Web" panose="00000500000000000000" pitchFamily="2" charset="0"/>
                <a:ea typeface="Microsoft YaHei"/>
                <a:cs typeface="Arial" panose="020B0604020202020204" pitchFamily="34" charset="0"/>
              </a:rPr>
              <a:t>A livello territoriale, vanno elaborati progetti in grado di coinvolgere sia le Istituzioni sia una parte rilevante delle imprese, dei consumatori, dei cittadini, nonché di attrarre grandi soggetti finanziari anche internazionali nel contesto della “finanza d’impatto”;</a:t>
            </a:r>
          </a:p>
          <a:p>
            <a:pPr marL="742950" lvl="1" indent="-285750" algn="just">
              <a:spcBef>
                <a:spcPct val="0"/>
              </a:spcBef>
              <a:buFont typeface="Courier New" panose="02070309020205020404" pitchFamily="49" charset="0"/>
              <a:buChar char="o"/>
            </a:pPr>
            <a:endParaRPr lang="it-IT" altLang="it-IT" sz="1800" dirty="0">
              <a:solidFill>
                <a:srgbClr val="002060"/>
              </a:solidFill>
              <a:latin typeface="Titillium Web" panose="00000500000000000000" pitchFamily="2" charset="0"/>
              <a:ea typeface="Microsoft YaHei"/>
              <a:cs typeface="Arial" panose="020B0604020202020204" pitchFamily="34" charset="0"/>
            </a:endParaRPr>
          </a:p>
          <a:p>
            <a:pPr marL="742950" lvl="1" indent="-285750" algn="just">
              <a:spcBef>
                <a:spcPct val="0"/>
              </a:spcBef>
              <a:buFont typeface="Courier New" panose="02070309020205020404" pitchFamily="49" charset="0"/>
              <a:buChar char="o"/>
            </a:pPr>
            <a:r>
              <a:rPr lang="it-IT" altLang="it-IT" sz="1800" dirty="0">
                <a:solidFill>
                  <a:srgbClr val="002060"/>
                </a:solidFill>
                <a:latin typeface="Titillium Web" panose="00000500000000000000" pitchFamily="2" charset="0"/>
                <a:ea typeface="Microsoft YaHei"/>
                <a:cs typeface="Arial" panose="020B0604020202020204" pitchFamily="34" charset="0"/>
              </a:rPr>
              <a:t>A tal fine, occorre supportare le amministrazioni locali, in particolare nelle aree “in ritardo” sia nel coinvolgimento degli attori necessari per la realizzazione dei progetti di cui al punto precedente, sia per la loro elaborazione secondo gli standard degli investitori finanziaria, sia nella loro promozione presso questi ultimi.</a:t>
            </a:r>
          </a:p>
          <a:p>
            <a:pPr marL="285750" indent="-285750" algn="just">
              <a:buFont typeface="Wingdings" panose="05000000000000000000" pitchFamily="2" charset="2"/>
              <a:buChar char="Ø"/>
            </a:pPr>
            <a:endParaRPr lang="it-IT" altLang="it-IT" sz="18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it-IT" altLang="it-IT" dirty="0"/>
          </a:p>
        </p:txBody>
      </p:sp>
      <p:pic>
        <p:nvPicPr>
          <p:cNvPr id="3" name="Picture 2">
            <a:extLst>
              <a:ext uri="{FF2B5EF4-FFF2-40B4-BE49-F238E27FC236}">
                <a16:creationId xmlns:a16="http://schemas.microsoft.com/office/drawing/2014/main" id="{0AB84521-0845-42E2-034A-E30A39E75FD8}"/>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5B5426FE-8FCC-52AD-7FCE-C41128C62FB7}"/>
              </a:ext>
            </a:extLst>
          </p:cNvPr>
          <p:cNvPicPr>
            <a:picLocks noChangeAspect="1"/>
          </p:cNvPicPr>
          <p:nvPr/>
        </p:nvPicPr>
        <p:blipFill rotWithShape="1">
          <a:blip r:embed="rId4"/>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1264422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07726-8EF5-A40A-BE4B-E821C4859F24}"/>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A37D4CB5-EE8F-DEAA-2243-3A821E3C8FD7}"/>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31523AA3-C6EC-96B8-6B53-536081872593}"/>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6ED6A223-1A81-6D02-DE5A-1324B83100FF}"/>
              </a:ext>
            </a:extLst>
          </p:cNvPr>
          <p:cNvSpPr txBox="1">
            <a:spLocks noChangeArrowheads="1"/>
          </p:cNvSpPr>
          <p:nvPr/>
        </p:nvSpPr>
        <p:spPr bwMode="auto">
          <a:xfrm>
            <a:off x="994081" y="2514533"/>
            <a:ext cx="10240997" cy="5869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algn="ctr" eaLnBrk="1" hangingPunct="1">
              <a:lnSpc>
                <a:spcPct val="100000"/>
              </a:lnSpc>
              <a:spcBef>
                <a:spcPct val="0"/>
              </a:spcBef>
              <a:buClrTx/>
              <a:buFontTx/>
              <a:buNone/>
            </a:pPr>
            <a:r>
              <a:rPr lang="it-IT" altLang="it-IT" sz="3200" dirty="0">
                <a:solidFill>
                  <a:srgbClr val="0A51A1"/>
                </a:solidFill>
                <a:latin typeface="Titillium Web Black"/>
                <a:ea typeface="Microsoft YaHei"/>
              </a:rPr>
              <a:t>Grazie dell’attenzione</a:t>
            </a:r>
          </a:p>
        </p:txBody>
      </p:sp>
      <p:pic>
        <p:nvPicPr>
          <p:cNvPr id="3" name="Picture 2">
            <a:extLst>
              <a:ext uri="{FF2B5EF4-FFF2-40B4-BE49-F238E27FC236}">
                <a16:creationId xmlns:a16="http://schemas.microsoft.com/office/drawing/2014/main" id="{ADDE7596-8C98-E0AB-EA7B-8331DBE96C27}"/>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1B4C508B-7A2B-9471-CD83-B5BD88CBC036}"/>
              </a:ext>
            </a:extLst>
          </p:cNvPr>
          <p:cNvPicPr>
            <a:picLocks noChangeAspect="1"/>
          </p:cNvPicPr>
          <p:nvPr/>
        </p:nvPicPr>
        <p:blipFill rotWithShape="1">
          <a:blip r:embed="rId4"/>
          <a:srcRect r="311" b="1075"/>
          <a:stretch/>
        </p:blipFill>
        <p:spPr>
          <a:xfrm>
            <a:off x="151471" y="5946155"/>
            <a:ext cx="11926219" cy="848034"/>
          </a:xfrm>
          <a:prstGeom prst="rect">
            <a:avLst/>
          </a:prstGeom>
        </p:spPr>
      </p:pic>
      <p:sp>
        <p:nvSpPr>
          <p:cNvPr id="7" name="CasellaDiTesto 6">
            <a:extLst>
              <a:ext uri="{FF2B5EF4-FFF2-40B4-BE49-F238E27FC236}">
                <a16:creationId xmlns:a16="http://schemas.microsoft.com/office/drawing/2014/main" id="{7A1B8F73-BA16-E570-B0CD-00031FA66E87}"/>
              </a:ext>
            </a:extLst>
          </p:cNvPr>
          <p:cNvSpPr txBox="1"/>
          <p:nvPr/>
        </p:nvSpPr>
        <p:spPr>
          <a:xfrm>
            <a:off x="2595875" y="3317073"/>
            <a:ext cx="7037407" cy="1538883"/>
          </a:xfrm>
          <a:prstGeom prst="rect">
            <a:avLst/>
          </a:prstGeom>
          <a:noFill/>
        </p:spPr>
        <p:txBody>
          <a:bodyPr wrap="square">
            <a:spAutoFit/>
          </a:bodyPr>
          <a:lstStyle/>
          <a:p>
            <a:pPr algn="ctr">
              <a:lnSpc>
                <a:spcPct val="100000"/>
              </a:lnSpc>
              <a:spcBef>
                <a:spcPct val="0"/>
              </a:spcBef>
              <a:buClrTx/>
              <a:buSzTx/>
            </a:pPr>
            <a:r>
              <a:rPr lang="it-IT" altLang="it-IT" sz="1800" b="1" dirty="0">
                <a:solidFill>
                  <a:srgbClr val="002060"/>
                </a:solidFill>
                <a:latin typeface="Titillium Web"/>
                <a:ea typeface="Microsoft YaHei"/>
              </a:rPr>
              <a:t>Prof. </a:t>
            </a:r>
            <a:r>
              <a:rPr lang="it-IT" altLang="it-IT" sz="2000" b="1" dirty="0">
                <a:solidFill>
                  <a:srgbClr val="002060"/>
                </a:solidFill>
                <a:latin typeface="Titillium Web"/>
                <a:ea typeface="Microsoft YaHei"/>
              </a:rPr>
              <a:t>Matteo Caroli </a:t>
            </a:r>
          </a:p>
          <a:p>
            <a:pPr algn="ctr">
              <a:lnSpc>
                <a:spcPct val="100000"/>
              </a:lnSpc>
              <a:spcBef>
                <a:spcPct val="0"/>
              </a:spcBef>
              <a:buClrTx/>
              <a:buSzTx/>
            </a:pPr>
            <a:endParaRPr lang="it-IT" altLang="it-IT" sz="2000" b="1" dirty="0">
              <a:solidFill>
                <a:srgbClr val="002060"/>
              </a:solidFill>
              <a:latin typeface="Titillium Web"/>
              <a:ea typeface="Microsoft YaHei"/>
            </a:endParaRPr>
          </a:p>
          <a:p>
            <a:pPr algn="ctr">
              <a:lnSpc>
                <a:spcPct val="100000"/>
              </a:lnSpc>
              <a:spcBef>
                <a:spcPct val="0"/>
              </a:spcBef>
              <a:buClrTx/>
              <a:buSzTx/>
            </a:pPr>
            <a:r>
              <a:rPr lang="it-IT" altLang="it-IT" b="1" dirty="0">
                <a:solidFill>
                  <a:srgbClr val="002060"/>
                </a:solidFill>
                <a:latin typeface="Titillium Web"/>
                <a:ea typeface="Microsoft YaHei"/>
              </a:rPr>
              <a:t>Associate Dean per la sostenibilità e l’impatto, Luiss Business School</a:t>
            </a:r>
          </a:p>
          <a:p>
            <a:pPr algn="ctr">
              <a:lnSpc>
                <a:spcPct val="100000"/>
              </a:lnSpc>
              <a:spcBef>
                <a:spcPct val="0"/>
              </a:spcBef>
              <a:buClrTx/>
              <a:buSzTx/>
            </a:pPr>
            <a:r>
              <a:rPr lang="it-IT" altLang="it-IT" sz="1800">
                <a:solidFill>
                  <a:srgbClr val="002060"/>
                </a:solidFill>
                <a:latin typeface="Titillium Web"/>
                <a:ea typeface="Microsoft YaHei"/>
              </a:rPr>
              <a:t>Libera Università </a:t>
            </a:r>
            <a:r>
              <a:rPr lang="it-IT" altLang="it-IT" dirty="0">
                <a:solidFill>
                  <a:srgbClr val="002060"/>
                </a:solidFill>
                <a:latin typeface="Titillium Web"/>
                <a:ea typeface="Microsoft YaHei"/>
              </a:rPr>
              <a:t>I</a:t>
            </a:r>
            <a:r>
              <a:rPr lang="it-IT" altLang="it-IT" sz="1800">
                <a:solidFill>
                  <a:srgbClr val="002060"/>
                </a:solidFill>
                <a:latin typeface="Titillium Web"/>
                <a:ea typeface="Microsoft YaHei"/>
              </a:rPr>
              <a:t>nternazionale degli Studi </a:t>
            </a:r>
            <a:r>
              <a:rPr lang="it-IT" altLang="it-IT" dirty="0">
                <a:solidFill>
                  <a:srgbClr val="002060"/>
                </a:solidFill>
                <a:latin typeface="Titillium Web"/>
                <a:ea typeface="Microsoft YaHei"/>
              </a:rPr>
              <a:t>S</a:t>
            </a:r>
            <a:r>
              <a:rPr lang="it-IT" altLang="it-IT" sz="1800">
                <a:solidFill>
                  <a:srgbClr val="002060"/>
                </a:solidFill>
                <a:latin typeface="Titillium Web"/>
                <a:ea typeface="Microsoft YaHei"/>
              </a:rPr>
              <a:t>ociali </a:t>
            </a:r>
            <a:r>
              <a:rPr lang="it-IT" altLang="it-IT" sz="1800" dirty="0">
                <a:solidFill>
                  <a:srgbClr val="002060"/>
                </a:solidFill>
                <a:latin typeface="Titillium Web"/>
                <a:ea typeface="Microsoft YaHei"/>
              </a:rPr>
              <a:t>Guido Carli</a:t>
            </a:r>
          </a:p>
          <a:p>
            <a:pPr algn="ctr">
              <a:lnSpc>
                <a:spcPct val="100000"/>
              </a:lnSpc>
              <a:spcBef>
                <a:spcPct val="0"/>
              </a:spcBef>
              <a:buClrTx/>
              <a:buSzTx/>
            </a:pPr>
            <a:r>
              <a:rPr lang="it-IT" altLang="it-IT" dirty="0">
                <a:solidFill>
                  <a:srgbClr val="002060"/>
                </a:solidFill>
                <a:latin typeface="Titillium Web"/>
                <a:ea typeface="Microsoft YaHei"/>
              </a:rPr>
              <a:t>mcaroli@luiss.it</a:t>
            </a:r>
            <a:endParaRPr lang="it-IT" altLang="it-IT" sz="1800" dirty="0">
              <a:solidFill>
                <a:srgbClr val="002060"/>
              </a:solidFill>
              <a:latin typeface="Titillium Web"/>
              <a:ea typeface="Microsoft YaHei"/>
            </a:endParaRPr>
          </a:p>
        </p:txBody>
      </p:sp>
    </p:spTree>
    <p:extLst>
      <p:ext uri="{BB962C8B-B14F-4D97-AF65-F5344CB8AC3E}">
        <p14:creationId xmlns:p14="http://schemas.microsoft.com/office/powerpoint/2010/main" val="613259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927A0-72AD-37BF-9AA8-A56212537A80}"/>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663D1614-4FBA-A82C-3962-06A4BD5CEAB5}"/>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547AA716-02D7-5452-39E9-8066FAAD221C}"/>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65CE470C-08CB-4D31-46C6-69FE98B7508F}"/>
              </a:ext>
            </a:extLst>
          </p:cNvPr>
          <p:cNvSpPr txBox="1">
            <a:spLocks noChangeArrowheads="1"/>
          </p:cNvSpPr>
          <p:nvPr/>
        </p:nvSpPr>
        <p:spPr bwMode="auto">
          <a:xfrm>
            <a:off x="1194790" y="1139141"/>
            <a:ext cx="6640174"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Premessa </a:t>
            </a:r>
          </a:p>
        </p:txBody>
      </p:sp>
      <p:sp>
        <p:nvSpPr>
          <p:cNvPr id="11" name="Text Box 2">
            <a:extLst>
              <a:ext uri="{FF2B5EF4-FFF2-40B4-BE49-F238E27FC236}">
                <a16:creationId xmlns:a16="http://schemas.microsoft.com/office/drawing/2014/main" id="{5BA2AB48-9203-1FD5-BCD9-EC9266D5BC79}"/>
              </a:ext>
            </a:extLst>
          </p:cNvPr>
          <p:cNvSpPr txBox="1">
            <a:spLocks noChangeArrowheads="1"/>
          </p:cNvSpPr>
          <p:nvPr/>
        </p:nvSpPr>
        <p:spPr bwMode="auto">
          <a:xfrm>
            <a:off x="1194791" y="1805933"/>
            <a:ext cx="9200494" cy="7408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eaLnBrk="1" hangingPunct="1">
              <a:lnSpc>
                <a:spcPct val="100000"/>
              </a:lnSpc>
              <a:spcBef>
                <a:spcPct val="0"/>
              </a:spcBef>
              <a:buClrTx/>
              <a:buSzTx/>
              <a:buFont typeface="Wingdings" panose="05000000000000000000" pitchFamily="2" charset="2"/>
              <a:buChar char="Ø"/>
            </a:pPr>
            <a:r>
              <a:rPr lang="it-IT" altLang="it-IT" sz="1400" dirty="0">
                <a:solidFill>
                  <a:srgbClr val="002060"/>
                </a:solidFill>
                <a:latin typeface="Titillium Web"/>
                <a:ea typeface="Microsoft YaHei"/>
              </a:rPr>
              <a:t>Sebbene l’Italia si sia confermata, nel 2022, </a:t>
            </a:r>
            <a:r>
              <a:rPr lang="it-IT" altLang="it-IT" sz="1400" b="1" dirty="0">
                <a:solidFill>
                  <a:srgbClr val="002060"/>
                </a:solidFill>
                <a:latin typeface="Titillium Web"/>
                <a:ea typeface="Microsoft YaHei"/>
              </a:rPr>
              <a:t>leader europeo del riciclo dei rifiuti</a:t>
            </a:r>
            <a:r>
              <a:rPr lang="it-IT" altLang="it-IT" sz="1400" dirty="0">
                <a:solidFill>
                  <a:srgbClr val="002060"/>
                </a:solidFill>
                <a:latin typeface="Titillium Web"/>
                <a:ea typeface="Microsoft YaHei"/>
              </a:rPr>
              <a:t>, rientrando nei primi 5 paesi con il maggior tasso di riciclo (con una percentuale del 72% contro il 53% della media europea), esistono ancora </a:t>
            </a:r>
            <a:r>
              <a:rPr lang="it-IT" altLang="it-IT" sz="1400" b="1" dirty="0">
                <a:solidFill>
                  <a:srgbClr val="002060"/>
                </a:solidFill>
                <a:latin typeface="Titillium Web"/>
                <a:ea typeface="Microsoft YaHei"/>
              </a:rPr>
              <a:t>ampi margini di miglioramento</a:t>
            </a:r>
            <a:r>
              <a:rPr lang="it-IT" altLang="it-IT" sz="1400" dirty="0">
                <a:solidFill>
                  <a:srgbClr val="002060"/>
                </a:solidFill>
                <a:latin typeface="Titillium Web"/>
                <a:ea typeface="Microsoft YaHei"/>
              </a:rPr>
              <a:t>, soprattutto in relazione alle nuove strategie che l’Unione Europea sta mettendo in campo. </a:t>
            </a:r>
            <a:endParaRPr lang="it-IT" altLang="it-IT" sz="1100" dirty="0">
              <a:solidFill>
                <a:srgbClr val="002060"/>
              </a:solidFill>
              <a:latin typeface="Titillium Web"/>
              <a:ea typeface="Microsoft YaHei"/>
            </a:endParaRPr>
          </a:p>
        </p:txBody>
      </p:sp>
      <p:pic>
        <p:nvPicPr>
          <p:cNvPr id="3" name="Picture 2">
            <a:extLst>
              <a:ext uri="{FF2B5EF4-FFF2-40B4-BE49-F238E27FC236}">
                <a16:creationId xmlns:a16="http://schemas.microsoft.com/office/drawing/2014/main" id="{6E89B6B2-F5B0-B93D-11BA-721C3E255EE4}"/>
              </a:ext>
            </a:extLst>
          </p:cNvPr>
          <p:cNvPicPr>
            <a:picLocks noChangeAspect="1"/>
          </p:cNvPicPr>
          <p:nvPr/>
        </p:nvPicPr>
        <p:blipFill rotWithShape="1">
          <a:blip r:embed="rId2"/>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F51FBAC6-3EC2-047A-C83C-00F83C01F46B}"/>
              </a:ext>
            </a:extLst>
          </p:cNvPr>
          <p:cNvPicPr>
            <a:picLocks noChangeAspect="1"/>
          </p:cNvPicPr>
          <p:nvPr/>
        </p:nvPicPr>
        <p:blipFill rotWithShape="1">
          <a:blip r:embed="rId3"/>
          <a:srcRect r="311" b="1075"/>
          <a:stretch/>
        </p:blipFill>
        <p:spPr>
          <a:xfrm>
            <a:off x="151471" y="5946155"/>
            <a:ext cx="11926219" cy="848034"/>
          </a:xfrm>
          <a:prstGeom prst="rect">
            <a:avLst/>
          </a:prstGeom>
        </p:spPr>
      </p:pic>
      <p:sp>
        <p:nvSpPr>
          <p:cNvPr id="2" name="Text Box 2">
            <a:extLst>
              <a:ext uri="{FF2B5EF4-FFF2-40B4-BE49-F238E27FC236}">
                <a16:creationId xmlns:a16="http://schemas.microsoft.com/office/drawing/2014/main" id="{5B1BEA91-FCF9-D2B9-AD2A-C24D8F841996}"/>
              </a:ext>
            </a:extLst>
          </p:cNvPr>
          <p:cNvSpPr txBox="1">
            <a:spLocks noChangeArrowheads="1"/>
          </p:cNvSpPr>
          <p:nvPr/>
        </p:nvSpPr>
        <p:spPr bwMode="auto">
          <a:xfrm>
            <a:off x="1194789" y="3058578"/>
            <a:ext cx="9200494" cy="7408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6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a:buFont typeface="Wingdings" panose="05000000000000000000" pitchFamily="2" charset="2"/>
              <a:buChar char="Ø"/>
            </a:pPr>
            <a:r>
              <a:rPr lang="it-IT" altLang="it-IT" sz="1400" dirty="0"/>
              <a:t>Obiettivo dello studio è stato pertanto quello di </a:t>
            </a:r>
            <a:r>
              <a:rPr lang="it-IT" altLang="it-IT" sz="1400" b="1" dirty="0"/>
              <a:t>analizzare l’attuale quadro del sistema integrato</a:t>
            </a:r>
            <a:r>
              <a:rPr lang="it-IT" altLang="it-IT" sz="1400" dirty="0"/>
              <a:t>, con particolare riguardo per le frazioni merceologiche ancora indietro rispetto agli obiettivi, definendo così raccomandazioni strategiche e di policy atte a </a:t>
            </a:r>
            <a:r>
              <a:rPr lang="it-IT" altLang="it-IT" sz="1400" b="1" dirty="0"/>
              <a:t>superare gli attuali gap di efficacia</a:t>
            </a:r>
            <a:r>
              <a:rPr lang="it-IT" altLang="it-IT" sz="1400" dirty="0"/>
              <a:t>.</a:t>
            </a:r>
          </a:p>
        </p:txBody>
      </p:sp>
      <p:sp>
        <p:nvSpPr>
          <p:cNvPr id="7" name="CasellaDiTesto 6">
            <a:extLst>
              <a:ext uri="{FF2B5EF4-FFF2-40B4-BE49-F238E27FC236}">
                <a16:creationId xmlns:a16="http://schemas.microsoft.com/office/drawing/2014/main" id="{DCE70FCD-6A96-2303-326D-8088B7683608}"/>
              </a:ext>
            </a:extLst>
          </p:cNvPr>
          <p:cNvSpPr txBox="1"/>
          <p:nvPr/>
        </p:nvSpPr>
        <p:spPr>
          <a:xfrm>
            <a:off x="1194789" y="4311223"/>
            <a:ext cx="9200494" cy="738664"/>
          </a:xfrm>
          <a:prstGeom prst="rect">
            <a:avLst/>
          </a:prstGeom>
          <a:noFill/>
        </p:spPr>
        <p:txBody>
          <a:bodyPr wrap="square">
            <a:spAutoFit/>
          </a:bodyPr>
          <a:lstStyle/>
          <a:p>
            <a:pPr marL="285750" indent="-285750">
              <a:spcBef>
                <a:spcPct val="0"/>
              </a:spcBef>
              <a:buFont typeface="Wingdings" panose="05000000000000000000" pitchFamily="2" charset="2"/>
              <a:buChar char="Ø"/>
            </a:pPr>
            <a:r>
              <a:rPr lang="it-IT" altLang="it-IT" sz="1400" dirty="0">
                <a:solidFill>
                  <a:srgbClr val="002060"/>
                </a:solidFill>
                <a:latin typeface="Titillium Web"/>
                <a:ea typeface="Microsoft YaHei"/>
              </a:rPr>
              <a:t>Per la realizzazione dello studio si è cercato di superare la mera analisi documentale e dei dati - sebbene imprescindibile per fornire il contesto - ma si è deciso di associare alla tradizionale analisi desk un’indagine che consentisse di approfondire aspetti specifici e ottenere degli insight di rilievo. </a:t>
            </a:r>
          </a:p>
        </p:txBody>
      </p:sp>
    </p:spTree>
    <p:extLst>
      <p:ext uri="{BB962C8B-B14F-4D97-AF65-F5344CB8AC3E}">
        <p14:creationId xmlns:p14="http://schemas.microsoft.com/office/powerpoint/2010/main" val="520732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64AC2-F124-B59C-3294-5D1930233B47}"/>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92C5431B-5C7B-EA2D-7FC4-705EEFBB4834}"/>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0F5F9BD7-D7BA-5B11-13D7-B10FDD351ED3}"/>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964975D5-78A8-AE93-6B86-69FB0A901530}"/>
              </a:ext>
            </a:extLst>
          </p:cNvPr>
          <p:cNvSpPr txBox="1">
            <a:spLocks noChangeArrowheads="1"/>
          </p:cNvSpPr>
          <p:nvPr/>
        </p:nvSpPr>
        <p:spPr bwMode="auto">
          <a:xfrm>
            <a:off x="1194789" y="1139141"/>
            <a:ext cx="10566575"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a:lnSpc>
                <a:spcPct val="100000"/>
              </a:lnSpc>
              <a:spcBef>
                <a:spcPct val="0"/>
              </a:spcBef>
              <a:buClrTx/>
            </a:pPr>
            <a:r>
              <a:rPr lang="it-IT" altLang="it-IT" sz="2400" dirty="0">
                <a:solidFill>
                  <a:srgbClr val="0A51A1"/>
                </a:solidFill>
                <a:latin typeface="Titillium Web Black"/>
                <a:ea typeface="Microsoft YaHei"/>
              </a:rPr>
              <a:t> Focus territoriali  </a:t>
            </a:r>
            <a:r>
              <a:rPr lang="it-IT" altLang="it-IT" sz="1800" dirty="0">
                <a:solidFill>
                  <a:srgbClr val="002060"/>
                </a:solidFill>
                <a:latin typeface="Titillium Web"/>
                <a:ea typeface="Microsoft YaHei"/>
              </a:rPr>
              <a:t>(Milano, Torino, Bologna, Firenze, Perugia, Roma, Napoli, Bari e Palermo)</a:t>
            </a:r>
            <a:endParaRPr lang="it-IT" altLang="it-IT" sz="2400" dirty="0">
              <a:solidFill>
                <a:srgbClr val="002060"/>
              </a:solidFill>
              <a:latin typeface="Titillium Web"/>
              <a:ea typeface="Microsoft YaHei"/>
            </a:endParaRPr>
          </a:p>
          <a:p>
            <a:pPr eaLnBrk="1" hangingPunct="1">
              <a:lnSpc>
                <a:spcPct val="100000"/>
              </a:lnSpc>
              <a:spcBef>
                <a:spcPct val="0"/>
              </a:spcBef>
              <a:buClrTx/>
              <a:buFontTx/>
              <a:buNone/>
            </a:pPr>
            <a:endParaRPr lang="it-IT" altLang="it-IT" sz="2400" dirty="0">
              <a:solidFill>
                <a:srgbClr val="0A51A1"/>
              </a:solidFill>
              <a:latin typeface="Titillium Web Black"/>
              <a:ea typeface="Microsoft YaHei"/>
            </a:endParaRPr>
          </a:p>
        </p:txBody>
      </p:sp>
      <p:sp>
        <p:nvSpPr>
          <p:cNvPr id="11" name="Text Box 2">
            <a:extLst>
              <a:ext uri="{FF2B5EF4-FFF2-40B4-BE49-F238E27FC236}">
                <a16:creationId xmlns:a16="http://schemas.microsoft.com/office/drawing/2014/main" id="{3B39BC5B-77FA-280F-5A23-2E4960B17CE2}"/>
              </a:ext>
            </a:extLst>
          </p:cNvPr>
          <p:cNvSpPr txBox="1">
            <a:spLocks noChangeArrowheads="1"/>
          </p:cNvSpPr>
          <p:nvPr/>
        </p:nvSpPr>
        <p:spPr bwMode="auto">
          <a:xfrm>
            <a:off x="925975" y="1635102"/>
            <a:ext cx="10776030" cy="43110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SzTx/>
            </a:pPr>
            <a:endParaRPr lang="it-IT" altLang="it-IT" sz="1800" dirty="0">
              <a:solidFill>
                <a:srgbClr val="002060"/>
              </a:solidFill>
              <a:latin typeface="Titillium Web"/>
              <a:ea typeface="Microsoft YaHei"/>
            </a:endParaRPr>
          </a:p>
          <a:p>
            <a:pPr eaLnBrk="1" hangingPunct="1">
              <a:lnSpc>
                <a:spcPct val="100000"/>
              </a:lnSpc>
              <a:spcBef>
                <a:spcPct val="0"/>
              </a:spcBef>
              <a:buClrTx/>
              <a:buSzTx/>
            </a:pPr>
            <a:r>
              <a:rPr lang="it-IT" altLang="it-IT" sz="1800" dirty="0">
                <a:solidFill>
                  <a:srgbClr val="002060"/>
                </a:solidFill>
                <a:latin typeface="Titillium Web"/>
                <a:ea typeface="Microsoft YaHei"/>
              </a:rPr>
              <a:t>Principali evidenze</a:t>
            </a:r>
          </a:p>
          <a:p>
            <a:pPr eaLnBrk="1" hangingPunct="1">
              <a:lnSpc>
                <a:spcPct val="100000"/>
              </a:lnSpc>
              <a:spcBef>
                <a:spcPct val="0"/>
              </a:spcBef>
              <a:buClrTx/>
              <a:buSzTx/>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r>
              <a:rPr lang="it-IT" altLang="it-IT" sz="1400" dirty="0">
                <a:solidFill>
                  <a:srgbClr val="002060"/>
                </a:solidFill>
                <a:latin typeface="Titillium Web"/>
                <a:ea typeface="Microsoft YaHei"/>
              </a:rPr>
              <a:t>In tutti i territori presi in esame si è registrato un </a:t>
            </a:r>
            <a:r>
              <a:rPr lang="it-IT" altLang="it-IT" sz="1400" b="1" dirty="0">
                <a:solidFill>
                  <a:srgbClr val="002060"/>
                </a:solidFill>
                <a:latin typeface="Titillium Web"/>
                <a:ea typeface="Microsoft YaHei"/>
              </a:rPr>
              <a:t>incremento della raccolta differenziata perlopiù costante </a:t>
            </a:r>
            <a:r>
              <a:rPr lang="it-IT" altLang="it-IT" sz="1400" dirty="0">
                <a:solidFill>
                  <a:srgbClr val="002060"/>
                </a:solidFill>
                <a:latin typeface="Titillium Web"/>
                <a:ea typeface="Microsoft YaHei"/>
              </a:rPr>
              <a:t>negli ultimi anni; fanno eccezione Palermo, che presenta un andamento altalenante, e Bari, che ha avuto una flessione negli anni 2020 e 2021.</a:t>
            </a: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r>
              <a:rPr lang="it-IT" altLang="it-IT" sz="1400" dirty="0">
                <a:solidFill>
                  <a:srgbClr val="002060"/>
                </a:solidFill>
                <a:latin typeface="Titillium Web"/>
                <a:ea typeface="Microsoft YaHei"/>
              </a:rPr>
              <a:t>Le grandi città fanno particolare </a:t>
            </a:r>
            <a:r>
              <a:rPr lang="it-IT" altLang="it-IT" sz="1400" b="1" dirty="0">
                <a:solidFill>
                  <a:srgbClr val="002060"/>
                </a:solidFill>
                <a:latin typeface="Titillium Web"/>
                <a:ea typeface="Microsoft YaHei"/>
              </a:rPr>
              <a:t>fatica a raggiungere gli obiettivi </a:t>
            </a:r>
            <a:r>
              <a:rPr lang="it-IT" altLang="it-IT" sz="1400" dirty="0">
                <a:solidFill>
                  <a:srgbClr val="002060"/>
                </a:solidFill>
                <a:latin typeface="Titillium Web"/>
                <a:ea typeface="Microsoft YaHei"/>
              </a:rPr>
              <a:t>comunitari di raccolta differenziata (ad eccezione di Perugia, tra le aree analizzate).</a:t>
            </a: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r>
              <a:rPr lang="it-IT" altLang="it-IT" sz="1400" dirty="0">
                <a:solidFill>
                  <a:srgbClr val="002060"/>
                </a:solidFill>
                <a:latin typeface="Titillium Web"/>
                <a:ea typeface="Microsoft YaHei"/>
              </a:rPr>
              <a:t>In generale, almeno relativamente alle città analizzate, il </a:t>
            </a:r>
            <a:r>
              <a:rPr lang="it-IT" altLang="it-IT" sz="1400" b="1" dirty="0">
                <a:solidFill>
                  <a:srgbClr val="002060"/>
                </a:solidFill>
                <a:latin typeface="Titillium Web"/>
                <a:ea typeface="Microsoft YaHei"/>
              </a:rPr>
              <a:t>Sud Italia risulta ancora indietro </a:t>
            </a:r>
            <a:r>
              <a:rPr lang="it-IT" altLang="it-IT" sz="1400" dirty="0">
                <a:solidFill>
                  <a:srgbClr val="002060"/>
                </a:solidFill>
                <a:latin typeface="Titillium Web"/>
                <a:ea typeface="Microsoft YaHei"/>
              </a:rPr>
              <a:t>rispetto al resto del paese, raggiungendo anche livelli molto bassi di raccolta a Palermo.</a:t>
            </a: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endParaRPr lang="it-IT" altLang="it-IT" sz="1400" b="1"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r>
              <a:rPr lang="it-IT" altLang="it-IT" sz="1400" b="1" dirty="0">
                <a:solidFill>
                  <a:srgbClr val="002060"/>
                </a:solidFill>
                <a:latin typeface="Titillium Web"/>
                <a:ea typeface="Microsoft YaHei"/>
              </a:rPr>
              <a:t>I costi </a:t>
            </a:r>
            <a:r>
              <a:rPr lang="it-IT" altLang="it-IT" sz="1400" dirty="0">
                <a:solidFill>
                  <a:srgbClr val="002060"/>
                </a:solidFill>
                <a:latin typeface="Titillium Web"/>
                <a:ea typeface="Microsoft YaHei"/>
              </a:rPr>
              <a:t>per la gestione dei rifiuti nei territori oggetto dell’approfondimento sono </a:t>
            </a:r>
            <a:r>
              <a:rPr lang="it-IT" altLang="it-IT" sz="1400" b="1" dirty="0">
                <a:solidFill>
                  <a:srgbClr val="002060"/>
                </a:solidFill>
                <a:latin typeface="Titillium Web"/>
                <a:ea typeface="Microsoft YaHei"/>
              </a:rPr>
              <a:t>costantemente crescenti negli anni</a:t>
            </a:r>
            <a:r>
              <a:rPr lang="it-IT" altLang="it-IT" sz="1400" dirty="0">
                <a:solidFill>
                  <a:srgbClr val="002060"/>
                </a:solidFill>
                <a:latin typeface="Titillium Web"/>
                <a:ea typeface="Microsoft YaHei"/>
              </a:rPr>
              <a:t>. </a:t>
            </a: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eaLnBrk="1" hangingPunct="1">
              <a:lnSpc>
                <a:spcPct val="100000"/>
              </a:lnSpc>
              <a:spcBef>
                <a:spcPct val="0"/>
              </a:spcBef>
              <a:buClrTx/>
              <a:buSzTx/>
            </a:pPr>
            <a:endParaRPr lang="it-IT" altLang="it-IT" sz="1400" dirty="0">
              <a:solidFill>
                <a:srgbClr val="002060"/>
              </a:solidFill>
              <a:latin typeface="Titillium Web"/>
              <a:ea typeface="Microsoft YaHei"/>
            </a:endParaRPr>
          </a:p>
        </p:txBody>
      </p:sp>
      <p:pic>
        <p:nvPicPr>
          <p:cNvPr id="3" name="Picture 2">
            <a:extLst>
              <a:ext uri="{FF2B5EF4-FFF2-40B4-BE49-F238E27FC236}">
                <a16:creationId xmlns:a16="http://schemas.microsoft.com/office/drawing/2014/main" id="{3C44A639-B704-F567-58B6-646B617643B0}"/>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6633545D-2F9C-081F-4C82-21469ABBC7D1}"/>
              </a:ext>
            </a:extLst>
          </p:cNvPr>
          <p:cNvPicPr>
            <a:picLocks noChangeAspect="1"/>
          </p:cNvPicPr>
          <p:nvPr/>
        </p:nvPicPr>
        <p:blipFill rotWithShape="1">
          <a:blip r:embed="rId4"/>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3825976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F20D3-7691-1D72-818A-9A72B06B97E4}"/>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86E7F6AE-414C-2B92-94F5-72343CFA3ADD}"/>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9EC35179-FA1C-3754-0878-200B508E4D07}"/>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F48BC2BF-67B4-AB38-E0CE-51A38A5E3D87}"/>
              </a:ext>
            </a:extLst>
          </p:cNvPr>
          <p:cNvSpPr txBox="1">
            <a:spLocks noChangeArrowheads="1"/>
          </p:cNvSpPr>
          <p:nvPr/>
        </p:nvSpPr>
        <p:spPr bwMode="auto">
          <a:xfrm>
            <a:off x="1194790" y="1139141"/>
            <a:ext cx="6695176"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I distretti industriali</a:t>
            </a:r>
          </a:p>
        </p:txBody>
      </p:sp>
      <p:sp>
        <p:nvSpPr>
          <p:cNvPr id="11" name="Text Box 2">
            <a:extLst>
              <a:ext uri="{FF2B5EF4-FFF2-40B4-BE49-F238E27FC236}">
                <a16:creationId xmlns:a16="http://schemas.microsoft.com/office/drawing/2014/main" id="{4FF5A6D6-69C9-C05F-336E-B04A175D42EA}"/>
              </a:ext>
            </a:extLst>
          </p:cNvPr>
          <p:cNvSpPr txBox="1">
            <a:spLocks noChangeArrowheads="1"/>
          </p:cNvSpPr>
          <p:nvPr/>
        </p:nvSpPr>
        <p:spPr bwMode="auto">
          <a:xfrm>
            <a:off x="925975" y="1635102"/>
            <a:ext cx="10776030" cy="39724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SzTx/>
            </a:pPr>
            <a:endParaRPr lang="it-IT" altLang="it-IT" sz="1400" dirty="0">
              <a:solidFill>
                <a:srgbClr val="002060"/>
              </a:solidFill>
              <a:latin typeface="Titillium Web"/>
              <a:ea typeface="Microsoft YaHei"/>
            </a:endParaRPr>
          </a:p>
          <a:p>
            <a:pPr marL="285750" indent="-285750" eaLnBrk="1" hangingPunct="1">
              <a:lnSpc>
                <a:spcPct val="100000"/>
              </a:lnSpc>
              <a:spcBef>
                <a:spcPct val="0"/>
              </a:spcBef>
              <a:buClrTx/>
              <a:buSzTx/>
              <a:buFont typeface="Wingdings" panose="05000000000000000000" pitchFamily="2" charset="2"/>
              <a:buChar char="Ø"/>
            </a:pPr>
            <a:r>
              <a:rPr lang="it-IT" altLang="it-IT" sz="1400" dirty="0">
                <a:solidFill>
                  <a:srgbClr val="002060"/>
                </a:solidFill>
                <a:latin typeface="Titillium Web"/>
                <a:ea typeface="Microsoft YaHei"/>
              </a:rPr>
              <a:t>I distretti industriali sono </a:t>
            </a:r>
            <a:r>
              <a:rPr lang="it-IT" altLang="it-IT" sz="1400" b="1" dirty="0">
                <a:solidFill>
                  <a:srgbClr val="002060"/>
                </a:solidFill>
                <a:latin typeface="Titillium Web"/>
                <a:ea typeface="Microsoft YaHei"/>
              </a:rPr>
              <a:t>rilevanti nel contesto della gestione dei rifiuti </a:t>
            </a:r>
            <a:r>
              <a:rPr lang="it-IT" altLang="it-IT" sz="1400" dirty="0">
                <a:solidFill>
                  <a:srgbClr val="002060"/>
                </a:solidFill>
                <a:latin typeface="Titillium Web"/>
                <a:ea typeface="Microsoft YaHei"/>
              </a:rPr>
              <a:t>sia dal lato della </a:t>
            </a:r>
            <a:r>
              <a:rPr lang="it-IT" altLang="it-IT" sz="1400" b="1" dirty="0">
                <a:solidFill>
                  <a:srgbClr val="002060"/>
                </a:solidFill>
                <a:latin typeface="Titillium Web"/>
                <a:ea typeface="Microsoft YaHei"/>
              </a:rPr>
              <a:t>produzione </a:t>
            </a:r>
            <a:r>
              <a:rPr lang="it-IT" altLang="it-IT" sz="1400" dirty="0">
                <a:solidFill>
                  <a:srgbClr val="002060"/>
                </a:solidFill>
                <a:latin typeface="Titillium Web"/>
                <a:ea typeface="Microsoft YaHei"/>
              </a:rPr>
              <a:t>di questi ultimi sia dal lato della concentrazione della </a:t>
            </a:r>
            <a:r>
              <a:rPr lang="it-IT" altLang="it-IT" sz="1400" b="1" dirty="0">
                <a:solidFill>
                  <a:srgbClr val="002060"/>
                </a:solidFill>
                <a:latin typeface="Titillium Web"/>
                <a:ea typeface="Microsoft YaHei"/>
              </a:rPr>
              <a:t>domanda di materie prime </a:t>
            </a:r>
            <a:r>
              <a:rPr lang="it-IT" altLang="it-IT" sz="1400" dirty="0">
                <a:solidFill>
                  <a:srgbClr val="002060"/>
                </a:solidFill>
                <a:latin typeface="Titillium Web"/>
                <a:ea typeface="Microsoft YaHei"/>
              </a:rPr>
              <a:t>– e dunque, potenzialmente, di materie prime seconde. </a:t>
            </a: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r>
              <a:rPr lang="it-IT" altLang="it-IT" sz="1400" dirty="0">
                <a:solidFill>
                  <a:srgbClr val="002060"/>
                </a:solidFill>
                <a:latin typeface="Titillium Web"/>
                <a:ea typeface="Microsoft YaHei"/>
              </a:rPr>
              <a:t>Per quanto riguarda l’attuazione del PNRR, e nello specifico per la linea d’investimento 1.2), con un report di avanzamento del dicembre 2021 l’allora Ministero della transizione ecologica identificava i distretti circolari come </a:t>
            </a:r>
            <a:r>
              <a:rPr lang="it-IT" altLang="it-IT" sz="1400" b="1" dirty="0">
                <a:solidFill>
                  <a:srgbClr val="002060"/>
                </a:solidFill>
                <a:latin typeface="Titillium Web"/>
                <a:ea typeface="Microsoft YaHei"/>
              </a:rPr>
              <a:t>una delle forme ideali per favorire una maggiore resilienza e indipendenza del sistema produttivo nazionale </a:t>
            </a:r>
            <a:r>
              <a:rPr lang="it-IT" altLang="it-IT" sz="1400" dirty="0">
                <a:solidFill>
                  <a:srgbClr val="002060"/>
                </a:solidFill>
                <a:latin typeface="Titillium Web"/>
                <a:ea typeface="Microsoft YaHei"/>
              </a:rPr>
              <a:t>– soprattutto con riferimento alle filiere di elettronica e ICT, carta e cartone, plastiche, tessili.</a:t>
            </a: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r>
              <a:rPr lang="it-IT" altLang="it-IT" sz="1400" dirty="0">
                <a:solidFill>
                  <a:srgbClr val="002060"/>
                </a:solidFill>
                <a:latin typeface="Titillium Web"/>
                <a:ea typeface="Microsoft YaHei"/>
              </a:rPr>
              <a:t>I distretti possono non solo </a:t>
            </a:r>
            <a:r>
              <a:rPr lang="it-IT" altLang="it-IT" sz="1400" b="1" dirty="0">
                <a:solidFill>
                  <a:srgbClr val="002060"/>
                </a:solidFill>
                <a:latin typeface="Titillium Web"/>
                <a:ea typeface="Microsoft YaHei"/>
              </a:rPr>
              <a:t>favorire la simbiosi industriale </a:t>
            </a:r>
            <a:r>
              <a:rPr lang="it-IT" altLang="it-IT" sz="1400" dirty="0">
                <a:solidFill>
                  <a:srgbClr val="002060"/>
                </a:solidFill>
                <a:latin typeface="Titillium Web"/>
                <a:ea typeface="Microsoft YaHei"/>
              </a:rPr>
              <a:t>ma anche essere favoriti da essa, attivando un circolo virtuoso che acceleri lo sviluppo locale e la valorizzazione delle risorse in maniera aggregativa tramite </a:t>
            </a:r>
            <a:r>
              <a:rPr lang="it-IT" altLang="it-IT" sz="1400" b="1" dirty="0">
                <a:solidFill>
                  <a:srgbClr val="002060"/>
                </a:solidFill>
                <a:latin typeface="Titillium Web"/>
                <a:ea typeface="Microsoft YaHei"/>
              </a:rPr>
              <a:t>economie di scala</a:t>
            </a:r>
            <a:r>
              <a:rPr lang="it-IT" altLang="it-IT" sz="1400" dirty="0">
                <a:solidFill>
                  <a:srgbClr val="002060"/>
                </a:solidFill>
                <a:latin typeface="Titillium Web"/>
                <a:ea typeface="Microsoft YaHei"/>
              </a:rPr>
              <a:t>.</a:t>
            </a: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r>
              <a:rPr lang="it-IT" altLang="it-IT" sz="1400" dirty="0">
                <a:solidFill>
                  <a:srgbClr val="002060"/>
                </a:solidFill>
                <a:latin typeface="Titillium Web"/>
                <a:ea typeface="Microsoft YaHei"/>
              </a:rPr>
              <a:t>La </a:t>
            </a:r>
            <a:r>
              <a:rPr lang="it-IT" altLang="it-IT" sz="1400" b="1" dirty="0">
                <a:solidFill>
                  <a:srgbClr val="002060"/>
                </a:solidFill>
                <a:latin typeface="Titillium Web"/>
                <a:ea typeface="Microsoft YaHei"/>
              </a:rPr>
              <a:t>dimensione dei distretti industriali </a:t>
            </a:r>
            <a:r>
              <a:rPr lang="it-IT" altLang="it-IT" sz="1400" dirty="0">
                <a:solidFill>
                  <a:srgbClr val="002060"/>
                </a:solidFill>
                <a:latin typeface="Titillium Web"/>
                <a:ea typeface="Microsoft YaHei"/>
              </a:rPr>
              <a:t>è indicata come rilevante tra gli indicatori di livello meso per misurare e monitorare la circolarità economica e l’uso efficiente delle risorse.</a:t>
            </a:r>
          </a:p>
          <a:p>
            <a:pPr marL="285750" indent="-285750">
              <a:lnSpc>
                <a:spcPct val="100000"/>
              </a:lnSpc>
              <a:spcBef>
                <a:spcPct val="0"/>
              </a:spcBef>
              <a:buClrTx/>
              <a:buSzTx/>
              <a:buFont typeface="Wingdings" panose="05000000000000000000" pitchFamily="2" charset="2"/>
              <a:buChar char="Ø"/>
            </a:pPr>
            <a:endParaRPr lang="it-IT" altLang="it-IT" sz="1400" dirty="0">
              <a:solidFill>
                <a:srgbClr val="002060"/>
              </a:solidFill>
              <a:latin typeface="Titillium Web"/>
              <a:ea typeface="Microsoft YaHei"/>
            </a:endParaRPr>
          </a:p>
          <a:p>
            <a:pPr marL="285750" indent="-285750">
              <a:lnSpc>
                <a:spcPct val="100000"/>
              </a:lnSpc>
              <a:spcBef>
                <a:spcPct val="0"/>
              </a:spcBef>
              <a:buClrTx/>
              <a:buSzTx/>
              <a:buFont typeface="Wingdings" panose="05000000000000000000" pitchFamily="2" charset="2"/>
              <a:buChar char="Ø"/>
            </a:pPr>
            <a:r>
              <a:rPr lang="it-IT" altLang="it-IT" sz="1400" dirty="0">
                <a:solidFill>
                  <a:srgbClr val="002060"/>
                </a:solidFill>
                <a:latin typeface="Titillium Web"/>
                <a:ea typeface="Microsoft YaHei"/>
              </a:rPr>
              <a:t>È necessaria la facilitazione di </a:t>
            </a:r>
            <a:r>
              <a:rPr lang="it-IT" altLang="it-IT" sz="1400" b="1" dirty="0">
                <a:solidFill>
                  <a:srgbClr val="002060"/>
                </a:solidFill>
                <a:latin typeface="Titillium Web"/>
                <a:ea typeface="Microsoft YaHei"/>
              </a:rPr>
              <a:t>meccanismi di diffusione delle conoscenze </a:t>
            </a:r>
            <a:r>
              <a:rPr lang="it-IT" altLang="it-IT" sz="1400" dirty="0">
                <a:solidFill>
                  <a:srgbClr val="002060"/>
                </a:solidFill>
                <a:latin typeface="Titillium Web"/>
                <a:ea typeface="Microsoft YaHei"/>
              </a:rPr>
              <a:t>anche al di là del perimetro dei distretti stessi, allo scopo di valorizzare il potenziale innovativo che essi sono in grado di liberare.</a:t>
            </a:r>
          </a:p>
          <a:p>
            <a:pPr eaLnBrk="1" hangingPunct="1">
              <a:lnSpc>
                <a:spcPct val="100000"/>
              </a:lnSpc>
              <a:spcBef>
                <a:spcPct val="0"/>
              </a:spcBef>
              <a:buClrTx/>
              <a:buSzTx/>
            </a:pPr>
            <a:endParaRPr lang="it-IT" altLang="it-IT" sz="1400" dirty="0">
              <a:solidFill>
                <a:srgbClr val="002060"/>
              </a:solidFill>
              <a:latin typeface="Titillium Web"/>
              <a:ea typeface="Microsoft YaHei"/>
            </a:endParaRPr>
          </a:p>
        </p:txBody>
      </p:sp>
      <p:pic>
        <p:nvPicPr>
          <p:cNvPr id="3" name="Picture 2">
            <a:extLst>
              <a:ext uri="{FF2B5EF4-FFF2-40B4-BE49-F238E27FC236}">
                <a16:creationId xmlns:a16="http://schemas.microsoft.com/office/drawing/2014/main" id="{E293E124-EB27-384E-D53B-D378DE887B92}"/>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7AA4C746-93CB-9A2A-9B79-44AD5B18D392}"/>
              </a:ext>
            </a:extLst>
          </p:cNvPr>
          <p:cNvPicPr>
            <a:picLocks noChangeAspect="1"/>
          </p:cNvPicPr>
          <p:nvPr/>
        </p:nvPicPr>
        <p:blipFill rotWithShape="1">
          <a:blip r:embed="rId4"/>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2159542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C5E2E-E356-CDE4-1AAD-FF6A039D52BF}"/>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8A111C81-8757-0D26-3C6F-6C75A938543C}"/>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A8C44E5A-F7F7-48D5-81C0-068B66449A20}"/>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B297331E-A405-E162-32A3-2FBF5780FCBD}"/>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Approfondimenti trasversali – il mercato delle Materie Prime Seconde</a:t>
            </a:r>
          </a:p>
        </p:txBody>
      </p:sp>
      <p:sp>
        <p:nvSpPr>
          <p:cNvPr id="11" name="Text Box 2">
            <a:extLst>
              <a:ext uri="{FF2B5EF4-FFF2-40B4-BE49-F238E27FC236}">
                <a16:creationId xmlns:a16="http://schemas.microsoft.com/office/drawing/2014/main" id="{10AD1CAF-F189-2C71-C072-99963BB83279}"/>
              </a:ext>
            </a:extLst>
          </p:cNvPr>
          <p:cNvSpPr txBox="1">
            <a:spLocks noChangeArrowheads="1"/>
          </p:cNvSpPr>
          <p:nvPr/>
        </p:nvSpPr>
        <p:spPr bwMode="auto">
          <a:xfrm>
            <a:off x="929122" y="1749871"/>
            <a:ext cx="10370916" cy="37570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a:buFont typeface="Wingdings" panose="05000000000000000000" pitchFamily="2" charset="2"/>
              <a:buChar char="Ø"/>
            </a:pPr>
            <a:r>
              <a:rPr lang="it-IT" dirty="0"/>
              <a:t>Paesi come l’Italia, e più in generale l’intera Unione europea, sono </a:t>
            </a:r>
            <a:r>
              <a:rPr lang="it-IT" b="1" dirty="0"/>
              <a:t>poveri di materie prime </a:t>
            </a:r>
            <a:r>
              <a:rPr lang="it-IT" dirty="0"/>
              <a:t>e in gran parte dipendenti da regioni geopoliticamente instabili o inaffidabili. </a:t>
            </a:r>
          </a:p>
          <a:p>
            <a:pPr marL="285750" indent="-285750">
              <a:buFont typeface="Wingdings" panose="05000000000000000000" pitchFamily="2" charset="2"/>
              <a:buChar char="Ø"/>
            </a:pPr>
            <a:endParaRPr lang="it-IT" altLang="it-IT" dirty="0"/>
          </a:p>
          <a:p>
            <a:pPr marL="285750" indent="-285750">
              <a:buFont typeface="Wingdings" panose="05000000000000000000" pitchFamily="2" charset="2"/>
              <a:buChar char="Ø"/>
            </a:pPr>
            <a:r>
              <a:rPr lang="it-IT" altLang="it-IT" dirty="0"/>
              <a:t>Il </a:t>
            </a:r>
            <a:r>
              <a:rPr lang="it-IT" altLang="it-IT" b="1" dirty="0"/>
              <a:t>disaccoppiamento della crescita economica dal consumo di materie prime vergini </a:t>
            </a:r>
            <a:r>
              <a:rPr lang="it-IT" altLang="it-IT" dirty="0"/>
              <a:t>attraverso lo sviluppo dell’economia circolare è, dunque, più che mai un obiettivo strategico per l’Unione europea. </a:t>
            </a:r>
          </a:p>
          <a:p>
            <a:pPr marL="285750" indent="-285750">
              <a:buFont typeface="Wingdings" panose="05000000000000000000" pitchFamily="2" charset="2"/>
              <a:buChar char="Ø"/>
            </a:pPr>
            <a:endParaRPr lang="it-IT" altLang="it-IT" dirty="0"/>
          </a:p>
          <a:p>
            <a:pPr marL="285750" indent="-285750">
              <a:buFont typeface="Wingdings" panose="05000000000000000000" pitchFamily="2" charset="2"/>
              <a:buChar char="Ø"/>
            </a:pPr>
            <a:r>
              <a:rPr lang="it-IT" altLang="it-IT" dirty="0"/>
              <a:t>Un mercato delle materie prime secondarie (MPS) ben funzionante è fondamentale per raggiungere gli obiettivi dell'economia circolare, </a:t>
            </a:r>
            <a:r>
              <a:rPr lang="it-IT" altLang="it-IT" b="1" dirty="0"/>
              <a:t>mantenendo il valore dei materiali </a:t>
            </a:r>
            <a:r>
              <a:rPr lang="it-IT" altLang="it-IT" dirty="0"/>
              <a:t>anche dopo essere stati scartati come rifiuti. </a:t>
            </a:r>
          </a:p>
          <a:p>
            <a:pPr marL="285750" indent="-285750">
              <a:buFont typeface="Wingdings" panose="05000000000000000000" pitchFamily="2" charset="2"/>
              <a:buChar char="Ø"/>
            </a:pPr>
            <a:endParaRPr lang="it-IT" altLang="it-IT" dirty="0"/>
          </a:p>
          <a:p>
            <a:pPr marL="285750" indent="-285750">
              <a:buFont typeface="Wingdings" panose="05000000000000000000" pitchFamily="2" charset="2"/>
              <a:buChar char="Ø"/>
            </a:pPr>
            <a:r>
              <a:rPr lang="it-IT" altLang="it-IT" dirty="0"/>
              <a:t>A differenza dei mercati dei beni primari, i mercati delle MPS presentano sfide relative alla qualità e alla quantità delle materie prime: se il mercato delle MPS fosse in grado di fornire </a:t>
            </a:r>
            <a:r>
              <a:rPr lang="it-IT" altLang="it-IT" b="1" dirty="0"/>
              <a:t>materiali competitivi dal punto di vista dei costi e tecnicamente adeguati</a:t>
            </a:r>
            <a:r>
              <a:rPr lang="it-IT" altLang="it-IT" dirty="0"/>
              <a:t>, questi sarebbero utilizzati in quantità maggiori per la produzione di nuovi prodotti.</a:t>
            </a:r>
          </a:p>
          <a:p>
            <a:pPr marL="285750" indent="-285750">
              <a:buFont typeface="Wingdings" panose="05000000000000000000" pitchFamily="2" charset="2"/>
              <a:buChar char="Ø"/>
            </a:pPr>
            <a:endParaRPr lang="it-IT" altLang="it-IT" dirty="0"/>
          </a:p>
          <a:p>
            <a:pPr marL="285750" indent="-285750">
              <a:buFont typeface="Wingdings" panose="05000000000000000000" pitchFamily="2" charset="2"/>
              <a:buChar char="Ø"/>
            </a:pPr>
            <a:r>
              <a:rPr lang="it-IT" altLang="it-IT" dirty="0"/>
              <a:t>Vi sono diverse </a:t>
            </a:r>
            <a:r>
              <a:rPr lang="it-IT" altLang="it-IT" b="1" dirty="0"/>
              <a:t>criticità trasversali relative alle diverse tipologie di materiale </a:t>
            </a:r>
            <a:r>
              <a:rPr lang="it-IT" altLang="it-IT" dirty="0"/>
              <a:t>che, se affrontate e superate in maniera adeguata, potrebbero stimolare lo sviluppo di mercati in ottica di economia circolare. Tra queste si citano: </a:t>
            </a:r>
            <a:r>
              <a:rPr lang="it-IT" altLang="it-IT" b="1" dirty="0"/>
              <a:t>mancanza di criteri end-of-</a:t>
            </a:r>
            <a:r>
              <a:rPr lang="it-IT" altLang="it-IT" b="1" dirty="0" err="1"/>
              <a:t>waste</a:t>
            </a:r>
            <a:r>
              <a:rPr lang="it-IT" altLang="it-IT" b="1" dirty="0"/>
              <a:t> </a:t>
            </a:r>
            <a:r>
              <a:rPr lang="it-IT" altLang="it-IT" dirty="0"/>
              <a:t>per gran parte delle MPS; </a:t>
            </a:r>
            <a:r>
              <a:rPr lang="it-IT" altLang="it-IT" b="1" dirty="0"/>
              <a:t>mancanza di sufficienti informazioni per gli stakeholders </a:t>
            </a:r>
            <a:r>
              <a:rPr lang="it-IT" altLang="it-IT" dirty="0"/>
              <a:t>e di </a:t>
            </a:r>
            <a:r>
              <a:rPr lang="it-IT" altLang="it-IT" b="1" dirty="0"/>
              <a:t>meccanismi di monitoraggio</a:t>
            </a:r>
            <a:r>
              <a:rPr lang="it-IT" altLang="it-IT" dirty="0"/>
              <a:t>; </a:t>
            </a:r>
            <a:r>
              <a:rPr lang="it-IT" altLang="it-IT" b="1" dirty="0"/>
              <a:t>scarsa fiducia </a:t>
            </a:r>
            <a:r>
              <a:rPr lang="it-IT" altLang="it-IT" dirty="0"/>
              <a:t>nelle materie prime seconde che si traduce in </a:t>
            </a:r>
            <a:r>
              <a:rPr lang="it-IT" altLang="it-IT" b="1" dirty="0"/>
              <a:t>pochi investimenti </a:t>
            </a:r>
            <a:r>
              <a:rPr lang="it-IT" altLang="it-IT" dirty="0"/>
              <a:t>nelle tecnologie.</a:t>
            </a:r>
          </a:p>
        </p:txBody>
      </p:sp>
      <p:pic>
        <p:nvPicPr>
          <p:cNvPr id="3" name="Picture 2">
            <a:extLst>
              <a:ext uri="{FF2B5EF4-FFF2-40B4-BE49-F238E27FC236}">
                <a16:creationId xmlns:a16="http://schemas.microsoft.com/office/drawing/2014/main" id="{9618710E-E974-3CBD-6584-1783E8EB7DA6}"/>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25657EDF-C8F7-2F27-C03C-6F0B46BFDC5D}"/>
              </a:ext>
            </a:extLst>
          </p:cNvPr>
          <p:cNvPicPr>
            <a:picLocks noChangeAspect="1"/>
          </p:cNvPicPr>
          <p:nvPr/>
        </p:nvPicPr>
        <p:blipFill rotWithShape="1">
          <a:blip r:embed="rId4"/>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353779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683B30-847E-6BB1-F42C-50371BD711C2}"/>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0A54E01A-57B0-07BC-0FE3-1F271C43689A}"/>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3539B48E-C063-CC10-FB67-6D4EF0D8EE11}"/>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76740863-6F3C-FE77-39C0-69CA9CBDD341}"/>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Approfondimenti trasversali – il mercato delle Materie Prime Seconde</a:t>
            </a:r>
          </a:p>
        </p:txBody>
      </p:sp>
      <p:sp>
        <p:nvSpPr>
          <p:cNvPr id="11" name="Text Box 2">
            <a:extLst>
              <a:ext uri="{FF2B5EF4-FFF2-40B4-BE49-F238E27FC236}">
                <a16:creationId xmlns:a16="http://schemas.microsoft.com/office/drawing/2014/main" id="{816C1F05-66C2-2C95-BE03-CCB8A0AA5BBE}"/>
              </a:ext>
            </a:extLst>
          </p:cNvPr>
          <p:cNvSpPr txBox="1">
            <a:spLocks noChangeArrowheads="1"/>
          </p:cNvSpPr>
          <p:nvPr/>
        </p:nvSpPr>
        <p:spPr bwMode="auto">
          <a:xfrm>
            <a:off x="929122" y="1928846"/>
            <a:ext cx="10370916" cy="33261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r>
              <a:rPr lang="it-IT" b="1" dirty="0"/>
              <a:t>BARRIERE ECONOMICHE - Prodotto e Mercato</a:t>
            </a:r>
          </a:p>
          <a:p>
            <a:pPr marL="285750" indent="-285750">
              <a:buFont typeface="Wingdings" panose="05000000000000000000" pitchFamily="2" charset="2"/>
              <a:buChar char="Ø"/>
            </a:pPr>
            <a:r>
              <a:rPr lang="it-IT" dirty="0"/>
              <a:t>Esiste il rischio che il produttore non investa nell'efficienza del prodotto in ottica di riciclabilità, a meno che i costi dell'investimento non possano essere trasferiti sul riciclatore. A causa di questo dilemma, i prodotti non sono sufficientemente progettati (eco-progettati). </a:t>
            </a:r>
          </a:p>
          <a:p>
            <a:pPr marL="285750" indent="-285750">
              <a:buFont typeface="Wingdings" panose="05000000000000000000" pitchFamily="2" charset="2"/>
              <a:buChar char="Ø"/>
            </a:pPr>
            <a:endParaRPr lang="it-IT" dirty="0"/>
          </a:p>
          <a:p>
            <a:r>
              <a:rPr lang="it-IT" b="1" dirty="0"/>
              <a:t>BARRIERE TECNOLOGICHE - Raccolta e Trattamento</a:t>
            </a:r>
            <a:endParaRPr lang="it-IT" altLang="it-IT" dirty="0"/>
          </a:p>
          <a:p>
            <a:pPr marL="285750" indent="-285750">
              <a:buFont typeface="Wingdings" panose="05000000000000000000" pitchFamily="2" charset="2"/>
              <a:buChar char="Ø"/>
            </a:pPr>
            <a:r>
              <a:rPr lang="it-IT" altLang="it-IT" dirty="0"/>
              <a:t>La qualità del MPS dipende in larga misura dal sistema di raccolta effettuato e dalla qualità della raccolta del cittadino. Più i rifiuti sono omogenei, più è facile per il materiale di scarto mantenere le sue proprietà tecniche durante la sua seconda vita, dopo il riciclo. </a:t>
            </a:r>
          </a:p>
          <a:p>
            <a:pPr marL="285750" indent="-285750">
              <a:buFont typeface="Wingdings" panose="05000000000000000000" pitchFamily="2" charset="2"/>
              <a:buChar char="Ø"/>
            </a:pPr>
            <a:endParaRPr lang="it-IT" altLang="it-IT" dirty="0"/>
          </a:p>
          <a:p>
            <a:pPr marL="285750" indent="-285750">
              <a:buFont typeface="Wingdings" panose="05000000000000000000" pitchFamily="2" charset="2"/>
              <a:buChar char="Ø"/>
            </a:pPr>
            <a:r>
              <a:rPr lang="it-IT" altLang="it-IT" dirty="0"/>
              <a:t>Le tecnologie di riciclaggio si dividono tipicamente in meccaniche, chimiche/termiche e biologiche. Tuttavia, le tecnologie di riciclaggio meccanico sono una soluzione solo per alcuni flussi di rifiuti.</a:t>
            </a:r>
          </a:p>
          <a:p>
            <a:pPr marL="285750" indent="-285750">
              <a:buFont typeface="Wingdings" panose="05000000000000000000" pitchFamily="2" charset="2"/>
              <a:buChar char="Ø"/>
            </a:pPr>
            <a:endParaRPr lang="it-IT" altLang="it-IT" dirty="0"/>
          </a:p>
          <a:p>
            <a:r>
              <a:rPr lang="it-IT" altLang="it-IT" b="1" dirty="0"/>
              <a:t>BARRIERE CONCORRENZIALI - Recupero Energetico</a:t>
            </a:r>
            <a:endParaRPr lang="it-IT" altLang="it-IT" dirty="0"/>
          </a:p>
          <a:p>
            <a:pPr marL="285750" indent="-285750">
              <a:buFont typeface="Wingdings" panose="05000000000000000000" pitchFamily="2" charset="2"/>
              <a:buChar char="Ø"/>
            </a:pPr>
            <a:r>
              <a:rPr lang="it-IT" altLang="it-IT" dirty="0"/>
              <a:t>I minori investimenti necessari per l'incenerimento dei rifiuti rispetto al riciclaggio rappresentano una barriera economica particolarmente rilevante per i mercati delle MPS. </a:t>
            </a:r>
          </a:p>
        </p:txBody>
      </p:sp>
      <p:pic>
        <p:nvPicPr>
          <p:cNvPr id="3" name="Picture 2">
            <a:extLst>
              <a:ext uri="{FF2B5EF4-FFF2-40B4-BE49-F238E27FC236}">
                <a16:creationId xmlns:a16="http://schemas.microsoft.com/office/drawing/2014/main" id="{DF8F84B8-90ED-EDA8-0647-63D23953AB8E}"/>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42117203-5943-FA45-B2B8-B17B9F8102A0}"/>
              </a:ext>
            </a:extLst>
          </p:cNvPr>
          <p:cNvPicPr>
            <a:picLocks noChangeAspect="1"/>
          </p:cNvPicPr>
          <p:nvPr/>
        </p:nvPicPr>
        <p:blipFill rotWithShape="1">
          <a:blip r:embed="rId4"/>
          <a:srcRect r="311" b="1075"/>
          <a:stretch/>
        </p:blipFill>
        <p:spPr>
          <a:xfrm>
            <a:off x="151471" y="5946155"/>
            <a:ext cx="11926219" cy="848034"/>
          </a:xfrm>
          <a:prstGeom prst="rect">
            <a:avLst/>
          </a:prstGeom>
        </p:spPr>
      </p:pic>
    </p:spTree>
    <p:extLst>
      <p:ext uri="{BB962C8B-B14F-4D97-AF65-F5344CB8AC3E}">
        <p14:creationId xmlns:p14="http://schemas.microsoft.com/office/powerpoint/2010/main" val="1079568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2F11A-524C-C14B-9773-6A1CFBFCA292}"/>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A98B6DDE-1BAF-59C2-8121-E67CA0CE3383}"/>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0B14D0E4-BFBE-A3B8-BE71-8D15B96FD3CC}"/>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B1AE0131-A0A2-C85B-DF05-AC202905499C}"/>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Uno dei casi studio trattati: il tessile</a:t>
            </a:r>
          </a:p>
        </p:txBody>
      </p:sp>
      <p:sp>
        <p:nvSpPr>
          <p:cNvPr id="11" name="Text Box 2">
            <a:extLst>
              <a:ext uri="{FF2B5EF4-FFF2-40B4-BE49-F238E27FC236}">
                <a16:creationId xmlns:a16="http://schemas.microsoft.com/office/drawing/2014/main" id="{9D6E772F-2D71-B3A5-97AA-030281E17489}"/>
              </a:ext>
            </a:extLst>
          </p:cNvPr>
          <p:cNvSpPr txBox="1">
            <a:spLocks noChangeArrowheads="1"/>
          </p:cNvSpPr>
          <p:nvPr/>
        </p:nvSpPr>
        <p:spPr bwMode="auto">
          <a:xfrm>
            <a:off x="509715" y="1737609"/>
            <a:ext cx="7275042" cy="16026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a:buFont typeface="Wingdings" panose="05000000000000000000" pitchFamily="2" charset="2"/>
              <a:buChar char="Ø"/>
            </a:pPr>
            <a:r>
              <a:rPr lang="it-IT" altLang="it-IT" dirty="0"/>
              <a:t>Il settore tessile è </a:t>
            </a:r>
            <a:r>
              <a:rPr lang="it-IT" altLang="it-IT" b="1" dirty="0"/>
              <a:t>tra i principali settori industriali per consumo di materie prime, acqua e uso del suolo </a:t>
            </a:r>
            <a:r>
              <a:rPr lang="it-IT" altLang="it-IT" dirty="0"/>
              <a:t>(secondo il Piano d'Azione per l'Economia Circolare della Commissione Europea).</a:t>
            </a:r>
          </a:p>
          <a:p>
            <a:pPr marL="285750" indent="-285750">
              <a:buFont typeface="Wingdings" panose="05000000000000000000" pitchFamily="2" charset="2"/>
              <a:buChar char="Ø"/>
            </a:pPr>
            <a:endParaRPr lang="it-IT" altLang="it-IT" dirty="0"/>
          </a:p>
          <a:p>
            <a:pPr marL="285750" indent="-285750">
              <a:buFont typeface="Wingdings" panose="05000000000000000000" pitchFamily="2" charset="2"/>
              <a:buChar char="Ø"/>
            </a:pPr>
            <a:r>
              <a:rPr lang="it-IT" altLang="it-IT" dirty="0"/>
              <a:t>Dal 1° gennaio 2022, l'Italia ha introdotto l'obbligo di effettuare la raccolta differenziata della frazione tessile. Tale decisione </a:t>
            </a:r>
            <a:r>
              <a:rPr lang="it-IT" altLang="it-IT" b="1" dirty="0"/>
              <a:t>ha anticipato di tre anni l'obbligo </a:t>
            </a:r>
            <a:r>
              <a:rPr lang="it-IT" altLang="it-IT" dirty="0"/>
              <a:t>stabilito dall'Unione europea per il 2025.</a:t>
            </a:r>
          </a:p>
        </p:txBody>
      </p:sp>
      <p:pic>
        <p:nvPicPr>
          <p:cNvPr id="3" name="Picture 2">
            <a:extLst>
              <a:ext uri="{FF2B5EF4-FFF2-40B4-BE49-F238E27FC236}">
                <a16:creationId xmlns:a16="http://schemas.microsoft.com/office/drawing/2014/main" id="{1864C17D-C6B7-203B-11C6-2BA6F3B6430E}"/>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58B96AED-0D91-E52C-E689-728D0A0745DA}"/>
              </a:ext>
            </a:extLst>
          </p:cNvPr>
          <p:cNvPicPr>
            <a:picLocks noChangeAspect="1"/>
          </p:cNvPicPr>
          <p:nvPr/>
        </p:nvPicPr>
        <p:blipFill rotWithShape="1">
          <a:blip r:embed="rId4"/>
          <a:srcRect r="311" b="1075"/>
          <a:stretch/>
        </p:blipFill>
        <p:spPr>
          <a:xfrm>
            <a:off x="151471" y="5946155"/>
            <a:ext cx="11926219" cy="848034"/>
          </a:xfrm>
          <a:prstGeom prst="rect">
            <a:avLst/>
          </a:prstGeom>
        </p:spPr>
      </p:pic>
      <p:pic>
        <p:nvPicPr>
          <p:cNvPr id="2" name="image60.png" descr="A map of italy with a green rectangle and white text&#10;&#10;Description automatically generated">
            <a:extLst>
              <a:ext uri="{FF2B5EF4-FFF2-40B4-BE49-F238E27FC236}">
                <a16:creationId xmlns:a16="http://schemas.microsoft.com/office/drawing/2014/main" id="{9DFCE5CD-E5FD-3ABE-BA9F-A25DC7231823}"/>
              </a:ext>
            </a:extLst>
          </p:cNvPr>
          <p:cNvPicPr/>
          <p:nvPr/>
        </p:nvPicPr>
        <p:blipFill>
          <a:blip r:embed="rId5"/>
          <a:srcRect/>
          <a:stretch>
            <a:fillRect/>
          </a:stretch>
        </p:blipFill>
        <p:spPr>
          <a:xfrm>
            <a:off x="7895969" y="1454792"/>
            <a:ext cx="3914302" cy="2101149"/>
          </a:xfrm>
          <a:prstGeom prst="rect">
            <a:avLst/>
          </a:prstGeom>
          <a:ln/>
        </p:spPr>
      </p:pic>
      <p:sp>
        <p:nvSpPr>
          <p:cNvPr id="7" name="CasellaDiTesto 6">
            <a:extLst>
              <a:ext uri="{FF2B5EF4-FFF2-40B4-BE49-F238E27FC236}">
                <a16:creationId xmlns:a16="http://schemas.microsoft.com/office/drawing/2014/main" id="{E51BE9CB-743C-4DE4-D7B3-46494DBE902E}"/>
              </a:ext>
            </a:extLst>
          </p:cNvPr>
          <p:cNvSpPr txBox="1"/>
          <p:nvPr/>
        </p:nvSpPr>
        <p:spPr>
          <a:xfrm>
            <a:off x="509715" y="3756978"/>
            <a:ext cx="4222923" cy="1815882"/>
          </a:xfrm>
          <a:prstGeom prst="rect">
            <a:avLst/>
          </a:prstGeom>
          <a:noFill/>
        </p:spPr>
        <p:txBody>
          <a:bodyPr wrap="square">
            <a:spAutoFit/>
          </a:bodyPr>
          <a:lstStyle/>
          <a:p>
            <a:pPr marL="285750" indent="-285750">
              <a:spcBef>
                <a:spcPct val="0"/>
              </a:spcBef>
              <a:buFont typeface="Wingdings" panose="05000000000000000000" pitchFamily="2" charset="2"/>
              <a:buChar char="Ø"/>
            </a:pPr>
            <a:r>
              <a:rPr lang="it-IT" sz="1400" dirty="0">
                <a:solidFill>
                  <a:srgbClr val="002060"/>
                </a:solidFill>
                <a:latin typeface="Titillium Web"/>
                <a:ea typeface="Microsoft YaHei"/>
              </a:rPr>
              <a:t>Le principali </a:t>
            </a:r>
            <a:r>
              <a:rPr lang="it-IT" sz="1400" b="1" dirty="0">
                <a:solidFill>
                  <a:srgbClr val="002060"/>
                </a:solidFill>
                <a:latin typeface="Titillium Web"/>
                <a:ea typeface="Microsoft YaHei"/>
              </a:rPr>
              <a:t>criticità </a:t>
            </a:r>
            <a:r>
              <a:rPr lang="it-IT" sz="1400" dirty="0">
                <a:solidFill>
                  <a:srgbClr val="002060"/>
                </a:solidFill>
                <a:latin typeface="Titillium Web"/>
                <a:ea typeface="Microsoft YaHei"/>
              </a:rPr>
              <a:t>del settore:</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Complessità dei prodotti tessili</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Scarsa dotazione impiantistica </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Mancanza di sinergie nel settore del riciclo</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Problemi di conformità normativa</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Distribuzione della marginalità nella catena del valore</a:t>
            </a:r>
          </a:p>
          <a:p>
            <a:pPr marL="742950" lvl="1" indent="-285750">
              <a:spcBef>
                <a:spcPct val="0"/>
              </a:spcBef>
              <a:buFont typeface="Courier New" panose="02070309020205020404" pitchFamily="49" charset="0"/>
              <a:buChar char="o"/>
            </a:pPr>
            <a:endParaRPr lang="it-IT" sz="1400" dirty="0">
              <a:solidFill>
                <a:srgbClr val="002060"/>
              </a:solidFill>
              <a:latin typeface="Titillium Web"/>
              <a:ea typeface="Microsoft YaHei"/>
            </a:endParaRPr>
          </a:p>
        </p:txBody>
      </p:sp>
      <p:sp>
        <p:nvSpPr>
          <p:cNvPr id="8" name="CasellaDiTesto 7">
            <a:extLst>
              <a:ext uri="{FF2B5EF4-FFF2-40B4-BE49-F238E27FC236}">
                <a16:creationId xmlns:a16="http://schemas.microsoft.com/office/drawing/2014/main" id="{AB0A2D16-9E00-BC06-C9A8-0D70AF5C088A}"/>
              </a:ext>
            </a:extLst>
          </p:cNvPr>
          <p:cNvSpPr txBox="1"/>
          <p:nvPr/>
        </p:nvSpPr>
        <p:spPr>
          <a:xfrm>
            <a:off x="5003976" y="3756978"/>
            <a:ext cx="6327170" cy="1815882"/>
          </a:xfrm>
          <a:prstGeom prst="rect">
            <a:avLst/>
          </a:prstGeom>
          <a:noFill/>
        </p:spPr>
        <p:txBody>
          <a:bodyPr wrap="square">
            <a:spAutoFit/>
          </a:bodyPr>
          <a:lstStyle/>
          <a:p>
            <a:pPr marL="285750" indent="-285750">
              <a:spcBef>
                <a:spcPct val="0"/>
              </a:spcBef>
              <a:buFont typeface="Wingdings" panose="05000000000000000000" pitchFamily="2" charset="2"/>
              <a:buChar char="Ø"/>
            </a:pPr>
            <a:r>
              <a:rPr lang="it-IT" sz="1400" dirty="0">
                <a:solidFill>
                  <a:srgbClr val="002060"/>
                </a:solidFill>
                <a:latin typeface="Titillium Web"/>
                <a:ea typeface="Microsoft YaHei"/>
              </a:rPr>
              <a:t>I </a:t>
            </a:r>
            <a:r>
              <a:rPr lang="it-IT" sz="1400" b="1" dirty="0">
                <a:solidFill>
                  <a:srgbClr val="002060"/>
                </a:solidFill>
                <a:latin typeface="Titillium Web"/>
                <a:ea typeface="Microsoft YaHei"/>
              </a:rPr>
              <a:t>driver </a:t>
            </a:r>
            <a:r>
              <a:rPr lang="it-IT" sz="1400" dirty="0">
                <a:solidFill>
                  <a:srgbClr val="002060"/>
                </a:solidFill>
                <a:latin typeface="Titillium Web"/>
                <a:ea typeface="Microsoft YaHei"/>
              </a:rPr>
              <a:t>per attuare un </a:t>
            </a:r>
            <a:r>
              <a:rPr lang="it-IT" sz="1400" b="1" dirty="0">
                <a:solidFill>
                  <a:srgbClr val="002060"/>
                </a:solidFill>
                <a:latin typeface="Titillium Web"/>
                <a:ea typeface="Microsoft YaHei"/>
              </a:rPr>
              <a:t>sistema multi-stakeholder</a:t>
            </a:r>
            <a:r>
              <a:rPr lang="it-IT" sz="1400" dirty="0">
                <a:solidFill>
                  <a:srgbClr val="002060"/>
                </a:solidFill>
                <a:latin typeface="Titillium Web"/>
                <a:ea typeface="Microsoft YaHei"/>
              </a:rPr>
              <a:t>:</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L’armonizzazione dei requisiti EPR per i prodotti tessili a livello europeo</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La definizione di requisiti pertinenti per i prodotti tessili </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La fornitura di indicazioni per la raccolta differenziata dei rifiuti tessili e strutturare servizi di raccolta performanti </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La garanzia di un efficiente dotazione infrastrutturale per le fasi di selezione e riciclo, aumentando le infrastrutture di selezione e riciclaggio </a:t>
            </a:r>
          </a:p>
          <a:p>
            <a:pPr marL="742950" lvl="1" indent="-285750">
              <a:spcBef>
                <a:spcPct val="0"/>
              </a:spcBef>
              <a:buFont typeface="Courier New" panose="02070309020205020404" pitchFamily="49" charset="0"/>
              <a:buChar char="o"/>
            </a:pPr>
            <a:r>
              <a:rPr lang="it-IT" sz="1400" dirty="0">
                <a:solidFill>
                  <a:srgbClr val="002060"/>
                </a:solidFill>
                <a:latin typeface="Titillium Web"/>
                <a:ea typeface="Microsoft YaHei"/>
              </a:rPr>
              <a:t>La coerenza con altre iniziative normative </a:t>
            </a:r>
          </a:p>
        </p:txBody>
      </p:sp>
    </p:spTree>
    <p:extLst>
      <p:ext uri="{BB962C8B-B14F-4D97-AF65-F5344CB8AC3E}">
        <p14:creationId xmlns:p14="http://schemas.microsoft.com/office/powerpoint/2010/main" val="426209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F5411-83B1-109B-0F57-333BD7497117}"/>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87486F72-2118-683C-C97C-2167D45EAEFB}"/>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A7FF298B-C3CB-47E1-722F-3F5665FD5F28}"/>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289F50BE-EE34-291C-C0CC-7C038E8EB97B}"/>
              </a:ext>
            </a:extLst>
          </p:cNvPr>
          <p:cNvSpPr txBox="1">
            <a:spLocks noChangeArrowheads="1"/>
          </p:cNvSpPr>
          <p:nvPr/>
        </p:nvSpPr>
        <p:spPr bwMode="auto">
          <a:xfrm>
            <a:off x="1194789" y="1139141"/>
            <a:ext cx="1024099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L’impatto del PNRR</a:t>
            </a:r>
          </a:p>
        </p:txBody>
      </p:sp>
      <p:sp>
        <p:nvSpPr>
          <p:cNvPr id="11" name="Text Box 2">
            <a:extLst>
              <a:ext uri="{FF2B5EF4-FFF2-40B4-BE49-F238E27FC236}">
                <a16:creationId xmlns:a16="http://schemas.microsoft.com/office/drawing/2014/main" id="{F3A96ADD-216C-2F45-4045-2BCC2E2992B1}"/>
              </a:ext>
            </a:extLst>
          </p:cNvPr>
          <p:cNvSpPr txBox="1">
            <a:spLocks noChangeArrowheads="1"/>
          </p:cNvSpPr>
          <p:nvPr/>
        </p:nvSpPr>
        <p:spPr bwMode="auto">
          <a:xfrm>
            <a:off x="509715" y="1737609"/>
            <a:ext cx="7025404" cy="23412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a:buFont typeface="Wingdings" panose="05000000000000000000" pitchFamily="2" charset="2"/>
              <a:buChar char="Ø"/>
            </a:pPr>
            <a:r>
              <a:rPr lang="it-IT" altLang="it-IT" dirty="0"/>
              <a:t>Il settore della gestione dei rifiuti è rilevante sotto vari aspetti all’interno del PNRR: dall’obiettivo strutturale della </a:t>
            </a:r>
            <a:r>
              <a:rPr lang="it-IT" altLang="it-IT" b="1" dirty="0"/>
              <a:t>riduzione dei divari regionali </a:t>
            </a:r>
            <a:r>
              <a:rPr lang="it-IT" altLang="it-IT" dirty="0"/>
              <a:t>a quello pervasivo della </a:t>
            </a:r>
            <a:r>
              <a:rPr lang="it-IT" altLang="it-IT" b="1" dirty="0"/>
              <a:t>transizione ecologica </a:t>
            </a:r>
            <a:r>
              <a:rPr lang="it-IT" altLang="it-IT" dirty="0"/>
              <a:t>a, infine, la missione interamente dedicata a quest’ultima e di cui la prima componente è indirizzata ad “agricoltura sostenibile ed </a:t>
            </a:r>
            <a:r>
              <a:rPr lang="it-IT" altLang="it-IT" b="1" dirty="0"/>
              <a:t>economia circolare</a:t>
            </a:r>
            <a:r>
              <a:rPr lang="it-IT" altLang="it-IT" dirty="0"/>
              <a:t>”. </a:t>
            </a:r>
          </a:p>
          <a:p>
            <a:pPr marL="285750" indent="-285750">
              <a:buFont typeface="Wingdings" panose="05000000000000000000" pitchFamily="2" charset="2"/>
              <a:buChar char="Ø"/>
            </a:pPr>
            <a:endParaRPr lang="it-IT" altLang="it-IT" sz="1000" dirty="0">
              <a:solidFill>
                <a:srgbClr val="002060"/>
              </a:solidFill>
              <a:latin typeface="Titillium Web"/>
              <a:ea typeface="Microsoft YaHei"/>
            </a:endParaRPr>
          </a:p>
          <a:p>
            <a:pPr marL="285750" indent="-285750">
              <a:buFont typeface="Wingdings" panose="05000000000000000000" pitchFamily="2" charset="2"/>
              <a:buChar char="Ø"/>
            </a:pPr>
            <a:r>
              <a:rPr lang="it-IT" altLang="it-IT" sz="1400" dirty="0">
                <a:solidFill>
                  <a:srgbClr val="002060"/>
                </a:solidFill>
                <a:latin typeface="Titillium Web"/>
                <a:ea typeface="Microsoft YaHei"/>
              </a:rPr>
              <a:t>La Missione 2 ha come prima componente quella dedicata a `Migliorare la capacità di gestione efficiente e sostenibile dei rifiuti e il paradigma dell’economia circolare`.</a:t>
            </a:r>
          </a:p>
          <a:p>
            <a:pPr marL="285750" indent="-285750">
              <a:buFont typeface="Wingdings" panose="05000000000000000000" pitchFamily="2" charset="2"/>
              <a:buChar char="Ø"/>
            </a:pPr>
            <a:endParaRPr lang="it-IT" altLang="it-IT" sz="1000" dirty="0"/>
          </a:p>
          <a:p>
            <a:pPr marL="285750" indent="-285750">
              <a:buFont typeface="Wingdings" panose="05000000000000000000" pitchFamily="2" charset="2"/>
              <a:buChar char="Ø"/>
            </a:pPr>
            <a:r>
              <a:rPr lang="it-IT" altLang="it-IT" sz="1400" dirty="0">
                <a:solidFill>
                  <a:srgbClr val="002060"/>
                </a:solidFill>
                <a:latin typeface="Titillium Web"/>
                <a:ea typeface="Microsoft YaHei"/>
              </a:rPr>
              <a:t>Attraverso le</a:t>
            </a:r>
            <a:r>
              <a:rPr lang="it-IT" altLang="it-IT" sz="1400" b="1" dirty="0">
                <a:solidFill>
                  <a:srgbClr val="002060"/>
                </a:solidFill>
                <a:latin typeface="Titillium Web"/>
                <a:ea typeface="Microsoft YaHei"/>
              </a:rPr>
              <a:t> interviste </a:t>
            </a:r>
            <a:r>
              <a:rPr lang="it-IT" altLang="it-IT" sz="1400" dirty="0">
                <a:solidFill>
                  <a:srgbClr val="002060"/>
                </a:solidFill>
                <a:latin typeface="Titillium Web"/>
                <a:ea typeface="Microsoft YaHei"/>
              </a:rPr>
              <a:t>effettuate per il presente studio, è stato possibile ricostruire un quadro indicativo circa l’impatto del PNRR sui territori, così come percepito da una varietà di soggetti afferenti alla filiera di gestione dei rifiuti:</a:t>
            </a:r>
          </a:p>
        </p:txBody>
      </p:sp>
      <p:pic>
        <p:nvPicPr>
          <p:cNvPr id="3" name="Picture 2">
            <a:extLst>
              <a:ext uri="{FF2B5EF4-FFF2-40B4-BE49-F238E27FC236}">
                <a16:creationId xmlns:a16="http://schemas.microsoft.com/office/drawing/2014/main" id="{4B9DD9EB-F969-7589-AA5D-CD354FAD57C6}"/>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2AF376CD-CEEE-C260-78F0-3A4A856EB5D6}"/>
              </a:ext>
            </a:extLst>
          </p:cNvPr>
          <p:cNvPicPr>
            <a:picLocks noChangeAspect="1"/>
          </p:cNvPicPr>
          <p:nvPr/>
        </p:nvPicPr>
        <p:blipFill rotWithShape="1">
          <a:blip r:embed="rId4"/>
          <a:srcRect r="311" b="1075"/>
          <a:stretch/>
        </p:blipFill>
        <p:spPr>
          <a:xfrm>
            <a:off x="151471" y="5946155"/>
            <a:ext cx="11926219" cy="848034"/>
          </a:xfrm>
          <a:prstGeom prst="rect">
            <a:avLst/>
          </a:prstGeom>
        </p:spPr>
      </p:pic>
      <p:pic>
        <p:nvPicPr>
          <p:cNvPr id="2" name="image27.png" descr="A table with numbers and text&#10;&#10;Description automatically generated">
            <a:extLst>
              <a:ext uri="{FF2B5EF4-FFF2-40B4-BE49-F238E27FC236}">
                <a16:creationId xmlns:a16="http://schemas.microsoft.com/office/drawing/2014/main" id="{2EF1C86E-6A90-06A7-D63F-136349EB080A}"/>
              </a:ext>
            </a:extLst>
          </p:cNvPr>
          <p:cNvPicPr>
            <a:picLocks noChangeAspect="1"/>
          </p:cNvPicPr>
          <p:nvPr/>
        </p:nvPicPr>
        <p:blipFill>
          <a:blip r:embed="rId5"/>
          <a:srcRect/>
          <a:stretch>
            <a:fillRect/>
          </a:stretch>
        </p:blipFill>
        <p:spPr>
          <a:xfrm>
            <a:off x="7845854" y="1735332"/>
            <a:ext cx="4040809" cy="1688968"/>
          </a:xfrm>
          <a:prstGeom prst="rect">
            <a:avLst/>
          </a:prstGeom>
          <a:ln/>
        </p:spPr>
      </p:pic>
      <p:sp>
        <p:nvSpPr>
          <p:cNvPr id="7" name="CasellaDiTesto 6">
            <a:extLst>
              <a:ext uri="{FF2B5EF4-FFF2-40B4-BE49-F238E27FC236}">
                <a16:creationId xmlns:a16="http://schemas.microsoft.com/office/drawing/2014/main" id="{BEC3150D-60A2-2E24-BDC1-30AF41F8858F}"/>
              </a:ext>
            </a:extLst>
          </p:cNvPr>
          <p:cNvSpPr txBox="1"/>
          <p:nvPr/>
        </p:nvSpPr>
        <p:spPr>
          <a:xfrm>
            <a:off x="8164710" y="3497723"/>
            <a:ext cx="3589766" cy="430887"/>
          </a:xfrm>
          <a:prstGeom prst="rect">
            <a:avLst/>
          </a:prstGeom>
          <a:noFill/>
        </p:spPr>
        <p:txBody>
          <a:bodyPr wrap="square">
            <a:spAutoFit/>
          </a:bodyPr>
          <a:lstStyle/>
          <a:p>
            <a:pPr algn="ctr">
              <a:spcAft>
                <a:spcPts val="1000"/>
              </a:spcAft>
            </a:pPr>
            <a:r>
              <a:rPr lang="it-IT" sz="1100" b="1" dirty="0">
                <a:solidFill>
                  <a:srgbClr val="4F81BD"/>
                </a:solidFill>
                <a:effectLst/>
                <a:latin typeface="Calibri" panose="020F0502020204030204" pitchFamily="34" charset="0"/>
                <a:ea typeface="Arial" panose="020B0604020202020204" pitchFamily="34" charset="0"/>
                <a:cs typeface="Arial" panose="020B0604020202020204" pitchFamily="34" charset="0"/>
              </a:rPr>
              <a:t>Analisi dei progetti risultati idonei, vincitori ed il finanziamento medio, ripatiti sulle linee di investimento</a:t>
            </a:r>
          </a:p>
        </p:txBody>
      </p:sp>
      <p:sp>
        <p:nvSpPr>
          <p:cNvPr id="8" name="Text Box 2">
            <a:extLst>
              <a:ext uri="{FF2B5EF4-FFF2-40B4-BE49-F238E27FC236}">
                <a16:creationId xmlns:a16="http://schemas.microsoft.com/office/drawing/2014/main" id="{C063B3A2-F0B3-9ACB-999C-8353BE184F73}"/>
              </a:ext>
            </a:extLst>
          </p:cNvPr>
          <p:cNvSpPr txBox="1">
            <a:spLocks noChangeArrowheads="1"/>
          </p:cNvSpPr>
          <p:nvPr/>
        </p:nvSpPr>
        <p:spPr bwMode="auto">
          <a:xfrm>
            <a:off x="715960" y="4138359"/>
            <a:ext cx="11038516" cy="11717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a:buFont typeface="Courier New" panose="02070309020205020404" pitchFamily="49" charset="0"/>
              <a:buChar char="o"/>
            </a:pPr>
            <a:r>
              <a:rPr lang="it-IT" altLang="it-IT" dirty="0"/>
              <a:t>Tendenzialmente, i gestori di impianti, o altri soggetti ad essi assimilabili sono più propensi a considerare gli investimenti nel quadro del PNRR come un aiuto economico, utile ma </a:t>
            </a:r>
            <a:r>
              <a:rPr lang="it-IT" altLang="it-IT" b="1" dirty="0"/>
              <a:t>non necessariamente cruciale in base alla prospettiva industriale</a:t>
            </a:r>
            <a:r>
              <a:rPr lang="it-IT" altLang="it-IT" dirty="0"/>
              <a:t>.</a:t>
            </a:r>
          </a:p>
          <a:p>
            <a:pPr marL="285750" indent="-285750">
              <a:buFont typeface="Courier New" panose="02070309020205020404" pitchFamily="49" charset="0"/>
              <a:buChar char="o"/>
            </a:pPr>
            <a:r>
              <a:rPr lang="it-IT" altLang="it-IT" dirty="0"/>
              <a:t>Gli attori legati alla gestione pubblica hanno invece evidenziato più spesso un’</a:t>
            </a:r>
            <a:r>
              <a:rPr lang="it-IT" altLang="it-IT" b="1" dirty="0"/>
              <a:t>insufficienza relativa a una carenza di pianificazione industriale </a:t>
            </a:r>
            <a:r>
              <a:rPr lang="it-IT" altLang="it-IT" dirty="0"/>
              <a:t>nazionale degli interventi – soprattutto in settori presenti nei `progetti </a:t>
            </a:r>
            <a:r>
              <a:rPr lang="it-IT" altLang="it-IT" dirty="0" err="1"/>
              <a:t>faro`</a:t>
            </a:r>
            <a:r>
              <a:rPr lang="it-IT" altLang="it-IT" dirty="0"/>
              <a:t> come per esempio i RAEE. In sostanza si tratterebbe di un impatto presente ma solo di tipo incrementale e non, invece, sistemico.</a:t>
            </a:r>
            <a:endParaRPr lang="it-IT" altLang="it-IT" sz="1400" dirty="0">
              <a:solidFill>
                <a:srgbClr val="002060"/>
              </a:solidFill>
              <a:latin typeface="Titillium Web"/>
              <a:ea typeface="Microsoft YaHei"/>
            </a:endParaRPr>
          </a:p>
        </p:txBody>
      </p:sp>
      <p:sp>
        <p:nvSpPr>
          <p:cNvPr id="13" name="CasellaDiTesto 12">
            <a:extLst>
              <a:ext uri="{FF2B5EF4-FFF2-40B4-BE49-F238E27FC236}">
                <a16:creationId xmlns:a16="http://schemas.microsoft.com/office/drawing/2014/main" id="{E59932E2-F8CE-D2CE-B451-EABA6C8E4686}"/>
              </a:ext>
            </a:extLst>
          </p:cNvPr>
          <p:cNvSpPr txBox="1"/>
          <p:nvPr/>
        </p:nvSpPr>
        <p:spPr>
          <a:xfrm>
            <a:off x="679877" y="5427307"/>
            <a:ext cx="11110683" cy="307777"/>
          </a:xfrm>
          <a:prstGeom prst="rect">
            <a:avLst/>
          </a:prstGeom>
          <a:noFill/>
        </p:spPr>
        <p:txBody>
          <a:bodyPr wrap="square">
            <a:spAutoFit/>
          </a:bodyPr>
          <a:lstStyle/>
          <a:p>
            <a:pPr marL="285750" indent="-285750">
              <a:spcBef>
                <a:spcPct val="0"/>
              </a:spcBef>
              <a:buFont typeface="Wingdings" panose="05000000000000000000" pitchFamily="2" charset="2"/>
              <a:buChar char="Ø"/>
            </a:pPr>
            <a:r>
              <a:rPr lang="it-IT" sz="1400" dirty="0">
                <a:solidFill>
                  <a:srgbClr val="002060"/>
                </a:solidFill>
                <a:latin typeface="Titillium Web"/>
                <a:ea typeface="Microsoft YaHei"/>
              </a:rPr>
              <a:t>In generale si è riscontrata un’ attenzione sbilanciata verso il tema degli impianti rispetto a quello della raccolta.</a:t>
            </a:r>
          </a:p>
        </p:txBody>
      </p:sp>
    </p:spTree>
    <p:extLst>
      <p:ext uri="{BB962C8B-B14F-4D97-AF65-F5344CB8AC3E}">
        <p14:creationId xmlns:p14="http://schemas.microsoft.com/office/powerpoint/2010/main" val="2709008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562D1-D6CD-0F35-EC53-DE6A3E4DD0C7}"/>
            </a:ext>
          </a:extLst>
        </p:cNvPr>
        <p:cNvGrpSpPr/>
        <p:nvPr/>
      </p:nvGrpSpPr>
      <p:grpSpPr>
        <a:xfrm>
          <a:off x="0" y="0"/>
          <a:ext cx="0" cy="0"/>
          <a:chOff x="0" y="0"/>
          <a:chExt cx="0" cy="0"/>
        </a:xfrm>
      </p:grpSpPr>
      <p:cxnSp>
        <p:nvCxnSpPr>
          <p:cNvPr id="5" name="Connettore diritto 4">
            <a:extLst>
              <a:ext uri="{FF2B5EF4-FFF2-40B4-BE49-F238E27FC236}">
                <a16:creationId xmlns:a16="http://schemas.microsoft.com/office/drawing/2014/main" id="{B821B1B9-9360-73E2-6E8A-6FBB37E79073}"/>
              </a:ext>
            </a:extLst>
          </p:cNvPr>
          <p:cNvCxnSpPr>
            <a:cxnSpLocks/>
          </p:cNvCxnSpPr>
          <p:nvPr/>
        </p:nvCxnSpPr>
        <p:spPr>
          <a:xfrm flipV="1">
            <a:off x="0" y="988292"/>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E0E1D3C1-E5F0-2A00-17D8-B970458D80C0}"/>
              </a:ext>
            </a:extLst>
          </p:cNvPr>
          <p:cNvCxnSpPr>
            <a:cxnSpLocks/>
          </p:cNvCxnSpPr>
          <p:nvPr/>
        </p:nvCxnSpPr>
        <p:spPr>
          <a:xfrm flipV="1">
            <a:off x="0" y="5869708"/>
            <a:ext cx="12192000" cy="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0" name="Text Box 1">
            <a:extLst>
              <a:ext uri="{FF2B5EF4-FFF2-40B4-BE49-F238E27FC236}">
                <a16:creationId xmlns:a16="http://schemas.microsoft.com/office/drawing/2014/main" id="{C4EC5246-9E18-4A28-74D7-61D321E7B4FC}"/>
              </a:ext>
            </a:extLst>
          </p:cNvPr>
          <p:cNvSpPr txBox="1">
            <a:spLocks noChangeArrowheads="1"/>
          </p:cNvSpPr>
          <p:nvPr/>
        </p:nvSpPr>
        <p:spPr bwMode="auto">
          <a:xfrm>
            <a:off x="401431" y="936198"/>
            <a:ext cx="11676259"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lvl1pPr>
              <a:lnSpc>
                <a:spcPct val="90000"/>
              </a:lnSpc>
              <a:spcBef>
                <a:spcPts val="1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Calibri" panose="020F0502020204030204" pitchFamily="34" charset="0"/>
                <a:ea typeface="Microsoft YaHei" panose="020B0503020204020204" pitchFamily="34" charset="-122"/>
              </a:defRPr>
            </a:lvl1pPr>
            <a:lvl2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Calibri" panose="020F0502020204030204" pitchFamily="34" charset="0"/>
                <a:ea typeface="Microsoft YaHei" panose="020B0503020204020204" pitchFamily="34" charset="-122"/>
              </a:defRPr>
            </a:lvl9pPr>
          </a:lstStyle>
          <a:p>
            <a:pPr eaLnBrk="1" hangingPunct="1">
              <a:lnSpc>
                <a:spcPct val="100000"/>
              </a:lnSpc>
              <a:spcBef>
                <a:spcPct val="0"/>
              </a:spcBef>
              <a:buClrTx/>
              <a:buFontTx/>
              <a:buNone/>
            </a:pPr>
            <a:r>
              <a:rPr lang="it-IT" altLang="it-IT" sz="2400" dirty="0">
                <a:solidFill>
                  <a:srgbClr val="0A51A1"/>
                </a:solidFill>
                <a:latin typeface="Titillium Web Black"/>
                <a:ea typeface="Microsoft YaHei"/>
              </a:rPr>
              <a:t>L’architettura della strategia di gestione e valorizzazione fine vita dei materiali</a:t>
            </a:r>
          </a:p>
        </p:txBody>
      </p:sp>
      <p:sp>
        <p:nvSpPr>
          <p:cNvPr id="11" name="Text Box 2">
            <a:extLst>
              <a:ext uri="{FF2B5EF4-FFF2-40B4-BE49-F238E27FC236}">
                <a16:creationId xmlns:a16="http://schemas.microsoft.com/office/drawing/2014/main" id="{865ADC2C-C576-0D08-61C1-A93F609144A0}"/>
              </a:ext>
            </a:extLst>
          </p:cNvPr>
          <p:cNvSpPr txBox="1">
            <a:spLocks noChangeArrowheads="1"/>
          </p:cNvSpPr>
          <p:nvPr/>
        </p:nvSpPr>
        <p:spPr bwMode="auto">
          <a:xfrm>
            <a:off x="281115" y="1498251"/>
            <a:ext cx="6322532" cy="47419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t">
            <a:spAutoFit/>
          </a:bodyPr>
          <a:lstStyle>
            <a:defPPr>
              <a:defRPr lang="it-IT"/>
            </a:defPPr>
            <a:lvl1pPr>
              <a:lnSpc>
                <a:spcPct val="100000"/>
              </a:lnSpc>
              <a:spcBef>
                <a:spcPct val="0"/>
              </a:spcBef>
              <a:buClrTx/>
              <a:buSzTx/>
              <a:buFont typeface="Times New Roman" panose="02020603050405020304" pitchFamily="18" charset="0"/>
              <a:defRPr sz="1400">
                <a:solidFill>
                  <a:srgbClr val="002060"/>
                </a:solidFill>
                <a:latin typeface="Titillium Web"/>
                <a:ea typeface="Microsoft YaHei"/>
              </a:defRPr>
            </a:lvl1pPr>
            <a:lvl2pPr>
              <a:lnSpc>
                <a:spcPct val="90000"/>
              </a:lnSpc>
              <a:spcBef>
                <a:spcPts val="500"/>
              </a:spcBef>
              <a:buClr>
                <a:srgbClr val="000000"/>
              </a:buClr>
              <a:buSzPct val="100000"/>
              <a:buFont typeface="Times New Roman" panose="02020603050405020304" pitchFamily="18" charset="0"/>
              <a:defRPr sz="2400">
                <a:solidFill>
                  <a:srgbClr val="000000"/>
                </a:solidFill>
                <a:latin typeface="Calibri" panose="020F0502020204030204" pitchFamily="34" charset="0"/>
                <a:ea typeface="Microsoft YaHei" panose="020B0503020204020204" pitchFamily="34" charset="-122"/>
              </a:defRPr>
            </a:lvl2pPr>
            <a:lvl3pPr>
              <a:lnSpc>
                <a:spcPct val="90000"/>
              </a:lnSpc>
              <a:spcBef>
                <a:spcPts val="500"/>
              </a:spcBef>
              <a:buClr>
                <a:srgbClr val="000000"/>
              </a:buClr>
              <a:buSzPct val="100000"/>
              <a:buFont typeface="Times New Roman" panose="02020603050405020304" pitchFamily="18" charset="0"/>
              <a:defRPr sz="2000">
                <a:solidFill>
                  <a:srgbClr val="000000"/>
                </a:solidFill>
                <a:latin typeface="Calibri" panose="020F0502020204030204" pitchFamily="34" charset="0"/>
                <a:ea typeface="Microsoft YaHei" panose="020B0503020204020204" pitchFamily="34" charset="-122"/>
              </a:defRPr>
            </a:lvl3pPr>
            <a:lvl4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a:lnSpc>
                <a:spcPct val="90000"/>
              </a:lnSpc>
              <a:spcBef>
                <a:spcPts val="500"/>
              </a:spcBef>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90000"/>
              </a:lnSpc>
              <a:spcBef>
                <a:spcPts val="50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a:lstStyle>
          <a:p>
            <a:pPr marL="285750" indent="-285750">
              <a:buFont typeface="Wingdings" panose="05000000000000000000" pitchFamily="2" charset="2"/>
              <a:buChar char="Ø"/>
            </a:pPr>
            <a:r>
              <a:rPr lang="it-IT" altLang="it-IT" sz="1800" dirty="0"/>
              <a:t>La politica nazionale per la gestione e valorizzazione del “fine vita” dei materiali è delineata in tre principali documenti di piano: la “</a:t>
            </a:r>
            <a:r>
              <a:rPr lang="it-IT" altLang="it-IT" sz="1800" b="1" dirty="0"/>
              <a:t>strategia nazionale per l’economia circolare</a:t>
            </a:r>
            <a:r>
              <a:rPr lang="it-IT" altLang="it-IT" sz="1800" dirty="0"/>
              <a:t>” (SNEC), il </a:t>
            </a:r>
            <a:r>
              <a:rPr lang="it-IT" altLang="it-IT" sz="1800" b="1" dirty="0"/>
              <a:t>programma nazionale di gestione dei rifiuti </a:t>
            </a:r>
            <a:r>
              <a:rPr lang="it-IT" altLang="it-IT" sz="1800" dirty="0"/>
              <a:t>(PNGR), e il </a:t>
            </a:r>
            <a:r>
              <a:rPr lang="it-IT" altLang="it-IT" sz="1800" b="1" dirty="0"/>
              <a:t>programma nazionale di prevenzione dei rifiuti</a:t>
            </a:r>
            <a:r>
              <a:rPr lang="it-IT" altLang="it-IT" sz="1800" dirty="0"/>
              <a:t>. </a:t>
            </a:r>
          </a:p>
          <a:p>
            <a:pPr marL="285750" indent="-285750">
              <a:buFont typeface="Wingdings" panose="05000000000000000000" pitchFamily="2" charset="2"/>
              <a:buChar char="Ø"/>
            </a:pPr>
            <a:endParaRPr lang="it-IT" altLang="it-IT" sz="1800" dirty="0"/>
          </a:p>
          <a:p>
            <a:pPr marL="285750" indent="-285750">
              <a:buFont typeface="Wingdings" panose="05000000000000000000" pitchFamily="2" charset="2"/>
              <a:buChar char="Ø"/>
            </a:pPr>
            <a:r>
              <a:rPr lang="it-IT" altLang="it-IT" sz="1800" dirty="0"/>
              <a:t>A questi si aggiungono diversi altri provvedimenti in materia, alcuni dei quali sviluppati nell’ambito del </a:t>
            </a:r>
            <a:r>
              <a:rPr lang="it-IT" altLang="it-IT" sz="1800" b="1" dirty="0"/>
              <a:t>Piano nazionale di recupero e resilienza</a:t>
            </a:r>
            <a:r>
              <a:rPr lang="it-IT" altLang="it-IT" sz="1800" dirty="0"/>
              <a:t>.</a:t>
            </a:r>
          </a:p>
          <a:p>
            <a:pPr marL="285750" indent="-285750">
              <a:buFont typeface="Wingdings" panose="05000000000000000000" pitchFamily="2" charset="2"/>
              <a:buChar char="Ø"/>
            </a:pPr>
            <a:endParaRPr lang="it-IT" altLang="it-IT" sz="1800" dirty="0"/>
          </a:p>
          <a:p>
            <a:pPr marL="285750" indent="-285750">
              <a:buFont typeface="Wingdings" panose="05000000000000000000" pitchFamily="2" charset="2"/>
              <a:buChar char="Ø"/>
            </a:pPr>
            <a:endParaRPr lang="it-IT" altLang="it-IT" sz="1800" dirty="0">
              <a:solidFill>
                <a:srgbClr val="002060"/>
              </a:solidFill>
              <a:latin typeface="Titillium Web"/>
              <a:ea typeface="Microsoft YaHei"/>
            </a:endParaRPr>
          </a:p>
          <a:p>
            <a:pPr marL="285750" indent="-285750">
              <a:buFont typeface="Wingdings" panose="05000000000000000000" pitchFamily="2" charset="2"/>
              <a:buChar char="Ø"/>
            </a:pPr>
            <a:r>
              <a:rPr lang="it-IT" altLang="it-IT" sz="1800" dirty="0">
                <a:solidFill>
                  <a:srgbClr val="002060"/>
                </a:solidFill>
                <a:latin typeface="Titillium Web"/>
                <a:ea typeface="Microsoft YaHei"/>
              </a:rPr>
              <a:t>L’architettura della strategia di GFVM appare dunque ben strutturata e consistente. L’attenzione va, dunque, posta sulle condizioni che </a:t>
            </a:r>
            <a:r>
              <a:rPr lang="it-IT" altLang="it-IT" sz="1800" b="1" dirty="0">
                <a:solidFill>
                  <a:srgbClr val="002060"/>
                </a:solidFill>
                <a:latin typeface="Titillium Web"/>
                <a:ea typeface="Microsoft YaHei"/>
              </a:rPr>
              <a:t>ne favoriscono un’implementazione efficace.</a:t>
            </a:r>
          </a:p>
          <a:p>
            <a:pPr marL="285750" indent="-285750">
              <a:buFont typeface="Wingdings" panose="05000000000000000000" pitchFamily="2" charset="2"/>
              <a:buChar char="Ø"/>
            </a:pPr>
            <a:endParaRPr lang="it-IT" altLang="it-IT" sz="1800" dirty="0"/>
          </a:p>
          <a:p>
            <a:pPr marL="285750" indent="-285750">
              <a:buFont typeface="Wingdings" panose="05000000000000000000" pitchFamily="2" charset="2"/>
              <a:buChar char="Ø"/>
            </a:pPr>
            <a:endParaRPr lang="it-IT" altLang="it-IT" sz="1400" dirty="0">
              <a:solidFill>
                <a:srgbClr val="002060"/>
              </a:solidFill>
              <a:latin typeface="Titillium Web"/>
              <a:ea typeface="Microsoft YaHei"/>
            </a:endParaRPr>
          </a:p>
        </p:txBody>
      </p:sp>
      <p:pic>
        <p:nvPicPr>
          <p:cNvPr id="3" name="Picture 2">
            <a:extLst>
              <a:ext uri="{FF2B5EF4-FFF2-40B4-BE49-F238E27FC236}">
                <a16:creationId xmlns:a16="http://schemas.microsoft.com/office/drawing/2014/main" id="{F6BEE888-A8DB-B739-74F0-B0D2A3AE1907}"/>
              </a:ext>
            </a:extLst>
          </p:cNvPr>
          <p:cNvPicPr>
            <a:picLocks noChangeAspect="1"/>
          </p:cNvPicPr>
          <p:nvPr/>
        </p:nvPicPr>
        <p:blipFill rotWithShape="1">
          <a:blip r:embed="rId3"/>
          <a:srcRect r="-76" b="6557"/>
          <a:stretch/>
        </p:blipFill>
        <p:spPr>
          <a:xfrm>
            <a:off x="0" y="233570"/>
            <a:ext cx="12201302" cy="536025"/>
          </a:xfrm>
          <a:prstGeom prst="rect">
            <a:avLst/>
          </a:prstGeom>
        </p:spPr>
      </p:pic>
      <p:pic>
        <p:nvPicPr>
          <p:cNvPr id="6" name="Picture 5">
            <a:extLst>
              <a:ext uri="{FF2B5EF4-FFF2-40B4-BE49-F238E27FC236}">
                <a16:creationId xmlns:a16="http://schemas.microsoft.com/office/drawing/2014/main" id="{B68D084B-9B3B-4C19-0776-64C19DFD0B70}"/>
              </a:ext>
            </a:extLst>
          </p:cNvPr>
          <p:cNvPicPr>
            <a:picLocks noChangeAspect="1"/>
          </p:cNvPicPr>
          <p:nvPr/>
        </p:nvPicPr>
        <p:blipFill rotWithShape="1">
          <a:blip r:embed="rId4"/>
          <a:srcRect r="311" b="1075"/>
          <a:stretch/>
        </p:blipFill>
        <p:spPr>
          <a:xfrm>
            <a:off x="151471" y="5946155"/>
            <a:ext cx="11926219" cy="848034"/>
          </a:xfrm>
          <a:prstGeom prst="rect">
            <a:avLst/>
          </a:prstGeom>
        </p:spPr>
      </p:pic>
      <p:pic>
        <p:nvPicPr>
          <p:cNvPr id="4" name="Immagine 3" descr="Immagine che contiene testo, schermata, giallo, Carattere&#10;&#10;Descrizione generata automaticamente">
            <a:extLst>
              <a:ext uri="{FF2B5EF4-FFF2-40B4-BE49-F238E27FC236}">
                <a16:creationId xmlns:a16="http://schemas.microsoft.com/office/drawing/2014/main" id="{C7043501-0C14-56FD-AA70-21ED48FAF5C1}"/>
              </a:ext>
            </a:extLst>
          </p:cNvPr>
          <p:cNvPicPr>
            <a:picLocks noChangeAspect="1"/>
          </p:cNvPicPr>
          <p:nvPr/>
        </p:nvPicPr>
        <p:blipFill rotWithShape="1">
          <a:blip r:embed="rId5"/>
          <a:srcRect l="4279" r="6573"/>
          <a:stretch/>
        </p:blipFill>
        <p:spPr>
          <a:xfrm>
            <a:off x="6603647" y="1323367"/>
            <a:ext cx="5474043" cy="4249497"/>
          </a:xfrm>
          <a:prstGeom prst="rect">
            <a:avLst/>
          </a:prstGeom>
        </p:spPr>
      </p:pic>
    </p:spTree>
    <p:extLst>
      <p:ext uri="{BB962C8B-B14F-4D97-AF65-F5344CB8AC3E}">
        <p14:creationId xmlns:p14="http://schemas.microsoft.com/office/powerpoint/2010/main" val="243084015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773</TotalTime>
  <Words>2903</Words>
  <Application>Microsoft Office PowerPoint</Application>
  <PresentationFormat>Widescreen</PresentationFormat>
  <Paragraphs>190</Paragraphs>
  <Slides>17</Slides>
  <Notes>15</Notes>
  <HiddenSlides>0</HiddenSlides>
  <MMClips>0</MMClips>
  <ScaleCrop>false</ScaleCrop>
  <HeadingPairs>
    <vt:vector size="6" baseType="variant">
      <vt:variant>
        <vt:lpstr>Caratteri utilizzati</vt:lpstr>
      </vt:variant>
      <vt:variant>
        <vt:i4>9</vt:i4>
      </vt:variant>
      <vt:variant>
        <vt:lpstr>Tema</vt:lpstr>
      </vt:variant>
      <vt:variant>
        <vt:i4>1</vt:i4>
      </vt:variant>
      <vt:variant>
        <vt:lpstr>Titoli diapositive</vt:lpstr>
      </vt:variant>
      <vt:variant>
        <vt:i4>17</vt:i4>
      </vt:variant>
    </vt:vector>
  </HeadingPairs>
  <TitlesOfParts>
    <vt:vector size="27" baseType="lpstr">
      <vt:lpstr>Arial</vt:lpstr>
      <vt:lpstr>Calibri</vt:lpstr>
      <vt:lpstr>Calibri Light</vt:lpstr>
      <vt:lpstr>Courier New</vt:lpstr>
      <vt:lpstr>Symbol</vt:lpstr>
      <vt:lpstr>Times New Roman</vt:lpstr>
      <vt:lpstr>Titillium Web</vt:lpstr>
      <vt:lpstr>Titillium Web Black</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Pennone Massimiliano</dc:creator>
  <cp:lastModifiedBy>Giuliana  Pizzolo</cp:lastModifiedBy>
  <cp:revision>58</cp:revision>
  <dcterms:created xsi:type="dcterms:W3CDTF">2023-06-09T13:11:20Z</dcterms:created>
  <dcterms:modified xsi:type="dcterms:W3CDTF">2024-03-06T08:46:46Z</dcterms:modified>
</cp:coreProperties>
</file>